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1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EF4C08-0B6D-2B56-FDBF-DCB4D4E71AB0}" name="Crudele, David" initials="DC" userId="S::dcrudele@bayada.com::4234ac3a-1470-441f-8b3b-dd2dd7adbb40" providerId="AD"/>
  <p188:author id="{BADD270F-2FC9-5405-9785-A0B1CC0FEAC1}" name="David Schwager" initials="DS" userId="S::David.Schwager@alliant.com::5d17f50f-ba4e-45e8-9cd9-0b5f4fc791f3" providerId="AD"/>
  <p188:author id="{54269D2E-9FDB-81C1-3BC0-53FAC3B58F58}" name="Weinstein, Lisa" initials="LW" userId="S::lweinstein1@bayada.com::5bfd0498-fe97-44c0-a55b-08ad59e4afba" providerId="AD"/>
  <p188:author id="{C4D17C47-56F5-ED71-C712-6922C24B47FA}" name="Dowling, Katelyn" initials="KD" userId="S::kdowling@bayada.com::3a1c91f9-830f-432f-8cdb-06129e06fef0" providerId="AD"/>
  <p188:author id="{58D74C8A-EE61-DD88-563A-23B6F91A707C}" name="Wagner, Kait" initials="KW" userId="S::kwagner1@bayada.com::45ecb98f-6b2c-4da9-9165-082755caa45f" providerId="AD"/>
  <p188:author id="{846A9C90-A844-D2C1-6A27-81FA41F6B5A3}" name="Alexandra Garavaglia" initials="AG" userId="S::Alexandra.Garavaglia@alliant.com::b2038530-17b9-439a-90cf-7c85415979af" providerId="AD"/>
  <p188:author id="{9096349C-35EE-63AB-2914-56BD4EE3864E}" name="Rodriguez, Kristen" initials="KR" userId="S::krodriguez3@bayada.com::0f2170c0-df1e-4aa6-9b37-5d33158f63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3792" autoAdjust="0"/>
  </p:normalViewPr>
  <p:slideViewPr>
    <p:cSldViewPr>
      <p:cViewPr varScale="1">
        <p:scale>
          <a:sx n="53" d="100"/>
          <a:sy n="53" d="100"/>
        </p:scale>
        <p:origin x="190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BB7-3F8A-4B6F-AC9E-31EEFBFA767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C6A4-A372-462B-9354-4CE1D854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1E55-CB42-4DA8-8AC7-0FA4AC5FA7AF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35E0E30-6487-19DD-17DA-C98888EA2595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9AE9-C710-49F6-87EA-1104585198D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36F76BE-5328-2A36-3095-1D783F438DBE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160" y="3537267"/>
            <a:ext cx="32969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49445" y="3404044"/>
            <a:ext cx="32829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810085-129D-6A1B-4FDE-AF1C77A9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7BD4-36B7-4EAD-9462-CACC62C7A55E}" type="datetime1">
              <a:rPr lang="en-US" smtClean="0"/>
              <a:t>9/24/2024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EB6B12-E2C0-FB44-AA90-ACB428C2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E2BD07-29DD-14C1-B377-3A441D15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0AE8E11-59CE-805E-5819-D082F4C08D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D3593FF-B429-4436-3F4A-7E94331162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C3092B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50F0-E770-40B6-8BDE-199E76D998EB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5AA07273-32FA-4390-6448-38DE050EA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r="25805"/>
          <a:stretch/>
        </p:blipFill>
        <p:spPr>
          <a:xfrm>
            <a:off x="-152399" y="-87794"/>
            <a:ext cx="7970398" cy="10494693"/>
          </a:xfrm>
          <a:prstGeom prst="rect">
            <a:avLst/>
          </a:prstGeom>
        </p:spPr>
      </p:pic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09996732-E27D-C656-88A5-826178AA6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92" y="82933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-1451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F3AD7415-9646-A539-0456-A059DB498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22807"/>
          <a:stretch/>
        </p:blipFill>
        <p:spPr>
          <a:xfrm>
            <a:off x="-1270" y="-70705"/>
            <a:ext cx="8688070" cy="101583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232C963F-D607-4652-824D-394D1D2E7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32" y="47705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F3DD-37AA-4D9C-82DF-39129EC0A5B7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8062"/>
            <a:ext cx="7772400" cy="752475"/>
          </a:xfrm>
          <a:custGeom>
            <a:avLst/>
            <a:gdLst/>
            <a:ahLst/>
            <a:cxnLst/>
            <a:rect l="l" t="t" r="r" b="b"/>
            <a:pathLst>
              <a:path w="7772400" h="752475">
                <a:moveTo>
                  <a:pt x="7772400" y="0"/>
                </a:moveTo>
                <a:lnTo>
                  <a:pt x="0" y="0"/>
                </a:lnTo>
                <a:lnTo>
                  <a:pt x="0" y="751954"/>
                </a:lnTo>
                <a:lnTo>
                  <a:pt x="7772400" y="751954"/>
                </a:lnTo>
                <a:lnTo>
                  <a:pt x="7772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87" y="541681"/>
            <a:ext cx="641985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440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8C4A-236E-49CA-928F-13A4AF4BD21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71409" y="9762306"/>
            <a:ext cx="23431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65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tadental.com/us/en/member/mobile.html" TargetMode="External"/><Relationship Id="rId2" Type="http://schemas.openxmlformats.org/officeDocument/2006/relationships/hyperlink" Target="http://www.deltadentalnj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E4778C9E-750B-B911-0EDD-5C14206D08A3}"/>
              </a:ext>
            </a:extLst>
          </p:cNvPr>
          <p:cNvGrpSpPr/>
          <p:nvPr/>
        </p:nvGrpSpPr>
        <p:grpSpPr>
          <a:xfrm>
            <a:off x="3973258" y="8708972"/>
            <a:ext cx="3333049" cy="1137491"/>
            <a:chOff x="1549028" y="4597439"/>
            <a:chExt cx="3285067" cy="4954905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53FF14F3-C159-18CD-308E-938CD1E2D222}"/>
                </a:ext>
              </a:extLst>
            </p:cNvPr>
            <p:cNvSpPr/>
            <p:nvPr/>
          </p:nvSpPr>
          <p:spPr>
            <a:xfrm>
              <a:off x="1557495" y="4597439"/>
              <a:ext cx="3276600" cy="4954905"/>
            </a:xfrm>
            <a:custGeom>
              <a:avLst/>
              <a:gdLst/>
              <a:ahLst/>
              <a:cxnLst/>
              <a:rect l="l" t="t" r="r" b="b"/>
              <a:pathLst>
                <a:path w="3276600" h="4954905">
                  <a:moveTo>
                    <a:pt x="3276600" y="0"/>
                  </a:moveTo>
                  <a:lnTo>
                    <a:pt x="0" y="0"/>
                  </a:lnTo>
                  <a:lnTo>
                    <a:pt x="0" y="4954524"/>
                  </a:lnTo>
                  <a:lnTo>
                    <a:pt x="3276600" y="4954524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chemeClr val="bg2">
                <a:alpha val="749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5CB3A283-38FB-C152-DCD8-F429A4C14E85}"/>
                </a:ext>
              </a:extLst>
            </p:cNvPr>
            <p:cNvSpPr/>
            <p:nvPr/>
          </p:nvSpPr>
          <p:spPr>
            <a:xfrm>
              <a:off x="1549028" y="4597439"/>
              <a:ext cx="3276600" cy="4943582"/>
            </a:xfrm>
            <a:custGeom>
              <a:avLst/>
              <a:gdLst/>
              <a:ahLst/>
              <a:cxnLst/>
              <a:rect l="l" t="t" r="r" b="b"/>
              <a:pathLst>
                <a:path w="3276600" h="4860290">
                  <a:moveTo>
                    <a:pt x="2286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0" y="0"/>
                  </a:lnTo>
                  <a:close/>
                </a:path>
                <a:path w="3276600" h="4860290">
                  <a:moveTo>
                    <a:pt x="3276600" y="2574036"/>
                  </a:moveTo>
                  <a:lnTo>
                    <a:pt x="990600" y="4860036"/>
                  </a:lnTo>
                  <a:lnTo>
                    <a:pt x="3276600" y="4860036"/>
                  </a:lnTo>
                  <a:lnTo>
                    <a:pt x="3276600" y="2574036"/>
                  </a:lnTo>
                  <a:close/>
                </a:path>
              </a:pathLst>
            </a:custGeom>
            <a:solidFill>
              <a:schemeClr val="bg2">
                <a:lumMod val="90000"/>
                <a:alpha val="50195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522287" y="2146798"/>
            <a:ext cx="31407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checkups,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cleanings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rays.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Receiving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287" y="1427635"/>
            <a:ext cx="671068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1225" marR="52197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cost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surgery.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offered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basic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51225">
              <a:lnSpc>
                <a:spcPct val="100000"/>
              </a:lnSpc>
              <a:spcBef>
                <a:spcPts val="600"/>
              </a:spcBef>
            </a:pP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3451225" algn="l"/>
              </a:tabLst>
            </a:pP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addition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protecting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smile,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preventive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care.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dependents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1199" y="2158797"/>
            <a:ext cx="2855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enroll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administered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Dental</a:t>
            </a:r>
            <a:r>
              <a:rPr sz="1000" spc="-10" dirty="0">
                <a:solidFill>
                  <a:srgbClr val="8700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4826" y="677576"/>
            <a:ext cx="641985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Dental</a:t>
            </a:r>
            <a:r>
              <a:rPr spc="-120" dirty="0"/>
              <a:t> </a:t>
            </a:r>
            <a:r>
              <a:rPr spc="-20" dirty="0"/>
              <a:t>Plan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73258" y="6477000"/>
            <a:ext cx="3246120" cy="18979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spc="-125" dirty="0">
                <a:solidFill>
                  <a:srgbClr val="000101"/>
                </a:solidFill>
                <a:latin typeface="Arial Black"/>
                <a:cs typeface="Arial Black"/>
              </a:rPr>
              <a:t>Access</a:t>
            </a:r>
            <a:r>
              <a:rPr sz="1000" spc="-5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25" dirty="0">
                <a:solidFill>
                  <a:srgbClr val="000101"/>
                </a:solidFill>
                <a:latin typeface="Arial Black"/>
                <a:cs typeface="Arial Black"/>
              </a:rPr>
              <a:t>your</a:t>
            </a:r>
            <a:r>
              <a:rPr sz="1000" spc="-3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45" dirty="0">
                <a:solidFill>
                  <a:srgbClr val="000101"/>
                </a:solidFill>
                <a:latin typeface="Arial Black"/>
                <a:cs typeface="Arial Black"/>
              </a:rPr>
              <a:t>dental</a:t>
            </a:r>
            <a:r>
              <a:rPr sz="1000" spc="-5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000101"/>
                </a:solidFill>
                <a:latin typeface="Arial Black"/>
                <a:cs typeface="Arial Black"/>
              </a:rPr>
              <a:t>coverage</a:t>
            </a:r>
            <a:endParaRPr sz="1000" dirty="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information,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find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dentists,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track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claims,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estimates,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additional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copies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card,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more,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contact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below.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000" spc="-95" dirty="0">
                <a:solidFill>
                  <a:srgbClr val="000101"/>
                </a:solidFill>
                <a:latin typeface="Arial Black"/>
                <a:cs typeface="Arial Black"/>
              </a:rPr>
              <a:t>Save</a:t>
            </a:r>
            <a:r>
              <a:rPr sz="1000" spc="-60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000101"/>
                </a:solidFill>
                <a:latin typeface="Arial Black"/>
                <a:cs typeface="Arial Black"/>
              </a:rPr>
              <a:t>money</a:t>
            </a:r>
            <a:r>
              <a:rPr sz="1000" spc="-3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50" dirty="0">
                <a:solidFill>
                  <a:srgbClr val="000101"/>
                </a:solidFill>
                <a:latin typeface="Arial Black"/>
                <a:cs typeface="Arial Black"/>
              </a:rPr>
              <a:t>with</a:t>
            </a:r>
            <a:r>
              <a:rPr sz="1000" spc="-5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65" dirty="0">
                <a:solidFill>
                  <a:srgbClr val="000101"/>
                </a:solidFill>
                <a:latin typeface="Arial Black"/>
                <a:cs typeface="Arial Black"/>
              </a:rPr>
              <a:t>a </a:t>
            </a:r>
            <a:r>
              <a:rPr sz="1000" spc="-90" dirty="0">
                <a:solidFill>
                  <a:srgbClr val="000101"/>
                </a:solidFill>
                <a:latin typeface="Arial Black"/>
                <a:cs typeface="Arial Black"/>
              </a:rPr>
              <a:t>PPO</a:t>
            </a:r>
            <a:r>
              <a:rPr sz="1000" spc="-5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50" dirty="0">
                <a:solidFill>
                  <a:srgbClr val="000101"/>
                </a:solidFill>
                <a:latin typeface="Arial Black"/>
                <a:cs typeface="Arial Black"/>
              </a:rPr>
              <a:t>network</a:t>
            </a:r>
            <a:r>
              <a:rPr sz="1000" spc="-5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000101"/>
                </a:solidFill>
                <a:latin typeface="Arial Black"/>
                <a:cs typeface="Arial Black"/>
              </a:rPr>
              <a:t>dentist</a:t>
            </a:r>
            <a:endParaRPr sz="1000" dirty="0">
              <a:latin typeface="Arial Black"/>
              <a:cs typeface="Arial Black"/>
            </a:endParaRPr>
          </a:p>
          <a:p>
            <a:pPr marL="12700" marR="18415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money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with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Dental’s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PPO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dentists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discounts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benefits.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Beware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out-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of-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dentists,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which can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additional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plan's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coverage limits.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1199" y="8602304"/>
            <a:ext cx="3268979" cy="1137491"/>
          </a:xfrm>
          <a:prstGeom prst="rect">
            <a:avLst/>
          </a:prstGeom>
          <a:noFill/>
        </p:spPr>
        <p:txBody>
          <a:bodyPr vert="horz" wrap="square" lIns="0" tIns="167640" rIns="0" bIns="0" rtlCol="0">
            <a:spAutoFit/>
          </a:bodyPr>
          <a:lstStyle/>
          <a:p>
            <a:pPr marL="362585" marR="356235">
              <a:lnSpc>
                <a:spcPct val="131200"/>
              </a:lnSpc>
              <a:spcBef>
                <a:spcPts val="1320"/>
              </a:spcBef>
            </a:pPr>
            <a:r>
              <a:rPr sz="1600" spc="-90" dirty="0">
                <a:solidFill>
                  <a:srgbClr val="DE7AFF"/>
                </a:solidFill>
                <a:latin typeface="Arial Black"/>
                <a:cs typeface="Arial Black"/>
                <a:hlinkClick r:id="rId2"/>
              </a:rPr>
              <a:t>www.deltadental</a:t>
            </a:r>
            <a:r>
              <a:rPr lang="en-US" sz="1600" spc="-90" dirty="0">
                <a:solidFill>
                  <a:srgbClr val="DE7AFF"/>
                </a:solidFill>
                <a:latin typeface="Arial Black"/>
                <a:cs typeface="Arial Black"/>
                <a:hlinkClick r:id="rId2"/>
              </a:rPr>
              <a:t>nj</a:t>
            </a:r>
            <a:r>
              <a:rPr sz="1600" spc="-90" dirty="0">
                <a:solidFill>
                  <a:srgbClr val="DE7AFF"/>
                </a:solidFill>
                <a:latin typeface="Arial Black"/>
                <a:cs typeface="Arial Black"/>
                <a:hlinkClick r:id="rId2"/>
              </a:rPr>
              <a:t>.com</a:t>
            </a:r>
            <a:r>
              <a:rPr sz="1600" spc="-90" dirty="0">
                <a:solidFill>
                  <a:srgbClr val="DE7AFF"/>
                </a:solidFill>
                <a:latin typeface="Arial Black"/>
                <a:cs typeface="Arial Black"/>
              </a:rPr>
              <a:t> </a:t>
            </a:r>
            <a:r>
              <a:rPr sz="1600" spc="-130" dirty="0">
                <a:solidFill>
                  <a:schemeClr val="tx1"/>
                </a:solidFill>
                <a:latin typeface="Arial Black"/>
                <a:cs typeface="Arial Black"/>
              </a:rPr>
              <a:t>800-</a:t>
            </a:r>
            <a:r>
              <a:rPr lang="en-US" sz="1600" spc="-130" dirty="0">
                <a:solidFill>
                  <a:schemeClr val="tx1"/>
                </a:solidFill>
                <a:latin typeface="Arial Black"/>
                <a:cs typeface="Arial Black"/>
              </a:rPr>
              <a:t>452</a:t>
            </a:r>
            <a:r>
              <a:rPr sz="1600" spc="-130" dirty="0">
                <a:solidFill>
                  <a:schemeClr val="tx1"/>
                </a:solidFill>
                <a:latin typeface="Arial Black"/>
                <a:cs typeface="Arial Black"/>
              </a:rPr>
              <a:t>-</a:t>
            </a:r>
            <a:r>
              <a:rPr lang="en-US" sz="1600" spc="-20" dirty="0">
                <a:solidFill>
                  <a:schemeClr val="tx1"/>
                </a:solidFill>
                <a:latin typeface="Arial Black"/>
                <a:cs typeface="Arial Black"/>
              </a:rPr>
              <a:t>9310</a:t>
            </a:r>
            <a:endParaRPr sz="16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362585">
              <a:lnSpc>
                <a:spcPct val="100000"/>
              </a:lnSpc>
              <a:spcBef>
                <a:spcPts val="600"/>
              </a:spcBef>
            </a:pPr>
            <a:r>
              <a:rPr sz="1600" spc="-85" dirty="0">
                <a:solidFill>
                  <a:schemeClr val="tx1"/>
                </a:solidFill>
                <a:latin typeface="Arial Black"/>
                <a:cs typeface="Arial Black"/>
                <a:hlinkClick r:id="rId3"/>
              </a:rPr>
              <a:t>Download</a:t>
            </a:r>
            <a:r>
              <a:rPr sz="1600" spc="-95" dirty="0">
                <a:solidFill>
                  <a:schemeClr val="tx1"/>
                </a:solidFill>
                <a:latin typeface="Arial Black"/>
                <a:cs typeface="Arial Black"/>
                <a:hlinkClick r:id="rId3"/>
              </a:rPr>
              <a:t> </a:t>
            </a:r>
            <a:r>
              <a:rPr sz="1600" spc="-60" dirty="0">
                <a:solidFill>
                  <a:schemeClr val="tx1"/>
                </a:solidFill>
                <a:latin typeface="Arial Black"/>
                <a:cs typeface="Arial Black"/>
                <a:hlinkClick r:id="rId3"/>
              </a:rPr>
              <a:t>the</a:t>
            </a:r>
            <a:r>
              <a:rPr sz="1600" spc="-70" dirty="0">
                <a:solidFill>
                  <a:schemeClr val="tx1"/>
                </a:solidFill>
                <a:latin typeface="Arial Black"/>
                <a:cs typeface="Arial Black"/>
                <a:hlinkClick r:id="rId3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Arial Black"/>
                <a:cs typeface="Arial Black"/>
                <a:hlinkClick r:id="rId3"/>
              </a:rPr>
              <a:t>ap</a:t>
            </a:r>
            <a:r>
              <a:rPr lang="en-US" sz="1600" spc="-25" dirty="0">
                <a:solidFill>
                  <a:schemeClr val="tx1"/>
                </a:solidFill>
                <a:latin typeface="Arial Black"/>
                <a:cs typeface="Arial Black"/>
                <a:hlinkClick r:id="rId3"/>
              </a:rPr>
              <a:t>p</a:t>
            </a:r>
            <a:endParaRPr sz="16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226" y="6477000"/>
            <a:ext cx="3285490" cy="141320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spc="-45" dirty="0">
                <a:solidFill>
                  <a:srgbClr val="000101"/>
                </a:solidFill>
                <a:latin typeface="Arial Black"/>
                <a:cs typeface="Arial Black"/>
              </a:rPr>
              <a:t>Maximum</a:t>
            </a:r>
            <a:r>
              <a:rPr sz="1000" spc="-40" dirty="0">
                <a:solidFill>
                  <a:srgbClr val="000101"/>
                </a:solidFill>
                <a:latin typeface="Arial Black"/>
                <a:cs typeface="Arial Black"/>
              </a:rPr>
              <a:t> rollover </a:t>
            </a:r>
            <a:r>
              <a:rPr sz="1000" spc="-10" dirty="0">
                <a:solidFill>
                  <a:srgbClr val="000101"/>
                </a:solidFill>
                <a:latin typeface="Arial Black"/>
                <a:cs typeface="Arial Black"/>
              </a:rPr>
              <a:t>feature</a:t>
            </a:r>
            <a:endParaRPr sz="1000" dirty="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lang="en-US" sz="10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plans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allo</a:t>
            </a:r>
            <a:r>
              <a:rPr lang="en-US" sz="1000" spc="-3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dependents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rollover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portion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unused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Rollover</a:t>
            </a:r>
            <a:r>
              <a:rPr sz="10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use.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rollover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000" spc="-20" dirty="0">
                <a:latin typeface="Arial" panose="020B0604020202020204" pitchFamily="34" charset="0"/>
                <a:cs typeface="Arial" panose="020B0604020202020204" pitchFamily="34" charset="0"/>
              </a:rPr>
              <a:t> 25% of the unused portion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$500.</a:t>
            </a:r>
            <a:endParaRPr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03505">
              <a:lnSpc>
                <a:spcPct val="100000"/>
              </a:lnSpc>
              <a:spcBef>
                <a:spcPts val="615"/>
              </a:spcBef>
            </a:pP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50" dirty="0">
                <a:solidFill>
                  <a:srgbClr val="8700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www.deltadentalnj.com</a:t>
            </a:r>
            <a:r>
              <a:rPr lang="en-US" sz="800" spc="-50" dirty="0">
                <a:solidFill>
                  <a:srgbClr val="8700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30" dirty="0">
                <a:latin typeface="Arial" panose="020B0604020202020204" pitchFamily="34" charset="0"/>
                <a:cs typeface="Arial" panose="020B0604020202020204" pitchFamily="34" charset="0"/>
              </a:rPr>
              <a:t>qualification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requirements.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33400" y="2867086"/>
          <a:ext cx="6858000" cy="3291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9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030">
                <a:tc>
                  <a:txBody>
                    <a:bodyPr/>
                    <a:lstStyle/>
                    <a:p>
                      <a:pPr marL="744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45" dirty="0">
                          <a:latin typeface="Arial Black"/>
                          <a:cs typeface="Arial Black"/>
                        </a:rPr>
                        <a:t>Dental</a:t>
                      </a:r>
                      <a:r>
                        <a:rPr sz="10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000" spc="-10" dirty="0">
                          <a:latin typeface="Arial Black"/>
                          <a:cs typeface="Arial Black"/>
                        </a:rPr>
                        <a:t>Plan*</a:t>
                      </a:r>
                      <a:endParaRPr sz="1000" dirty="0">
                        <a:latin typeface="Arial Black"/>
                        <a:cs typeface="Arial Black"/>
                      </a:endParaRPr>
                    </a:p>
                  </a:txBody>
                  <a:tcPr marL="0" marR="0" marT="9969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1000" spc="-6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Base </a:t>
                      </a:r>
                      <a:endParaRPr sz="10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9969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1000" spc="-6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Buy - Up</a:t>
                      </a:r>
                      <a:endParaRPr sz="10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9969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13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Features</a:t>
                      </a:r>
                      <a:endParaRPr sz="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2395" marB="0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4851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r>
                        <a:rPr sz="9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Deductible</a:t>
                      </a:r>
                      <a:r>
                        <a:rPr sz="9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Individual/Family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239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$50/$150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$50/$150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r>
                        <a:rPr sz="9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Maximum</a:t>
                      </a:r>
                      <a:r>
                        <a:rPr sz="9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</a:t>
                      </a:r>
                      <a:r>
                        <a:rPr sz="9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239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Preventive</a:t>
                      </a:r>
                      <a:r>
                        <a:rPr sz="9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Routine </a:t>
                      </a: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Cleanings,</a:t>
                      </a:r>
                      <a:r>
                        <a:rPr sz="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Exams</a:t>
                      </a:r>
                      <a:r>
                        <a:rPr sz="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(twice</a:t>
                      </a:r>
                      <a:r>
                        <a:rPr sz="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lang="en-US"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Covered 100%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lang="en-US"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Covered 100%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</a:t>
                      </a:r>
                      <a:r>
                        <a:rPr sz="900" spc="-5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Fillings,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Routine</a:t>
                      </a:r>
                      <a:r>
                        <a:rPr sz="8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Extractions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deductible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deductible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  <a:r>
                        <a:rPr sz="9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Crowns,</a:t>
                      </a: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Dentures,</a:t>
                      </a:r>
                      <a:r>
                        <a:rPr sz="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Bridges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deductible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deductible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Orthodontia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3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Children</a:t>
                      </a:r>
                      <a:r>
                        <a:rPr sz="800" spc="-4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sz="800" spc="-3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15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r>
                        <a:rPr sz="800" spc="-1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5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sz="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deductible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deductible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Orthodontia</a:t>
                      </a:r>
                      <a:r>
                        <a:rPr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</a:t>
                      </a:r>
                      <a:r>
                        <a:rPr sz="9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</a:t>
                      </a:r>
                      <a:r>
                        <a:rPr sz="8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87820" y="6150905"/>
            <a:ext cx="510159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latin typeface="Lucida Sans"/>
                <a:cs typeface="Lucida Sans"/>
              </a:rPr>
              <a:t>*You</a:t>
            </a:r>
            <a:r>
              <a:rPr sz="800" spc="-20" dirty="0">
                <a:latin typeface="Lucida Sans"/>
                <a:cs typeface="Lucida Sans"/>
              </a:rPr>
              <a:t> </a:t>
            </a:r>
            <a:r>
              <a:rPr sz="800" spc="-10" dirty="0">
                <a:latin typeface="Lucida Sans"/>
                <a:cs typeface="Lucida Sans"/>
              </a:rPr>
              <a:t>have</a:t>
            </a:r>
            <a:r>
              <a:rPr sz="800" spc="-35" dirty="0">
                <a:latin typeface="Lucida Sans"/>
                <a:cs typeface="Lucida Sans"/>
              </a:rPr>
              <a:t> </a:t>
            </a:r>
            <a:r>
              <a:rPr sz="800" spc="-10" dirty="0">
                <a:latin typeface="Lucida Sans"/>
                <a:cs typeface="Lucida Sans"/>
              </a:rPr>
              <a:t>the</a:t>
            </a:r>
            <a:r>
              <a:rPr sz="800" spc="-20" dirty="0">
                <a:latin typeface="Lucida Sans"/>
                <a:cs typeface="Lucida Sans"/>
              </a:rPr>
              <a:t> 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sz="800" spc="-25" dirty="0">
                <a:latin typeface="Lucida Sans"/>
                <a:cs typeface="Lucida Sans"/>
              </a:rPr>
              <a:t> </a:t>
            </a:r>
            <a:r>
              <a:rPr sz="800" dirty="0">
                <a:latin typeface="Lucida Sans"/>
                <a:cs typeface="Lucida Sans"/>
              </a:rPr>
              <a:t>to</a:t>
            </a:r>
            <a:r>
              <a:rPr sz="800" spc="-20" dirty="0">
                <a:latin typeface="Lucida Sans"/>
                <a:cs typeface="Lucida Sans"/>
              </a:rPr>
              <a:t> </a:t>
            </a:r>
            <a:r>
              <a:rPr sz="800" spc="-35" dirty="0">
                <a:latin typeface="Lucida Sans"/>
                <a:cs typeface="Lucida Sans"/>
              </a:rPr>
              <a:t>visit</a:t>
            </a:r>
            <a:r>
              <a:rPr sz="800" spc="-25" dirty="0">
                <a:latin typeface="Lucida Sans"/>
                <a:cs typeface="Lucida Sans"/>
              </a:rPr>
              <a:t> </a:t>
            </a:r>
            <a:r>
              <a:rPr sz="800" spc="-10" dirty="0">
                <a:latin typeface="Lucida Sans"/>
                <a:cs typeface="Lucida Sans"/>
              </a:rPr>
              <a:t>any</a:t>
            </a:r>
            <a:r>
              <a:rPr sz="800" spc="-30" dirty="0">
                <a:latin typeface="Lucida Sans"/>
                <a:cs typeface="Lucida Sans"/>
              </a:rPr>
              <a:t> </a:t>
            </a:r>
            <a:r>
              <a:rPr sz="800" spc="-20" dirty="0">
                <a:latin typeface="Lucida Sans"/>
                <a:cs typeface="Lucida Sans"/>
              </a:rPr>
              <a:t>dental</a:t>
            </a:r>
            <a:r>
              <a:rPr sz="800" spc="-35" dirty="0">
                <a:latin typeface="Lucida Sans"/>
                <a:cs typeface="Lucida Sans"/>
              </a:rPr>
              <a:t> </a:t>
            </a:r>
            <a:r>
              <a:rPr sz="800" spc="-20" dirty="0">
                <a:latin typeface="Lucida Sans"/>
                <a:cs typeface="Lucida Sans"/>
              </a:rPr>
              <a:t>provider</a:t>
            </a:r>
            <a:r>
              <a:rPr sz="800" spc="-40" dirty="0">
                <a:latin typeface="Lucida Sans"/>
                <a:cs typeface="Lucida Sans"/>
              </a:rPr>
              <a:t> </a:t>
            </a:r>
            <a:r>
              <a:rPr sz="800" spc="-10" dirty="0">
                <a:latin typeface="Lucida Sans"/>
                <a:cs typeface="Lucida Sans"/>
              </a:rPr>
              <a:t>you</a:t>
            </a:r>
            <a:r>
              <a:rPr sz="800" spc="-25" dirty="0">
                <a:latin typeface="Lucida Sans"/>
                <a:cs typeface="Lucida Sans"/>
              </a:rPr>
              <a:t> </a:t>
            </a:r>
            <a:r>
              <a:rPr sz="800" spc="-30" dirty="0">
                <a:latin typeface="Lucida Sans"/>
                <a:cs typeface="Lucida Sans"/>
              </a:rPr>
              <a:t>wish,</a:t>
            </a:r>
            <a:r>
              <a:rPr sz="800" spc="-20" dirty="0">
                <a:latin typeface="Lucida Sans"/>
                <a:cs typeface="Lucida Sans"/>
              </a:rPr>
              <a:t> but</a:t>
            </a:r>
            <a:r>
              <a:rPr sz="800" spc="-30" dirty="0">
                <a:latin typeface="Lucida Sans"/>
                <a:cs typeface="Lucida Sans"/>
              </a:rPr>
              <a:t> </a:t>
            </a:r>
            <a:r>
              <a:rPr sz="800" spc="-20" dirty="0">
                <a:latin typeface="Lucida Sans"/>
                <a:cs typeface="Lucida Sans"/>
              </a:rPr>
              <a:t>you</a:t>
            </a:r>
            <a:r>
              <a:rPr sz="800" spc="-35" dirty="0">
                <a:latin typeface="Lucida Sans"/>
                <a:cs typeface="Lucida Sans"/>
              </a:rPr>
              <a:t> </a:t>
            </a:r>
            <a:r>
              <a:rPr sz="800" spc="-30" dirty="0">
                <a:latin typeface="Lucida Sans"/>
                <a:cs typeface="Lucida Sans"/>
              </a:rPr>
              <a:t>will</a:t>
            </a:r>
            <a:r>
              <a:rPr sz="800" spc="-35" dirty="0">
                <a:latin typeface="Lucida Sans"/>
                <a:cs typeface="Lucida Sans"/>
              </a:rPr>
              <a:t> </a:t>
            </a:r>
            <a:r>
              <a:rPr sz="800" spc="-10" dirty="0">
                <a:latin typeface="Lucida Sans"/>
                <a:cs typeface="Lucida Sans"/>
              </a:rPr>
              <a:t>pay</a:t>
            </a:r>
            <a:r>
              <a:rPr sz="800" spc="-30" dirty="0">
                <a:latin typeface="Lucida Sans"/>
                <a:cs typeface="Lucida Sans"/>
              </a:rPr>
              <a:t> less</a:t>
            </a:r>
            <a:r>
              <a:rPr sz="800" spc="-20" dirty="0">
                <a:latin typeface="Lucida Sans"/>
                <a:cs typeface="Lucida Sans"/>
              </a:rPr>
              <a:t> </a:t>
            </a:r>
            <a:r>
              <a:rPr sz="800" spc="-10" dirty="0">
                <a:latin typeface="Lucida Sans"/>
                <a:cs typeface="Lucida Sans"/>
              </a:rPr>
              <a:t>by</a:t>
            </a:r>
            <a:r>
              <a:rPr sz="800" spc="-35" dirty="0">
                <a:latin typeface="Lucida Sans"/>
                <a:cs typeface="Lucida Sans"/>
              </a:rPr>
              <a:t> </a:t>
            </a:r>
            <a:r>
              <a:rPr sz="800" spc="-45" dirty="0">
                <a:latin typeface="Lucida Sans"/>
                <a:cs typeface="Lucida Sans"/>
              </a:rPr>
              <a:t>utilizing</a:t>
            </a:r>
            <a:r>
              <a:rPr sz="800" spc="-55" dirty="0">
                <a:latin typeface="Lucida Sans"/>
                <a:cs typeface="Lucida Sans"/>
              </a:rPr>
              <a:t> </a:t>
            </a:r>
            <a:r>
              <a:rPr sz="800" spc="-30" dirty="0">
                <a:latin typeface="Lucida Sans"/>
                <a:cs typeface="Lucida Sans"/>
              </a:rPr>
              <a:t>in-</a:t>
            </a:r>
            <a:r>
              <a:rPr sz="800" spc="-20" dirty="0">
                <a:latin typeface="Lucida Sans"/>
                <a:cs typeface="Lucida Sans"/>
              </a:rPr>
              <a:t>network</a:t>
            </a:r>
            <a:r>
              <a:rPr sz="800" spc="-10" dirty="0">
                <a:latin typeface="Lucida Sans"/>
                <a:cs typeface="Lucida Sans"/>
              </a:rPr>
              <a:t> care.</a:t>
            </a:r>
            <a:endParaRPr sz="800" dirty="0">
              <a:latin typeface="Lucida Sans"/>
              <a:cs typeface="Lucida Sans"/>
            </a:endParaRPr>
          </a:p>
        </p:txBody>
      </p:sp>
      <p:pic>
        <p:nvPicPr>
          <p:cNvPr id="1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025D20D5-409D-17E6-CE5A-92BBDC862E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6" y="1524000"/>
            <a:ext cx="3132771" cy="3357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7668-5D43-F7CB-EE3A-0216E7008C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1</a:t>
            </a:fld>
            <a:endParaRPr lang="en-US" spc="-25" dirty="0"/>
          </a:p>
        </p:txBody>
      </p:sp>
      <p:pic>
        <p:nvPicPr>
          <p:cNvPr id="20" name="Picture 19" descr="Dental and surgical instruments">
            <a:extLst>
              <a:ext uri="{FF2B5EF4-FFF2-40B4-BE49-F238E27FC236}">
                <a16:creationId xmlns:a16="http://schemas.microsoft.com/office/drawing/2014/main" id="{8D420A63-BE9B-2216-2ACF-6A1E50AAD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8" y="8068982"/>
            <a:ext cx="2959852" cy="17401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YADA">
      <a:dk1>
        <a:srgbClr val="000000"/>
      </a:dk1>
      <a:lt1>
        <a:srgbClr val="FFFFFF"/>
      </a:lt1>
      <a:dk2>
        <a:srgbClr val="7E8083"/>
      </a:dk2>
      <a:lt2>
        <a:srgbClr val="DADADA"/>
      </a:lt2>
      <a:accent1>
        <a:srgbClr val="D1092F"/>
      </a:accent1>
      <a:accent2>
        <a:srgbClr val="7E8083"/>
      </a:accent2>
      <a:accent3>
        <a:srgbClr val="DCDDDE"/>
      </a:accent3>
      <a:accent4>
        <a:srgbClr val="7E8083"/>
      </a:accent4>
      <a:accent5>
        <a:srgbClr val="DADADA"/>
      </a:accent5>
      <a:accent6>
        <a:srgbClr val="D1092F"/>
      </a:accent6>
      <a:hlink>
        <a:srgbClr val="D1092F"/>
      </a:hlink>
      <a:folHlink>
        <a:srgbClr val="D1092F"/>
      </a:folHlink>
    </a:clrScheme>
    <a:fontScheme name="Custom 3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20072</TotalTime>
  <Words>380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Gill Sans MT</vt:lpstr>
      <vt:lpstr>Lucida Sans</vt:lpstr>
      <vt:lpstr>Tahoma</vt:lpstr>
      <vt:lpstr>Times</vt:lpstr>
      <vt:lpstr>Office Theme</vt:lpstr>
      <vt:lpstr>Dental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Christensen</dc:creator>
  <cp:lastModifiedBy>Alexandra Garavaglia</cp:lastModifiedBy>
  <cp:revision>183</cp:revision>
  <dcterms:created xsi:type="dcterms:W3CDTF">2024-07-15T19:21:20Z</dcterms:created>
  <dcterms:modified xsi:type="dcterms:W3CDTF">2024-09-24T13:46:12Z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0x0101009B2E14B1AC40A841AEE6D472278D3838</vt:lpwstr>
  </property>
  <property fmtid="{D5CDD505-2E9C-101B-9397-08002B2CF9AE}" pid="3" name="Created">
    <vt:filetime>2024-06-26T00:00:00Z</vt:filetime>
  </property>
  <property fmtid="{D5CDD505-2E9C-101B-9397-08002B2CF9AE}" pid="4" name="Creator">
    <vt:lpwstr>Adobe InDesign 18.4 (Macintosh)</vt:lpwstr>
  </property>
  <property fmtid="{D5CDD505-2E9C-101B-9397-08002B2CF9AE}" pid="5" name="LastSaved">
    <vt:filetime>2024-07-15T00:00:00Z</vt:filetime>
  </property>
  <property fmtid="{D5CDD505-2E9C-101B-9397-08002B2CF9AE}" pid="6" name="Producer">
    <vt:lpwstr>Adobe PDF Library 17.0</vt:lpwstr>
  </property>
  <property fmtid="{D5CDD505-2E9C-101B-9397-08002B2CF9AE}" pid="7" name="_dlc_DocIdItemGuid">
    <vt:lpwstr>199c2167-5597-4974-8baf-994beecf4294</vt:lpwstr>
  </property>
</Properties>
</file>