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handoutMasterIdLst>
    <p:handoutMasterId r:id="rId11"/>
  </p:handoutMasterIdLst>
  <p:sldIdLst>
    <p:sldId id="309" r:id="rId6"/>
    <p:sldId id="296" r:id="rId7"/>
    <p:sldId id="310" r:id="rId8"/>
    <p:sldId id="295"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p:scale>
          <a:sx n="90" d="100"/>
          <a:sy n="90" d="100"/>
        </p:scale>
        <p:origin x="984" y="-464"/>
      </p:cViewPr>
      <p:guideLst>
        <p:guide orient="horz" pos="2880"/>
        <p:guide pos="2160"/>
      </p:guideLst>
    </p:cSldViewPr>
  </p:slideViewPr>
  <p:notesTextViewPr>
    <p:cViewPr>
      <p:scale>
        <a:sx n="100" d="100"/>
        <a:sy n="100" d="100"/>
      </p:scale>
      <p:origin x="0" y="0"/>
    </p:cViewPr>
  </p:notesTextViewPr>
  <p:notesViewPr>
    <p:cSldViewPr>
      <p:cViewPr varScale="1">
        <p:scale>
          <a:sx n="53" d="100"/>
          <a:sy n="53" d="100"/>
        </p:scale>
        <p:origin x="2496"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BD3355-62DF-41FF-1064-04BA532E6FA7}"/>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920FA4-CFD2-076A-7B99-71FB3F451A90}"/>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ABB4B4D5-28EE-45B1-B85F-607CE2F62DC4}" type="datetimeFigureOut">
              <a:rPr lang="en-US" smtClean="0"/>
              <a:t>3/3/2025</a:t>
            </a:fld>
            <a:endParaRPr lang="en-US"/>
          </a:p>
        </p:txBody>
      </p:sp>
      <p:sp>
        <p:nvSpPr>
          <p:cNvPr id="4" name="Footer Placeholder 3">
            <a:extLst>
              <a:ext uri="{FF2B5EF4-FFF2-40B4-BE49-F238E27FC236}">
                <a16:creationId xmlns:a16="http://schemas.microsoft.com/office/drawing/2014/main" id="{80140BB5-AD8B-ED8C-47AC-0BCCA8F2BE4E}"/>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290717-2CA0-E454-25B6-2976385CAE8C}"/>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AD2DD201-9B0C-4C73-A10B-3EA097AAC2A6}" type="slidenum">
              <a:rPr lang="en-US" smtClean="0"/>
              <a:t>‹#›</a:t>
            </a:fld>
            <a:endParaRPr lang="en-US"/>
          </a:p>
        </p:txBody>
      </p:sp>
    </p:spTree>
    <p:extLst>
      <p:ext uri="{BB962C8B-B14F-4D97-AF65-F5344CB8AC3E}">
        <p14:creationId xmlns:p14="http://schemas.microsoft.com/office/powerpoint/2010/main" val="348425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Part-Time Office Employees</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528621" cy="6690999"/>
          </a:xfrm>
          <a:prstGeom prst="rect">
            <a:avLst/>
          </a:prstGeom>
        </p:spPr>
        <p:txBody>
          <a:bodyPr vert="horz" wrap="square" lIns="0" tIns="29845" rIns="0" bIns="0" rtlCol="0">
            <a:spAutoFit/>
          </a:bodyPr>
          <a:lstStyle/>
          <a:p>
            <a:pPr marL="12700" marR="391160">
              <a:lnSpc>
                <a:spcPts val="1080"/>
              </a:lnSpc>
              <a:tabLst>
                <a:tab pos="184150" algn="l"/>
              </a:tabLst>
              <a:defRPr/>
            </a:pPr>
            <a:r>
              <a:rPr lang="en-US" sz="900" kern="0" spc="-45" dirty="0">
                <a:solidFill>
                  <a:srgbClr val="000101"/>
                </a:solidFill>
                <a:latin typeface="Arial Black"/>
              </a:rPr>
              <a:t>Paid Time Off (PTO)</a:t>
            </a:r>
            <a:endParaRPr lang="en-US" sz="900" spc="-35" dirty="0">
              <a:latin typeface="Arial" panose="020B0604020202020204" pitchFamily="34" charset="0"/>
              <a:cs typeface="Arial" panose="020B0604020202020204" pitchFamily="34" charset="0"/>
            </a:endParaRPr>
          </a:p>
          <a:p>
            <a:pPr marL="12700" marR="391160">
              <a:lnSpc>
                <a:spcPts val="1080"/>
              </a:lnSpc>
              <a:tabLst>
                <a:tab pos="184150" algn="l"/>
              </a:tabLst>
              <a:defRPr/>
            </a:pPr>
            <a:r>
              <a:rPr lang="en-US" sz="900" spc="-35" dirty="0">
                <a:latin typeface="Arial" panose="020B0604020202020204" pitchFamily="34" charset="0"/>
                <a:cs typeface="Arial" panose="020B0604020202020204" pitchFamily="34" charset="0"/>
              </a:rPr>
              <a:t>You will earn an average week’s vacation after having worked</a:t>
            </a:r>
          </a:p>
          <a:p>
            <a:pPr marL="12700" marR="391160">
              <a:lnSpc>
                <a:spcPts val="1080"/>
              </a:lnSpc>
              <a:tabLst>
                <a:tab pos="184150" algn="l"/>
              </a:tabLst>
              <a:defRPr/>
            </a:pPr>
            <a:r>
              <a:rPr lang="en-US" sz="900" spc="-35" dirty="0">
                <a:latin typeface="Arial" panose="020B0604020202020204" pitchFamily="34" charset="0"/>
                <a:cs typeface="Arial" panose="020B0604020202020204" pitchFamily="34" charset="0"/>
              </a:rPr>
              <a:t>2,000 hours. The average week is calculated as 2,000 divided by the number of weeks worked to get to 2,000 hours (maximum average week is 40 hours). Also, sick leave time may be accrued in those cities and/or states that require it by law.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a:lnSpc>
                <a:spcPts val="1080"/>
              </a:lnSpc>
              <a:tabLst>
                <a:tab pos="184150" algn="l"/>
              </a:tabLst>
              <a:defRPr/>
            </a:pPr>
            <a:r>
              <a:rPr lang="en-US" sz="900" spc="-35" dirty="0">
                <a:latin typeface="Arial" panose="020B0604020202020204" pitchFamily="34" charset="0"/>
                <a:cs typeface="Arial" panose="020B0604020202020204" pitchFamily="34" charset="0"/>
              </a:rPr>
              <a:t>You will have the opportunity to enroll in one of BAYADA's Minimum Essential Coverage plans as of your date of hire. You will become eligible for BAYADA’s group health insurance benefits provided you work a minimum of 30 hours per week over a 3-month measurement period. </a:t>
            </a:r>
          </a:p>
          <a:p>
            <a:pPr marL="12700" marR="391160">
              <a:lnSpc>
                <a:spcPts val="1080"/>
              </a:lnSpc>
              <a:tabLst>
                <a:tab pos="184150" algn="l"/>
              </a:tabLst>
              <a:defRPr/>
            </a:pPr>
            <a:endParaRPr lang="en-US" sz="900" spc="-35" dirty="0">
              <a:latin typeface="Arial" panose="020B0604020202020204" pitchFamily="34" charset="0"/>
              <a:cs typeface="Arial" panose="020B0604020202020204" pitchFamily="34" charset="0"/>
            </a:endParaRPr>
          </a:p>
          <a:p>
            <a:pPr marL="12700" marR="391160">
              <a:lnSpc>
                <a:spcPts val="1080"/>
              </a:lnSpc>
              <a:tabLst>
                <a:tab pos="184150" algn="l"/>
              </a:tabLst>
              <a:defRPr/>
            </a:pPr>
            <a:r>
              <a:rPr lang="en-US" sz="900" spc="-35" dirty="0">
                <a:latin typeface="Arial" panose="020B0604020202020204" pitchFamily="34" charset="0"/>
                <a:cs typeface="Arial" panose="020B0604020202020204" pitchFamily="34" charset="0"/>
              </a:rPr>
              <a:t>To maintain group health benefits, you must continue to work an average of 30 hours per week, measured quarterly, to maintain benefits eligibility. If your average falls below the required hours, you can still sign up for any of the Minimum Essential Coverage plans.</a:t>
            </a:r>
          </a:p>
          <a:p>
            <a:pPr marL="12700" marR="391160">
              <a:lnSpc>
                <a:spcPts val="1080"/>
              </a:lnSpc>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endParaRPr lang="en-US" sz="900" b="1" kern="0" spc="-10" dirty="0">
              <a:solidFill>
                <a:schemeClr val="accent1"/>
              </a:solidFill>
              <a:latin typeface="Arial" panose="020B0604020202020204" pitchFamily="34" charset="0"/>
              <a:cs typeface="Arial" panose="020B0604020202020204" pitchFamily="34" charset="0"/>
            </a:endParaRP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 become eligible after 90 days of service and will receive notification of enrollment process.</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b="1" kern="0" spc="-10" dirty="0">
              <a:solidFill>
                <a:schemeClr val="accent1"/>
              </a:solidFill>
              <a:latin typeface="Lucida Sans"/>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744881" cy="5623271"/>
          </a:xfrm>
          <a:prstGeom prst="rect">
            <a:avLst/>
          </a:prstGeom>
          <a:noFill/>
        </p:spPr>
        <p:txBody>
          <a:bodyPr wrap="square">
            <a:spAutoFit/>
          </a:bodyPr>
          <a:lstStyle/>
          <a:p>
            <a:pPr marL="12700" marR="391160">
              <a:spcBef>
                <a:spcPts val="235"/>
              </a:spcBef>
              <a:tabLst>
                <a:tab pos="184150" algn="l"/>
              </a:tabLst>
              <a:defRPr/>
            </a:pPr>
            <a:r>
              <a:rPr lang="en-US" sz="200" kern="0" spc="-10" dirty="0">
                <a:solidFill>
                  <a:sysClr val="windowText" lastClr="000000"/>
                </a:solidFill>
                <a:latin typeface="Arial" panose="020B0604020202020204" pitchFamily="34" charset="0"/>
                <a:cs typeface="Arial" panose="020B0604020202020204" pitchFamily="34" charset="0"/>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a:t>
              </a:r>
              <a:r>
                <a:rPr lang="en-US" sz="4000" b="1" spc="65" dirty="0">
                  <a:ln>
                    <a:solidFill>
                      <a:srgbClr val="002F43"/>
                    </a:solidFill>
                  </a:ln>
                  <a:solidFill>
                    <a:schemeClr val="bg1"/>
                  </a:solidFill>
                  <a:latin typeface="Calibri" panose="020F0502020204030204" pitchFamily="34" charset="0"/>
                  <a:cs typeface="Calibri" panose="020F0502020204030204" pitchFamily="34" charset="0"/>
                </a:rPr>
                <a:t> </a:t>
              </a:r>
              <a:r>
                <a:rPr lang="en-US" sz="4000" spc="-20" dirty="0">
                  <a:solidFill>
                    <a:schemeClr val="bg1"/>
                  </a:solidFill>
                </a:rPr>
                <a:t>Benefits At A Glance</a:t>
              </a:r>
              <a:endParaRPr sz="4000" spc="-20" dirty="0">
                <a:solidFill>
                  <a:schemeClr val="bg1"/>
                </a:solidFill>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804164440"/>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Arial" panose="020B0604020202020204" pitchFamily="34" charset="0"/>
                        <a:cs typeface="Arial" panose="020B0604020202020204" pitchFamily="34" charset="0"/>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panose="020B0A04020102020204" pitchFamily="34" charset="0"/>
                          <a:cs typeface="Arial" panose="020B0604020202020204" pitchFamily="34" charset="0"/>
                        </a:rPr>
                        <a:t>PLAN</a:t>
                      </a:r>
                      <a:r>
                        <a:rPr sz="700" spc="-45" dirty="0">
                          <a:solidFill>
                            <a:srgbClr val="FFFFFF"/>
                          </a:solidFill>
                          <a:latin typeface="Arial Black" panose="020B0A04020102020204" pitchFamily="34" charset="0"/>
                          <a:cs typeface="Arial" panose="020B0604020202020204" pitchFamily="34" charset="0"/>
                        </a:rPr>
                        <a:t> </a:t>
                      </a:r>
                      <a:r>
                        <a:rPr sz="700" spc="-10" dirty="0">
                          <a:solidFill>
                            <a:srgbClr val="FFFFFF"/>
                          </a:solidFill>
                          <a:latin typeface="Arial Black" panose="020B0A04020102020204" pitchFamily="34" charset="0"/>
                          <a:cs typeface="Arial" panose="020B0604020202020204" pitchFamily="34" charset="0"/>
                        </a:rPr>
                        <a:t>FEATURES</a:t>
                      </a:r>
                      <a:endParaRPr sz="700" dirty="0">
                        <a:latin typeface="Arial Black" panose="020B0A04020102020204" pitchFamily="34" charset="0"/>
                        <a:cs typeface="Arial" panose="020B0604020202020204" pitchFamily="34" charset="0"/>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panose="020B0A04020102020204" pitchFamily="34" charset="0"/>
                          <a:cs typeface="Arial" panose="020B0604020202020204" pitchFamily="34" charset="0"/>
                        </a:rPr>
                        <a:t>YOUR</a:t>
                      </a:r>
                      <a:r>
                        <a:rPr sz="700" spc="-45" dirty="0">
                          <a:solidFill>
                            <a:schemeClr val="bg1"/>
                          </a:solidFill>
                          <a:latin typeface="Arial Black" panose="020B0A04020102020204" pitchFamily="34" charset="0"/>
                          <a:cs typeface="Arial" panose="020B0604020202020204" pitchFamily="34" charset="0"/>
                        </a:rPr>
                        <a:t> </a:t>
                      </a:r>
                      <a:r>
                        <a:rPr sz="700" spc="-114" dirty="0">
                          <a:solidFill>
                            <a:schemeClr val="bg1"/>
                          </a:solidFill>
                          <a:latin typeface="Arial Black" panose="020B0A04020102020204" pitchFamily="34" charset="0"/>
                          <a:cs typeface="Arial" panose="020B0604020202020204" pitchFamily="34" charset="0"/>
                        </a:rPr>
                        <a:t>COSTS</a:t>
                      </a:r>
                      <a:r>
                        <a:rPr sz="700" spc="-35" dirty="0">
                          <a:solidFill>
                            <a:schemeClr val="bg1"/>
                          </a:solidFill>
                          <a:latin typeface="Arial Black" panose="020B0A04020102020204" pitchFamily="34" charset="0"/>
                          <a:cs typeface="Arial" panose="020B0604020202020204" pitchFamily="34" charset="0"/>
                        </a:rPr>
                        <a:t> </a:t>
                      </a:r>
                      <a:r>
                        <a:rPr sz="700" spc="-85" dirty="0">
                          <a:solidFill>
                            <a:schemeClr val="bg1"/>
                          </a:solidFill>
                          <a:latin typeface="Arial Black" panose="020B0A04020102020204" pitchFamily="34" charset="0"/>
                          <a:cs typeface="Arial" panose="020B0604020202020204" pitchFamily="34" charset="0"/>
                        </a:rPr>
                        <a:t>FOR</a:t>
                      </a:r>
                      <a:r>
                        <a:rPr sz="700" spc="-40" dirty="0">
                          <a:solidFill>
                            <a:schemeClr val="bg1"/>
                          </a:solidFill>
                          <a:latin typeface="Arial Black" panose="020B0A04020102020204" pitchFamily="34" charset="0"/>
                          <a:cs typeface="Arial" panose="020B0604020202020204" pitchFamily="34" charset="0"/>
                        </a:rPr>
                        <a:t> </a:t>
                      </a:r>
                      <a:r>
                        <a:rPr sz="700" spc="-20" dirty="0">
                          <a:solidFill>
                            <a:schemeClr val="bg1"/>
                          </a:solidFill>
                          <a:latin typeface="Arial Black" panose="020B0A04020102020204" pitchFamily="34" charset="0"/>
                          <a:cs typeface="Arial" panose="020B0604020202020204" pitchFamily="34" charset="0"/>
                        </a:rPr>
                        <a:t>CARE</a:t>
                      </a:r>
                      <a:endParaRPr sz="700" dirty="0">
                        <a:solidFill>
                          <a:schemeClr val="bg1"/>
                        </a:solidFill>
                        <a:latin typeface="Arial Black" panose="020B0A04020102020204" pitchFamily="34" charset="0"/>
                        <a:cs typeface="Arial" panose="020B0604020202020204" pitchFamily="34" charset="0"/>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3796961810"/>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Arial" panose="020B0604020202020204" pitchFamily="34" charset="0"/>
                        <a:cs typeface="Arial" panose="020B0604020202020204" pitchFamily="34" charset="0"/>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PHARMACY</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CVS</a:t>
            </a:r>
            <a:endParaRPr sz="1200" i="1" dirty="0">
              <a:solidFill>
                <a:schemeClr val="accent1"/>
              </a:solidFill>
              <a:latin typeface="Arial" panose="020B0604020202020204" pitchFamily="34" charset="0"/>
              <a:cs typeface="Arial" panose="020B0604020202020204" pitchFamily="34" charset="0"/>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Arial" panose="020B0604020202020204" pitchFamily="34" charset="0"/>
                <a:cs typeface="Arial" panose="020B0604020202020204" pitchFamily="34" charset="0"/>
              </a:rPr>
              <a:t>Prescription</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drug</a:t>
            </a:r>
            <a:r>
              <a:rPr lang="en-US" sz="800" spc="-1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coverage</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 Aetna is included</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with</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all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our</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medical</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plans.</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You </a:t>
            </a:r>
            <a:r>
              <a:rPr lang="en-US" sz="800" spc="-20" dirty="0">
                <a:latin typeface="Arial" panose="020B0604020202020204" pitchFamily="34" charset="0"/>
                <a:cs typeface="Arial" panose="020B0604020202020204" pitchFamily="34" charset="0"/>
              </a:rPr>
              <a:t>can</a:t>
            </a:r>
            <a:r>
              <a:rPr lang="en-US" sz="800" spc="-4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also</a:t>
            </a:r>
            <a:r>
              <a:rPr lang="en-US" sz="800" spc="-4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purchase</a:t>
            </a:r>
            <a:r>
              <a:rPr lang="en-US" sz="800" spc="-4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90-</a:t>
            </a:r>
            <a:r>
              <a:rPr lang="en-US" sz="800" spc="-20" dirty="0">
                <a:latin typeface="Arial" panose="020B0604020202020204" pitchFamily="34" charset="0"/>
                <a:cs typeface="Arial" panose="020B0604020202020204" pitchFamily="34" charset="0"/>
              </a:rPr>
              <a:t>day</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supply</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a:t>
            </a:r>
            <a:r>
              <a:rPr lang="en-US" sz="800" spc="-35" dirty="0">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CVS</a:t>
            </a:r>
            <a:r>
              <a:rPr lang="en-US" sz="800" spc="-50" dirty="0">
                <a:solidFill>
                  <a:srgbClr val="8700B5"/>
                </a:solidFill>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mail</a:t>
            </a:r>
            <a:r>
              <a:rPr lang="en-US" sz="800" spc="-50"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order</a:t>
            </a:r>
            <a:r>
              <a:rPr lang="en-US" sz="800" spc="-3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Review</a:t>
            </a:r>
            <a:r>
              <a:rPr lang="en-US" sz="800" spc="-5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chart</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amount</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you</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will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pay</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60" dirty="0">
                <a:latin typeface="Arial" panose="020B0604020202020204" pitchFamily="34" charset="0"/>
                <a:cs typeface="Arial" panose="020B0604020202020204" pitchFamily="34" charset="0"/>
              </a:rPr>
              <a:t>30-</a:t>
            </a:r>
            <a:r>
              <a:rPr lang="en-US" sz="800" spc="-25" dirty="0">
                <a:latin typeface="Arial" panose="020B0604020202020204" pitchFamily="34" charset="0"/>
                <a:cs typeface="Arial" panose="020B0604020202020204" pitchFamily="34" charset="0"/>
              </a:rPr>
              <a:t>day </a:t>
            </a:r>
            <a:r>
              <a:rPr lang="en-US" sz="800" spc="-30" dirty="0">
                <a:latin typeface="Arial" panose="020B0604020202020204" pitchFamily="34" charset="0"/>
                <a:cs typeface="Arial" panose="020B0604020202020204" pitchFamily="34" charset="0"/>
              </a:rPr>
              <a:t>supply</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40" dirty="0">
                <a:latin typeface="Arial" panose="020B0604020202020204" pitchFamily="34" charset="0"/>
                <a:cs typeface="Arial" panose="020B0604020202020204" pitchFamily="34" charset="0"/>
              </a:rPr>
              <a:t> drug</a:t>
            </a:r>
            <a:r>
              <a:rPr lang="en-US" sz="800" spc="-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category</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listed.</a:t>
            </a:r>
            <a:r>
              <a:rPr lang="en-US" sz="800" spc="-40" dirty="0">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Your </a:t>
            </a:r>
            <a:r>
              <a:rPr lang="en-US" sz="800" spc="-25" dirty="0">
                <a:solidFill>
                  <a:srgbClr val="1A1A1E"/>
                </a:solidFill>
                <a:latin typeface="Arial" panose="020B0604020202020204" pitchFamily="34" charset="0"/>
                <a:cs typeface="Arial" panose="020B0604020202020204" pitchFamily="34" charset="0"/>
              </a:rPr>
              <a:t>medical</a:t>
            </a:r>
            <a:r>
              <a:rPr lang="en-US" sz="800" spc="-40"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ID</a:t>
            </a:r>
            <a:r>
              <a:rPr lang="en-US" sz="800" spc="-5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card</a:t>
            </a:r>
            <a:r>
              <a:rPr lang="en-US" sz="800" spc="-35" dirty="0">
                <a:solidFill>
                  <a:srgbClr val="1A1A1E"/>
                </a:solidFill>
                <a:latin typeface="Arial" panose="020B0604020202020204" pitchFamily="34" charset="0"/>
                <a:cs typeface="Arial" panose="020B0604020202020204" pitchFamily="34" charset="0"/>
              </a:rPr>
              <a:t> will </a:t>
            </a:r>
            <a:r>
              <a:rPr lang="en-US" sz="800" spc="-25" dirty="0">
                <a:solidFill>
                  <a:srgbClr val="1A1A1E"/>
                </a:solidFill>
                <a:latin typeface="Arial" panose="020B0604020202020204" pitchFamily="34" charset="0"/>
                <a:cs typeface="Arial" panose="020B0604020202020204" pitchFamily="34" charset="0"/>
              </a:rPr>
              <a:t>also</a:t>
            </a:r>
            <a:r>
              <a:rPr lang="en-US" sz="800" spc="-35"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include</a:t>
            </a:r>
            <a:r>
              <a:rPr lang="en-US" sz="800" spc="-45"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information</a:t>
            </a:r>
            <a:r>
              <a:rPr lang="en-US" sz="800" spc="-4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on</a:t>
            </a:r>
            <a:r>
              <a:rPr lang="en-US" sz="800" spc="-3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your</a:t>
            </a:r>
            <a:r>
              <a:rPr lang="en-US" sz="800" spc="-40"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prescription</a:t>
            </a:r>
            <a:r>
              <a:rPr lang="en-US" sz="800" spc="-35" dirty="0">
                <a:solidFill>
                  <a:srgbClr val="1A1A1E"/>
                </a:solidFill>
                <a:latin typeface="Arial" panose="020B0604020202020204" pitchFamily="34" charset="0"/>
                <a:cs typeface="Arial" panose="020B0604020202020204" pitchFamily="34" charset="0"/>
              </a:rPr>
              <a:t> drug</a:t>
            </a:r>
            <a:r>
              <a:rPr lang="en-US" sz="800" spc="-20" dirty="0">
                <a:solidFill>
                  <a:srgbClr val="1A1A1E"/>
                </a:solidFill>
                <a:latin typeface="Arial" panose="020B0604020202020204" pitchFamily="34" charset="0"/>
                <a:cs typeface="Arial" panose="020B0604020202020204" pitchFamily="34" charset="0"/>
              </a:rPr>
              <a:t> </a:t>
            </a:r>
            <a:r>
              <a:rPr lang="en-US" sz="800" spc="-10" dirty="0">
                <a:solidFill>
                  <a:srgbClr val="1A1A1E"/>
                </a:solidFill>
                <a:latin typeface="Arial" panose="020B0604020202020204" pitchFamily="34" charset="0"/>
                <a:cs typeface="Arial" panose="020B0604020202020204" pitchFamily="34" charset="0"/>
              </a:rPr>
              <a:t>coverage. </a:t>
            </a:r>
            <a:r>
              <a:rPr lang="en-US" sz="800" spc="-55" dirty="0">
                <a:latin typeface="Arial" panose="020B0604020202020204" pitchFamily="34" charset="0"/>
                <a:cs typeface="Arial" panose="020B0604020202020204" pitchFamily="34" charset="0"/>
              </a:rPr>
              <a:t>To</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view</a:t>
            </a:r>
            <a:r>
              <a:rPr lang="en-US" sz="800" spc="-5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40" dirty="0">
                <a:latin typeface="Arial" panose="020B0604020202020204" pitchFamily="34" charset="0"/>
                <a:cs typeface="Arial" panose="020B0604020202020204" pitchFamily="34" charset="0"/>
              </a:rPr>
              <a:t> list</a:t>
            </a:r>
            <a:r>
              <a:rPr lang="en-US" sz="800" spc="-6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covered</a:t>
            </a:r>
            <a:r>
              <a:rPr lang="en-US" sz="800" spc="-5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drugs,</a:t>
            </a:r>
            <a:r>
              <a:rPr lang="en-US" sz="800" spc="-30" dirty="0">
                <a:latin typeface="Arial" panose="020B0604020202020204" pitchFamily="34" charset="0"/>
                <a:cs typeface="Arial" panose="020B0604020202020204" pitchFamily="34" charset="0"/>
              </a:rPr>
              <a:t> find</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cost</a:t>
            </a:r>
            <a:r>
              <a:rPr lang="en-US" sz="800" spc="-4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estimates, </a:t>
            </a:r>
            <a:r>
              <a:rPr lang="en-US" sz="800" spc="-25" dirty="0">
                <a:latin typeface="Arial" panose="020B0604020202020204" pitchFamily="34" charset="0"/>
                <a:cs typeface="Arial" panose="020B0604020202020204" pitchFamily="34" charset="0"/>
              </a:rPr>
              <a:t>locate</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a:t>
            </a:r>
            <a:r>
              <a:rPr lang="en-US" sz="800" spc="-25" dirty="0">
                <a:latin typeface="Arial" panose="020B0604020202020204" pitchFamily="34" charset="0"/>
                <a:cs typeface="Arial" panose="020B0604020202020204" pitchFamily="34" charset="0"/>
              </a:rPr>
              <a:t>network</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3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register</a:t>
            </a:r>
            <a:r>
              <a:rPr lang="en-US" sz="800" spc="-20" dirty="0">
                <a:latin typeface="Arial" panose="020B0604020202020204" pitchFamily="34" charset="0"/>
                <a:cs typeface="Arial" panose="020B0604020202020204" pitchFamily="34" charset="0"/>
              </a:rPr>
              <a:t> for </a:t>
            </a:r>
            <a:r>
              <a:rPr lang="en-US" sz="800" spc="-25" dirty="0">
                <a:latin typeface="Arial" panose="020B0604020202020204" pitchFamily="34" charset="0"/>
                <a:cs typeface="Arial" panose="020B0604020202020204" pitchFamily="34" charset="0"/>
              </a:rPr>
              <a:t>mail-</a:t>
            </a:r>
            <a:r>
              <a:rPr lang="en-US" sz="800" spc="-20" dirty="0">
                <a:latin typeface="Arial" panose="020B0604020202020204" pitchFamily="34" charset="0"/>
                <a:cs typeface="Arial" panose="020B0604020202020204" pitchFamily="34" charset="0"/>
              </a:rPr>
              <a:t>order </a:t>
            </a:r>
            <a:r>
              <a:rPr lang="en-US" sz="800" spc="-30" dirty="0">
                <a:latin typeface="Arial" panose="020B0604020202020204" pitchFamily="34" charset="0"/>
                <a:cs typeface="Arial" panose="020B0604020202020204" pitchFamily="34" charset="0"/>
              </a:rPr>
              <a:t>delivery,</a:t>
            </a:r>
            <a:r>
              <a:rPr lang="en-US" sz="800" spc="-1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and</a:t>
            </a:r>
            <a:r>
              <a:rPr lang="en-US" sz="800" spc="-20" dirty="0">
                <a:latin typeface="Arial" panose="020B0604020202020204" pitchFamily="34" charset="0"/>
                <a:cs typeface="Arial" panose="020B0604020202020204" pitchFamily="34" charset="0"/>
              </a:rPr>
              <a:t> review</a:t>
            </a:r>
            <a:r>
              <a:rPr lang="en-US" sz="800" spc="-1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other</a:t>
            </a:r>
            <a:r>
              <a:rPr lang="en-US" sz="800" spc="-25" dirty="0">
                <a:latin typeface="Arial" panose="020B0604020202020204" pitchFamily="34" charset="0"/>
                <a:cs typeface="Arial" panose="020B0604020202020204" pitchFamily="34" charset="0"/>
              </a:rPr>
              <a:t> important</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information</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about your</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2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a:t>
            </a:r>
            <a:r>
              <a:rPr lang="en-US" sz="800" spc="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coverage visit </a:t>
            </a:r>
            <a:r>
              <a:rPr lang="en-US" sz="8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http://www.caremark.com/</a:t>
            </a:r>
          </a:p>
          <a:p>
            <a:pPr marL="12700" marR="5080">
              <a:spcBef>
                <a:spcPts val="100"/>
              </a:spcBef>
            </a:pPr>
            <a:endParaRPr lang="en-US" sz="800" dirty="0">
              <a:latin typeface="Arial" panose="020B0604020202020204" pitchFamily="34" charset="0"/>
              <a:cs typeface="Arial" panose="020B0604020202020204" pitchFamily="34" charset="0"/>
            </a:endParaRPr>
          </a:p>
          <a:p>
            <a:pPr marL="12700" marR="5080">
              <a:lnSpc>
                <a:spcPct val="100000"/>
              </a:lnSpc>
              <a:spcBef>
                <a:spcPts val="100"/>
              </a:spcBef>
            </a:pPr>
            <a:endParaRPr lang="en-US" sz="800" dirty="0">
              <a:solidFill>
                <a:srgbClr val="1A1A1E"/>
              </a:solidFill>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 Benefits At A Glance</a:t>
              </a:r>
              <a:endParaRPr sz="4000" spc="-20" dirty="0">
                <a:solidFill>
                  <a:schemeClr val="bg1"/>
                </a:solidFill>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107593259"/>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3" name="TextBox 2">
            <a:extLst>
              <a:ext uri="{FF2B5EF4-FFF2-40B4-BE49-F238E27FC236}">
                <a16:creationId xmlns:a16="http://schemas.microsoft.com/office/drawing/2014/main" id="{7F3D6CC4-153B-F0ED-F40B-C148E452FE46}"/>
              </a:ext>
            </a:extLst>
          </p:cNvPr>
          <p:cNvSpPr txBox="1"/>
          <p:nvPr/>
        </p:nvSpPr>
        <p:spPr>
          <a:xfrm>
            <a:off x="378416" y="8957102"/>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78506" y="2517370"/>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2756757171"/>
              </p:ext>
            </p:extLst>
          </p:nvPr>
        </p:nvGraphicFramePr>
        <p:xfrm>
          <a:off x="4058951" y="3475918"/>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88867" y="6729164"/>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7613"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2422"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3191658992"/>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2874259615"/>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2238564065"/>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14968</TotalTime>
  <Words>2344</Words>
  <Application>Microsoft Office PowerPoint</Application>
  <PresentationFormat>Custom</PresentationFormat>
  <Paragraphs>405</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Office Employees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115</cp:revision>
  <dcterms:modified xsi:type="dcterms:W3CDTF">2025-03-03T21:12:37Z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