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60" d="100"/>
          <a:sy n="60" d="100"/>
        </p:scale>
        <p:origin x="2357" y="-1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3/6/2025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3/6/2025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3/6/2025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3/6/2025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object 5"/>
          <p:cNvSpPr txBox="1">
            <a:spLocks noGrp="1"/>
          </p:cNvSpPr>
          <p:nvPr>
            <p:ph type="title"/>
          </p:nvPr>
        </p:nvSpPr>
        <p:spPr>
          <a:xfrm>
            <a:off x="151282" y="254654"/>
            <a:ext cx="5106518" cy="1489510"/>
          </a:xfrm>
          <a:prstGeom prst="rect">
            <a:avLst/>
          </a:prstGeom>
        </p:spPr>
        <p:txBody>
          <a:bodyPr vert="horz" wrap="square" lIns="0" tIns="12065" rIns="0" bIns="0" rtlCol="0">
            <a:spAutoFit/>
          </a:bodyPr>
          <a:lstStyle/>
          <a:p>
            <a:pPr marL="12700">
              <a:lnSpc>
                <a:spcPct val="100000"/>
              </a:lnSpc>
              <a:spcBef>
                <a:spcPts val="95"/>
              </a:spcBef>
            </a:pPr>
            <a:r>
              <a:rPr lang="en-US" sz="3200" spc="-20" dirty="0"/>
              <a:t>2025 </a:t>
            </a:r>
            <a:r>
              <a:rPr lang="en-US" sz="3200" spc="-20" dirty="0">
                <a:latin typeface="Arial" panose="020B0604020202020204" pitchFamily="34" charset="0"/>
                <a:cs typeface="Arial" panose="020B0604020202020204" pitchFamily="34" charset="0"/>
              </a:rPr>
              <a:t>Benefits</a:t>
            </a:r>
            <a:r>
              <a:rPr lang="en-US" sz="3200" spc="-20" dirty="0"/>
              <a:t> At A Glance</a:t>
            </a:r>
            <a:br>
              <a:rPr lang="en-US" sz="3200" spc="-20" dirty="0"/>
            </a:br>
            <a:r>
              <a:rPr lang="en-US" sz="3200" spc="-20" dirty="0"/>
              <a:t>Part-Time Hospice Caregivers and Clinicians (SPC)</a:t>
            </a:r>
            <a:endParaRPr sz="3200" spc="-20" dirty="0"/>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50360" y="2782999"/>
            <a:ext cx="3528621" cy="7012176"/>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Immediately upon hire, you will earn Paid Time Off (PTO). PTO is accrued weekly and is calculated based on total hours worked multiplied by 0.0769. You will receive compensation for recognized holidays that occur during the workweek. If a recognized holiday falls on the weekend, you will be awarded PTO hours. Additionally, you will receive extra compensation for any time worked on recognized holidays.</a:t>
            </a: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After 60 days of employment, you may enroll into BAYADA’s group health insurance which will become effective on your 90th day of employment.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work an average of at least 30 hours per week, measured quarterly. If your average falls below the required hours,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r>
              <a:rPr lang="en-US" sz="900" kern="0" spc="-10" dirty="0">
                <a:solidFill>
                  <a:sysClr val="windowText" lastClr="000000"/>
                </a:solidFill>
                <a:latin typeface="Lucida Sans"/>
              </a:rPr>
              <a:t>.</a:t>
            </a: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Lucida Sans"/>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00850" y="2783609"/>
            <a:ext cx="3971550" cy="5938742"/>
          </a:xfrm>
          <a:prstGeom prst="rect">
            <a:avLst/>
          </a:prstGeom>
          <a:noFill/>
        </p:spPr>
        <p:txBody>
          <a:bodyPr wrap="square">
            <a:spAutoFit/>
          </a:bodyPr>
          <a:lstStyle/>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 </a:t>
            </a:r>
            <a:r>
              <a:rPr lang="en-US" sz="900" kern="0" spc="-45" dirty="0">
                <a:solidFill>
                  <a:srgbClr val="000101"/>
                </a:solidFill>
                <a:latin typeface="Arial Black"/>
              </a:rPr>
              <a:t>Identity Theft Protection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3711310531"/>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3400244472"/>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1957764138"/>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9110990"/>
            <a:ext cx="6829585" cy="523220"/>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a:p>
            <a:endParaRPr lang="en-US" sz="7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Lucida Sans"/>
                  <a:cs typeface="Lucida Sans"/>
                </a:rPr>
                <a:t>You </a:t>
              </a:r>
              <a:r>
                <a:rPr lang="en-US" sz="900" spc="-10" dirty="0">
                  <a:latin typeface="Lucida Sans"/>
                  <a:cs typeface="Lucida Sans"/>
                </a:rPr>
                <a:t>may</a:t>
              </a:r>
              <a:r>
                <a:rPr lang="en-US" sz="900" spc="-40" dirty="0">
                  <a:latin typeface="Lucida Sans"/>
                  <a:cs typeface="Lucida Sans"/>
                </a:rPr>
                <a:t> </a:t>
              </a:r>
              <a:r>
                <a:rPr lang="en-US" sz="900" spc="-25" dirty="0">
                  <a:latin typeface="Lucida Sans"/>
                  <a:cs typeface="Lucida Sans"/>
                </a:rPr>
                <a:t>purchase</a:t>
              </a:r>
              <a:r>
                <a:rPr lang="en-US" sz="900" spc="-40" dirty="0">
                  <a:latin typeface="Lucida Sans"/>
                  <a:cs typeface="Lucida Sans"/>
                </a:rPr>
                <a:t> </a:t>
              </a:r>
              <a:r>
                <a:rPr lang="en-US" sz="900" spc="-30" dirty="0">
                  <a:latin typeface="Lucida Sans"/>
                  <a:cs typeface="Lucida Sans"/>
                </a:rPr>
                <a:t>additional</a:t>
              </a:r>
              <a:r>
                <a:rPr lang="en-US" sz="900" spc="-40" dirty="0">
                  <a:latin typeface="Lucida Sans"/>
                  <a:cs typeface="Lucida Sans"/>
                </a:rPr>
                <a:t> </a:t>
              </a:r>
              <a:r>
                <a:rPr lang="en-US" sz="900" spc="-30" dirty="0">
                  <a:latin typeface="Lucida Sans"/>
                  <a:cs typeface="Lucida Sans"/>
                </a:rPr>
                <a:t>life</a:t>
              </a:r>
              <a:r>
                <a:rPr lang="en-US" sz="900" spc="-35" dirty="0">
                  <a:latin typeface="Lucida Sans"/>
                  <a:cs typeface="Lucida Sans"/>
                </a:rPr>
                <a:t> </a:t>
              </a:r>
              <a:r>
                <a:rPr lang="en-US" sz="900" spc="-25" dirty="0">
                  <a:latin typeface="Lucida Sans"/>
                  <a:cs typeface="Lucida Sans"/>
                </a:rPr>
                <a:t>insurance</a:t>
              </a:r>
              <a:r>
                <a:rPr lang="en-US" sz="900" spc="-35" dirty="0">
                  <a:latin typeface="Lucida Sans"/>
                  <a:cs typeface="Lucida Sans"/>
                </a:rPr>
                <a:t> </a:t>
              </a:r>
              <a:r>
                <a:rPr lang="en-US" sz="900" spc="-10" dirty="0">
                  <a:latin typeface="Lucida Sans"/>
                  <a:cs typeface="Lucida Sans"/>
                </a:rPr>
                <a:t>at</a:t>
              </a:r>
              <a:r>
                <a:rPr lang="en-US" sz="900" spc="-30" dirty="0">
                  <a:latin typeface="Lucida Sans"/>
                  <a:cs typeface="Lucida Sans"/>
                </a:rPr>
                <a:t> </a:t>
              </a:r>
              <a:r>
                <a:rPr lang="en-US" sz="900" spc="-20" dirty="0">
                  <a:latin typeface="Lucida Sans"/>
                  <a:cs typeface="Lucida Sans"/>
                </a:rPr>
                <a:t>group </a:t>
              </a:r>
              <a:r>
                <a:rPr lang="en-US" sz="900" spc="-10" dirty="0">
                  <a:latin typeface="Lucida Sans"/>
                  <a:cs typeface="Lucida Sans"/>
                </a:rPr>
                <a:t>rates:</a:t>
              </a:r>
              <a:endParaRPr lang="en-US" sz="900" dirty="0">
                <a:latin typeface="Lucida Sans"/>
                <a:cs typeface="Lucida Sans"/>
              </a:endParaRPr>
            </a:p>
            <a:p>
              <a:pPr marL="182245" indent="-169545">
                <a:lnSpc>
                  <a:spcPct val="100000"/>
                </a:lnSpc>
                <a:spcBef>
                  <a:spcPts val="600"/>
                </a:spcBef>
                <a:buFont typeface="Arial"/>
                <a:buChar char="•"/>
                <a:tabLst>
                  <a:tab pos="182245" algn="l"/>
                </a:tabLst>
              </a:pPr>
              <a:r>
                <a:rPr lang="en-US" sz="900" spc="-30" dirty="0">
                  <a:latin typeface="Lucida Sans"/>
                  <a:cs typeface="Lucida Sans"/>
                </a:rPr>
                <a:t>Available</a:t>
              </a:r>
              <a:r>
                <a:rPr lang="en-US" sz="900" spc="-50" dirty="0">
                  <a:latin typeface="Lucida Sans"/>
                  <a:cs typeface="Lucida Sans"/>
                </a:rPr>
                <a:t> </a:t>
              </a:r>
              <a:r>
                <a:rPr lang="en-US" sz="900" spc="-35" dirty="0">
                  <a:latin typeface="Lucida Sans"/>
                  <a:cs typeface="Lucida Sans"/>
                </a:rPr>
                <a:t>in</a:t>
              </a:r>
              <a:r>
                <a:rPr lang="en-US" sz="900" spc="-45" dirty="0">
                  <a:latin typeface="Lucida Sans"/>
                  <a:cs typeface="Lucida Sans"/>
                </a:rPr>
                <a:t> </a:t>
              </a:r>
              <a:r>
                <a:rPr lang="en-US" sz="900" spc="-25" dirty="0">
                  <a:latin typeface="Lucida Sans"/>
                  <a:cs typeface="Lucida Sans"/>
                </a:rPr>
                <a:t>increments</a:t>
              </a:r>
              <a:r>
                <a:rPr lang="en-US" sz="900" spc="-50" dirty="0">
                  <a:latin typeface="Lucida Sans"/>
                  <a:cs typeface="Lucida Sans"/>
                </a:rPr>
                <a:t> </a:t>
              </a:r>
              <a:r>
                <a:rPr lang="en-US" sz="900" spc="-20" dirty="0">
                  <a:latin typeface="Lucida Sans"/>
                  <a:cs typeface="Lucida Sans"/>
                </a:rPr>
                <a:t>of</a:t>
              </a:r>
              <a:r>
                <a:rPr lang="en-US" sz="900" spc="-45" dirty="0">
                  <a:latin typeface="Lucida Sans"/>
                  <a:cs typeface="Lucida Sans"/>
                </a:rPr>
                <a:t> $10,000</a:t>
              </a:r>
              <a:r>
                <a:rPr lang="en-US" sz="900" spc="-45" dirty="0">
                  <a:solidFill>
                    <a:srgbClr val="8700B5"/>
                  </a:solidFill>
                  <a:latin typeface="Lucida Sans"/>
                  <a:cs typeface="Lucida Sans"/>
                </a:rPr>
                <a:t> </a:t>
              </a:r>
              <a:r>
                <a:rPr lang="en-US" sz="900" spc="-10" dirty="0">
                  <a:latin typeface="Lucida Sans"/>
                  <a:cs typeface="Lucida Sans"/>
                </a:rPr>
                <a:t>up</a:t>
              </a:r>
              <a:r>
                <a:rPr lang="en-US" sz="900" spc="-35" dirty="0">
                  <a:latin typeface="Lucida Sans"/>
                  <a:cs typeface="Lucida Sans"/>
                </a:rPr>
                <a:t> </a:t>
              </a:r>
              <a:r>
                <a:rPr lang="en-US" sz="900" spc="-20" dirty="0">
                  <a:latin typeface="Lucida Sans"/>
                  <a:cs typeface="Lucida Sans"/>
                </a:rPr>
                <a:t>to</a:t>
              </a:r>
              <a:r>
                <a:rPr lang="en-US" sz="900" spc="-45" dirty="0">
                  <a:latin typeface="Lucida Sans"/>
                  <a:cs typeface="Lucida Sans"/>
                </a:rPr>
                <a:t> $300,000</a:t>
              </a:r>
              <a:endParaRPr lang="en-US" sz="900" dirty="0">
                <a:latin typeface="Lucida Sans"/>
                <a:cs typeface="Lucida Sans"/>
              </a:endParaRPr>
            </a:p>
            <a:p>
              <a:pPr marL="182245" marR="50800" indent="-169545">
                <a:lnSpc>
                  <a:spcPct val="100000"/>
                </a:lnSpc>
                <a:spcBef>
                  <a:spcPts val="600"/>
                </a:spcBef>
                <a:buFont typeface="Arial"/>
                <a:buChar char="•"/>
                <a:tabLst>
                  <a:tab pos="184150" algn="l"/>
                </a:tabLst>
              </a:pPr>
              <a:r>
                <a:rPr lang="en-US" sz="900" spc="-35" dirty="0">
                  <a:latin typeface="Lucida Sans"/>
                  <a:cs typeface="Lucida Sans"/>
                </a:rPr>
                <a:t>You</a:t>
              </a:r>
              <a:r>
                <a:rPr lang="en-US" sz="900" spc="-50" dirty="0">
                  <a:latin typeface="Lucida Sans"/>
                  <a:cs typeface="Lucida Sans"/>
                </a:rPr>
                <a:t> </a:t>
              </a:r>
              <a:r>
                <a:rPr lang="en-US" sz="900" spc="-20" dirty="0">
                  <a:latin typeface="Lucida Sans"/>
                  <a:cs typeface="Lucida Sans"/>
                </a:rPr>
                <a:t>pay</a:t>
              </a:r>
              <a:r>
                <a:rPr lang="en-US" sz="900" spc="-60" dirty="0">
                  <a:latin typeface="Lucida Sans"/>
                  <a:cs typeface="Lucida Sans"/>
                </a:rPr>
                <a:t> </a:t>
              </a:r>
              <a:r>
                <a:rPr lang="en-US" sz="900" spc="-20" dirty="0">
                  <a:latin typeface="Lucida Sans"/>
                  <a:cs typeface="Lucida Sans"/>
                </a:rPr>
                <a:t>the</a:t>
              </a:r>
              <a:r>
                <a:rPr lang="en-US" sz="900" spc="-40" dirty="0">
                  <a:latin typeface="Lucida Sans"/>
                  <a:cs typeface="Lucida Sans"/>
                </a:rPr>
                <a:t> </a:t>
              </a:r>
              <a:r>
                <a:rPr lang="en-US" sz="900" spc="-30" dirty="0">
                  <a:latin typeface="Lucida Sans"/>
                  <a:cs typeface="Lucida Sans"/>
                </a:rPr>
                <a:t>full</a:t>
              </a:r>
              <a:r>
                <a:rPr lang="en-US" sz="900" spc="-45" dirty="0">
                  <a:latin typeface="Lucida Sans"/>
                  <a:cs typeface="Lucida Sans"/>
                </a:rPr>
                <a:t> </a:t>
              </a:r>
              <a:r>
                <a:rPr lang="en-US" sz="900" spc="-30" dirty="0">
                  <a:latin typeface="Lucida Sans"/>
                  <a:cs typeface="Lucida Sans"/>
                </a:rPr>
                <a:t>cost</a:t>
              </a:r>
              <a:r>
                <a:rPr lang="en-US" sz="900" spc="-50" dirty="0">
                  <a:latin typeface="Lucida Sans"/>
                  <a:cs typeface="Lucida Sans"/>
                </a:rPr>
                <a:t> </a:t>
              </a:r>
              <a:r>
                <a:rPr lang="en-US" sz="900" spc="-20" dirty="0">
                  <a:latin typeface="Lucida Sans"/>
                  <a:cs typeface="Lucida Sans"/>
                </a:rPr>
                <a:t>of</a:t>
              </a:r>
              <a:r>
                <a:rPr lang="en-US" sz="900" spc="-45" dirty="0">
                  <a:latin typeface="Lucida Sans"/>
                  <a:cs typeface="Lucida Sans"/>
                </a:rPr>
                <a:t> </a:t>
              </a:r>
              <a:r>
                <a:rPr lang="en-US" sz="900" spc="-35" dirty="0">
                  <a:latin typeface="Lucida Sans"/>
                  <a:cs typeface="Lucida Sans"/>
                </a:rPr>
                <a:t>this</a:t>
              </a:r>
              <a:r>
                <a:rPr lang="en-US" sz="900" spc="-50" dirty="0">
                  <a:latin typeface="Lucida Sans"/>
                  <a:cs typeface="Lucida Sans"/>
                </a:rPr>
                <a:t> </a:t>
              </a:r>
              <a:r>
                <a:rPr lang="en-US" sz="900" spc="-25" dirty="0">
                  <a:latin typeface="Lucida Sans"/>
                  <a:cs typeface="Lucida Sans"/>
                </a:rPr>
                <a:t>plan</a:t>
              </a:r>
              <a:r>
                <a:rPr lang="en-US" sz="900" spc="-65" dirty="0">
                  <a:latin typeface="Lucida Sans"/>
                  <a:cs typeface="Lucida Sans"/>
                </a:rPr>
                <a:t> </a:t>
              </a:r>
              <a:r>
                <a:rPr lang="en-US" sz="900" spc="-10" dirty="0">
                  <a:latin typeface="Lucida Sans"/>
                  <a:cs typeface="Lucida Sans"/>
                </a:rPr>
                <a:t>and</a:t>
              </a:r>
              <a:r>
                <a:rPr lang="en-US" sz="900" spc="-45" dirty="0">
                  <a:latin typeface="Lucida Sans"/>
                  <a:cs typeface="Lucida Sans"/>
                </a:rPr>
                <a:t> </a:t>
              </a:r>
              <a:r>
                <a:rPr lang="en-US" sz="900" spc="-20" dirty="0">
                  <a:latin typeface="Lucida Sans"/>
                  <a:cs typeface="Lucida Sans"/>
                </a:rPr>
                <a:t>the</a:t>
              </a:r>
              <a:r>
                <a:rPr lang="en-US" sz="900" spc="-45" dirty="0">
                  <a:latin typeface="Lucida Sans"/>
                  <a:cs typeface="Lucida Sans"/>
                </a:rPr>
                <a:t> </a:t>
              </a:r>
              <a:r>
                <a:rPr lang="en-US" sz="900" spc="-10" dirty="0">
                  <a:latin typeface="Lucida Sans"/>
                  <a:cs typeface="Lucida Sans"/>
                </a:rPr>
                <a:t>amount 	</a:t>
              </a:r>
              <a:r>
                <a:rPr lang="en-US" sz="900" spc="-20" dirty="0">
                  <a:latin typeface="Lucida Sans"/>
                  <a:cs typeface="Lucida Sans"/>
                </a:rPr>
                <a:t>deducted</a:t>
              </a:r>
              <a:r>
                <a:rPr lang="en-US" sz="900" spc="-55" dirty="0">
                  <a:latin typeface="Lucida Sans"/>
                  <a:cs typeface="Lucida Sans"/>
                </a:rPr>
                <a:t> </a:t>
              </a:r>
              <a:r>
                <a:rPr lang="en-US" sz="900" spc="-20" dirty="0">
                  <a:latin typeface="Lucida Sans"/>
                  <a:cs typeface="Lucida Sans"/>
                </a:rPr>
                <a:t>depends</a:t>
              </a:r>
              <a:r>
                <a:rPr lang="en-US" sz="900" spc="-40" dirty="0">
                  <a:latin typeface="Lucida Sans"/>
                  <a:cs typeface="Lucida Sans"/>
                </a:rPr>
                <a:t> </a:t>
              </a:r>
              <a:r>
                <a:rPr lang="en-US" sz="900" spc="-20" dirty="0">
                  <a:latin typeface="Lucida Sans"/>
                  <a:cs typeface="Lucida Sans"/>
                </a:rPr>
                <a:t>on</a:t>
              </a:r>
              <a:r>
                <a:rPr lang="en-US" sz="900" spc="-45" dirty="0">
                  <a:latin typeface="Lucida Sans"/>
                  <a:cs typeface="Lucida Sans"/>
                </a:rPr>
                <a:t> </a:t>
              </a:r>
              <a:r>
                <a:rPr lang="en-US" sz="900" spc="-20" dirty="0">
                  <a:latin typeface="Lucida Sans"/>
                  <a:cs typeface="Lucida Sans"/>
                </a:rPr>
                <a:t>the</a:t>
              </a:r>
              <a:r>
                <a:rPr lang="en-US" sz="900" spc="-40" dirty="0">
                  <a:latin typeface="Lucida Sans"/>
                  <a:cs typeface="Lucida Sans"/>
                </a:rPr>
                <a:t> </a:t>
              </a:r>
              <a:r>
                <a:rPr lang="en-US" sz="900" spc="-30" dirty="0">
                  <a:latin typeface="Lucida Sans"/>
                  <a:cs typeface="Lucida Sans"/>
                </a:rPr>
                <a:t>age</a:t>
              </a:r>
              <a:r>
                <a:rPr lang="en-US" sz="900" spc="-45" dirty="0">
                  <a:latin typeface="Lucida Sans"/>
                  <a:cs typeface="Lucida Sans"/>
                </a:rPr>
                <a:t> </a:t>
              </a:r>
              <a:r>
                <a:rPr lang="en-US" sz="900" spc="-20" dirty="0">
                  <a:latin typeface="Lucida Sans"/>
                  <a:cs typeface="Lucida Sans"/>
                </a:rPr>
                <a:t>of</a:t>
              </a:r>
              <a:r>
                <a:rPr lang="en-US" sz="900" spc="-45" dirty="0">
                  <a:latin typeface="Lucida Sans"/>
                  <a:cs typeface="Lucida Sans"/>
                </a:rPr>
                <a:t> </a:t>
              </a:r>
              <a:r>
                <a:rPr lang="en-US" sz="900" spc="-20" dirty="0">
                  <a:latin typeface="Lucida Sans"/>
                  <a:cs typeface="Lucida Sans"/>
                </a:rPr>
                <a:t>the</a:t>
              </a:r>
              <a:r>
                <a:rPr lang="en-US" sz="900" spc="-40" dirty="0">
                  <a:latin typeface="Lucida Sans"/>
                  <a:cs typeface="Lucida Sans"/>
                </a:rPr>
                <a:t> </a:t>
              </a:r>
              <a:r>
                <a:rPr lang="en-US" sz="900" spc="-20" dirty="0">
                  <a:latin typeface="Lucida Sans"/>
                  <a:cs typeface="Lucida Sans"/>
                </a:rPr>
                <a:t>employee</a:t>
              </a:r>
              <a:r>
                <a:rPr lang="en-US" sz="900" spc="-50" dirty="0">
                  <a:latin typeface="Lucida Sans"/>
                  <a:cs typeface="Lucida Sans"/>
                </a:rPr>
                <a:t> </a:t>
              </a:r>
              <a:r>
                <a:rPr lang="en-US" sz="900" spc="-25" dirty="0">
                  <a:latin typeface="Lucida Sans"/>
                  <a:cs typeface="Lucida Sans"/>
                </a:rPr>
                <a:t>and 	</a:t>
              </a:r>
              <a:r>
                <a:rPr lang="en-US" sz="900" spc="-20" dirty="0">
                  <a:latin typeface="Lucida Sans"/>
                  <a:cs typeface="Lucida Sans"/>
                </a:rPr>
                <a:t>the</a:t>
              </a:r>
              <a:r>
                <a:rPr lang="en-US" sz="900" spc="-30" dirty="0">
                  <a:latin typeface="Lucida Sans"/>
                  <a:cs typeface="Lucida Sans"/>
                </a:rPr>
                <a:t> </a:t>
              </a:r>
              <a:r>
                <a:rPr lang="en-US" sz="900" spc="-20" dirty="0">
                  <a:latin typeface="Lucida Sans"/>
                  <a:cs typeface="Lucida Sans"/>
                </a:rPr>
                <a:t>amount</a:t>
              </a:r>
              <a:r>
                <a:rPr lang="en-US" sz="900" spc="-40" dirty="0">
                  <a:latin typeface="Lucida Sans"/>
                  <a:cs typeface="Lucida Sans"/>
                </a:rPr>
                <a:t> </a:t>
              </a:r>
              <a:r>
                <a:rPr lang="en-US" sz="900" spc="-20" dirty="0">
                  <a:latin typeface="Lucida Sans"/>
                  <a:cs typeface="Lucida Sans"/>
                </a:rPr>
                <a:t>of</a:t>
              </a:r>
              <a:r>
                <a:rPr lang="en-US" sz="900" spc="-35" dirty="0">
                  <a:latin typeface="Lucida Sans"/>
                  <a:cs typeface="Lucida Sans"/>
                </a:rPr>
                <a:t> </a:t>
              </a:r>
              <a:r>
                <a:rPr lang="en-US" sz="900" spc="-30" dirty="0">
                  <a:latin typeface="Lucida Sans"/>
                  <a:cs typeface="Lucida Sans"/>
                </a:rPr>
                <a:t>coverage</a:t>
              </a:r>
              <a:r>
                <a:rPr lang="en-US" sz="900" spc="-40" dirty="0">
                  <a:latin typeface="Lucida Sans"/>
                  <a:cs typeface="Lucida Sans"/>
                </a:rPr>
                <a:t> </a:t>
              </a:r>
              <a:r>
                <a:rPr lang="en-US" sz="900" spc="-10" dirty="0">
                  <a:latin typeface="Lucida Sans"/>
                  <a:cs typeface="Lucida Sans"/>
                </a:rPr>
                <a:t>elected</a:t>
              </a:r>
              <a:endParaRPr lang="en-US" sz="900" dirty="0">
                <a:latin typeface="Lucida Sans"/>
                <a:cs typeface="Lucida Sans"/>
              </a:endParaRPr>
            </a:p>
            <a:p>
              <a:pPr marL="182245" marR="35560" indent="-169545">
                <a:lnSpc>
                  <a:spcPct val="100000"/>
                </a:lnSpc>
                <a:spcBef>
                  <a:spcPts val="600"/>
                </a:spcBef>
                <a:buFont typeface="Arial"/>
                <a:buChar char="•"/>
                <a:tabLst>
                  <a:tab pos="184150" algn="l"/>
                </a:tabLst>
              </a:pPr>
              <a:r>
                <a:rPr lang="en-US" sz="900" spc="-20" dirty="0">
                  <a:latin typeface="Lucida Sans"/>
                  <a:cs typeface="Lucida Sans"/>
                </a:rPr>
                <a:t>If</a:t>
              </a:r>
              <a:r>
                <a:rPr lang="en-US" sz="900" spc="-50" dirty="0">
                  <a:latin typeface="Lucida Sans"/>
                  <a:cs typeface="Lucida Sans"/>
                </a:rPr>
                <a:t> </a:t>
              </a:r>
              <a:r>
                <a:rPr lang="en-US" sz="900" spc="-20" dirty="0">
                  <a:latin typeface="Lucida Sans"/>
                  <a:cs typeface="Lucida Sans"/>
                </a:rPr>
                <a:t>you</a:t>
              </a:r>
              <a:r>
                <a:rPr lang="en-US" sz="900" spc="-50" dirty="0">
                  <a:latin typeface="Lucida Sans"/>
                  <a:cs typeface="Lucida Sans"/>
                </a:rPr>
                <a:t> </a:t>
              </a:r>
              <a:r>
                <a:rPr lang="en-US" sz="900" spc="-20" dirty="0">
                  <a:latin typeface="Lucida Sans"/>
                  <a:cs typeface="Lucida Sans"/>
                </a:rPr>
                <a:t>do</a:t>
              </a:r>
              <a:r>
                <a:rPr lang="en-US" sz="900" spc="-40" dirty="0">
                  <a:latin typeface="Lucida Sans"/>
                  <a:cs typeface="Lucida Sans"/>
                </a:rPr>
                <a:t> </a:t>
              </a:r>
              <a:r>
                <a:rPr lang="en-US" sz="900" spc="-20" dirty="0">
                  <a:latin typeface="Lucida Sans"/>
                  <a:cs typeface="Lucida Sans"/>
                </a:rPr>
                <a:t>not</a:t>
              </a:r>
              <a:r>
                <a:rPr lang="en-US" sz="900" spc="-45" dirty="0">
                  <a:latin typeface="Lucida Sans"/>
                  <a:cs typeface="Lucida Sans"/>
                </a:rPr>
                <a:t> </a:t>
              </a:r>
              <a:r>
                <a:rPr lang="en-US" sz="900" spc="-30" dirty="0">
                  <a:latin typeface="Lucida Sans"/>
                  <a:cs typeface="Lucida Sans"/>
                </a:rPr>
                <a:t>elect</a:t>
              </a:r>
              <a:r>
                <a:rPr lang="en-US" sz="900" spc="-55" dirty="0">
                  <a:latin typeface="Lucida Sans"/>
                  <a:cs typeface="Lucida Sans"/>
                </a:rPr>
                <a:t> </a:t>
              </a:r>
              <a:r>
                <a:rPr lang="en-US" sz="900" spc="-35" dirty="0">
                  <a:latin typeface="Lucida Sans"/>
                  <a:cs typeface="Lucida Sans"/>
                </a:rPr>
                <a:t>this</a:t>
              </a:r>
              <a:r>
                <a:rPr lang="en-US" sz="900" spc="-50" dirty="0">
                  <a:latin typeface="Lucida Sans"/>
                  <a:cs typeface="Lucida Sans"/>
                </a:rPr>
                <a:t> </a:t>
              </a:r>
              <a:r>
                <a:rPr lang="en-US" sz="900" spc="-25" dirty="0">
                  <a:latin typeface="Lucida Sans"/>
                  <a:cs typeface="Lucida Sans"/>
                </a:rPr>
                <a:t>coverage</a:t>
              </a:r>
              <a:r>
                <a:rPr lang="en-US" sz="900" spc="-50" dirty="0">
                  <a:latin typeface="Lucida Sans"/>
                  <a:cs typeface="Lucida Sans"/>
                </a:rPr>
                <a:t> </a:t>
              </a:r>
              <a:r>
                <a:rPr lang="en-US" sz="900" spc="-10" dirty="0">
                  <a:latin typeface="Lucida Sans"/>
                  <a:cs typeface="Lucida Sans"/>
                </a:rPr>
                <a:t>when</a:t>
              </a:r>
              <a:r>
                <a:rPr lang="en-US" sz="900" spc="-45" dirty="0">
                  <a:latin typeface="Lucida Sans"/>
                  <a:cs typeface="Lucida Sans"/>
                </a:rPr>
                <a:t> </a:t>
              </a:r>
              <a:r>
                <a:rPr lang="en-US" sz="900" spc="-20" dirty="0">
                  <a:latin typeface="Lucida Sans"/>
                  <a:cs typeface="Lucida Sans"/>
                </a:rPr>
                <a:t>first 	</a:t>
              </a:r>
              <a:r>
                <a:rPr lang="en-US" sz="900" spc="-35" dirty="0">
                  <a:latin typeface="Lucida Sans"/>
                  <a:cs typeface="Lucida Sans"/>
                </a:rPr>
                <a:t>becoming</a:t>
              </a:r>
              <a:r>
                <a:rPr lang="en-US" sz="900" spc="-55" dirty="0">
                  <a:latin typeface="Lucida Sans"/>
                  <a:cs typeface="Lucida Sans"/>
                </a:rPr>
                <a:t> </a:t>
              </a:r>
              <a:r>
                <a:rPr lang="en-US" sz="900" spc="-40" dirty="0">
                  <a:latin typeface="Lucida Sans"/>
                  <a:cs typeface="Lucida Sans"/>
                </a:rPr>
                <a:t>eligible </a:t>
              </a:r>
              <a:r>
                <a:rPr lang="en-US" sz="900" spc="-20" dirty="0">
                  <a:latin typeface="Lucida Sans"/>
                  <a:cs typeface="Lucida Sans"/>
                </a:rPr>
                <a:t>you</a:t>
              </a:r>
              <a:r>
                <a:rPr lang="en-US" sz="900" spc="-45" dirty="0">
                  <a:latin typeface="Lucida Sans"/>
                  <a:cs typeface="Lucida Sans"/>
                </a:rPr>
                <a:t> </a:t>
              </a:r>
              <a:r>
                <a:rPr lang="en-US" sz="900" dirty="0">
                  <a:latin typeface="Lucida Sans"/>
                  <a:cs typeface="Lucida Sans"/>
                </a:rPr>
                <a:t>are</a:t>
              </a:r>
              <a:r>
                <a:rPr lang="en-US" sz="900" spc="-35" dirty="0">
                  <a:latin typeface="Lucida Sans"/>
                  <a:cs typeface="Lucida Sans"/>
                </a:rPr>
                <a:t> subject</a:t>
              </a:r>
              <a:r>
                <a:rPr lang="en-US" sz="900" spc="-50" dirty="0">
                  <a:latin typeface="Lucida Sans"/>
                  <a:cs typeface="Lucida Sans"/>
                </a:rPr>
                <a:t> </a:t>
              </a:r>
              <a:r>
                <a:rPr lang="en-US" sz="900" spc="-20" dirty="0">
                  <a:latin typeface="Lucida Sans"/>
                  <a:cs typeface="Lucida Sans"/>
                </a:rPr>
                <a:t>to</a:t>
              </a:r>
              <a:r>
                <a:rPr lang="en-US" sz="900" spc="-40" dirty="0">
                  <a:latin typeface="Lucida Sans"/>
                  <a:cs typeface="Lucida Sans"/>
                </a:rPr>
                <a:t> </a:t>
              </a:r>
              <a:r>
                <a:rPr lang="en-US" sz="900" spc="-25" dirty="0">
                  <a:latin typeface="Lucida Sans"/>
                  <a:cs typeface="Lucida Sans"/>
                </a:rPr>
                <a:t>medical</a:t>
              </a:r>
              <a:r>
                <a:rPr lang="en-US" sz="900" spc="-45" dirty="0">
                  <a:latin typeface="Lucida Sans"/>
                  <a:cs typeface="Lucida Sans"/>
                </a:rPr>
                <a:t> </a:t>
              </a:r>
              <a:r>
                <a:rPr lang="en-US" sz="900" spc="-30" dirty="0">
                  <a:latin typeface="Lucida Sans"/>
                  <a:cs typeface="Lucida Sans"/>
                </a:rPr>
                <a:t>underwriting</a:t>
              </a:r>
              <a:r>
                <a:rPr lang="en-US" sz="900" spc="-45" dirty="0">
                  <a:latin typeface="Lucida Sans"/>
                  <a:cs typeface="Lucida Sans"/>
                </a:rPr>
                <a:t> </a:t>
              </a:r>
              <a:r>
                <a:rPr lang="en-US" sz="900" spc="-20" dirty="0">
                  <a:latin typeface="Lucida Sans"/>
                  <a:cs typeface="Lucida Sans"/>
                </a:rPr>
                <a:t>by</a:t>
              </a:r>
              <a:r>
                <a:rPr lang="en-US" sz="900" spc="-30" dirty="0">
                  <a:latin typeface="Lucida Sans"/>
                  <a:cs typeface="Lucida Sans"/>
                </a:rPr>
                <a:t> </a:t>
              </a:r>
              <a:r>
                <a:rPr lang="en-US" sz="900" spc="-25" dirty="0">
                  <a:latin typeface="Lucida Sans"/>
                  <a:cs typeface="Lucida Sans"/>
                </a:rPr>
                <a:t>the </a:t>
              </a:r>
              <a:r>
                <a:rPr lang="en-US" sz="900" spc="-10" dirty="0">
                  <a:latin typeface="Lucida Sans"/>
                  <a:cs typeface="Lucida Sans"/>
                </a:rPr>
                <a:t>carrier</a:t>
              </a:r>
              <a:endParaRPr lang="en-US" sz="900" dirty="0">
                <a:latin typeface="Lucida Sans"/>
                <a:cs typeface="Lucida Sans"/>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mj-lt"/>
                  <a:cs typeface="Arial"/>
                </a:rPr>
                <a:t>SUPPLEMENTAL LIFE – </a:t>
              </a:r>
              <a:r>
                <a:rPr lang="en-US" sz="1400" b="1" i="1" spc="4" dirty="0">
                  <a:solidFill>
                    <a:schemeClr val="accent1"/>
                  </a:solidFill>
                  <a:latin typeface="+mj-lt"/>
                  <a:cs typeface="Arial"/>
                </a:rPr>
                <a:t>MetLife</a:t>
              </a:r>
              <a:endParaRPr sz="1400" i="1" dirty="0">
                <a:solidFill>
                  <a:schemeClr val="accent1"/>
                </a:solidFill>
                <a:latin typeface="+mj-lt"/>
                <a:cs typeface="Arial"/>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3947633128"/>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1845184049"/>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1988192847"/>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2.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14727</TotalTime>
  <Words>2540</Words>
  <Application>Microsoft Office PowerPoint</Application>
  <PresentationFormat>Custom</PresentationFormat>
  <Paragraphs>414</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Part-Time Hospice Caregivers and Clinicians (SPC)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111</cp:revision>
  <dcterms:modified xsi:type="dcterms:W3CDTF">2025-03-06T16:44:33Z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