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60" d="100"/>
          <a:sy n="60" d="100"/>
        </p:scale>
        <p:origin x="2357" y="-1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146603" y="38987"/>
            <a:ext cx="4876799" cy="1981953"/>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Part-Time Hospice Caregivers and Clinicians (SPB)</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528621" cy="7164077"/>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Immediately upon hire, you will earn Paid Time Off (PTO). PTO is accrued each week that you receive your salary and is calculated by taking your weekly expected hours, subtracting any unpaid hours, and then multiplying by 0.0769. You will receive compensation for recognized holidays that occur during the workweek. If a recognized holiday falls on the weekend, you will be awarded PTO hours. Additionally, you will receive extra compensation for any time worked on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30 hours per week, measured quarterly.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a:lnSpc>
                <a:spcPts val="1080"/>
              </a:lnSpc>
              <a:spcBef>
                <a:spcPts val="235"/>
              </a:spcBef>
              <a:tabLst>
                <a:tab pos="184150" algn="l"/>
              </a:tabLst>
              <a:defRPr/>
            </a:pPr>
            <a:r>
              <a:rPr lang="en-US" sz="900" kern="0" spc="-45" dirty="0">
                <a:solidFill>
                  <a:srgbClr val="000101"/>
                </a:solidFill>
                <a:latin typeface="Arial Black"/>
              </a:rPr>
              <a:t>Tuition reimbursement</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eligible for tuition reimbursement for one 3 credit course per semester as decided by the director.</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744881" cy="6858865"/>
          </a:xfrm>
          <a:prstGeom prst="rect">
            <a:avLst/>
          </a:prstGeom>
          <a:noFill/>
        </p:spPr>
        <p:txBody>
          <a:bodyPr wrap="square">
            <a:spAutoFit/>
          </a:bodyPr>
          <a:lstStyle/>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a:t>
            </a:r>
            <a:r>
              <a:rPr lang="en-US" sz="900" kern="0" spc="-10" dirty="0">
                <a:solidFill>
                  <a:sysClr val="windowText" lastClr="000000"/>
                </a:solidFill>
                <a:latin typeface="Lucida Sans"/>
              </a:rPr>
              <a:t>.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 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0" marR="0">
              <a:lnSpc>
                <a:spcPct val="107000"/>
              </a:lnSpc>
              <a:spcAft>
                <a:spcPts val="800"/>
              </a:spcAft>
            </a:pPr>
            <a:r>
              <a:rPr lang="en-US" sz="900" kern="100" dirty="0">
                <a:effectLst/>
                <a:latin typeface="Arial" panose="020B0604020202020204" pitchFamily="34" charset="0"/>
                <a:ea typeface="Aptos" panose="020B00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100" dirty="0">
                <a:effectLst/>
                <a:latin typeface="Arial" panose="020B0604020202020204" pitchFamily="34" charset="0"/>
                <a:ea typeface="Aptos" panose="020B0004020202020204" pitchFamily="34" charset="0"/>
                <a:cs typeface="Arial" panose="020B0604020202020204" pitchFamily="34" charset="0"/>
                <a:hlinkClick r:id="rId5"/>
              </a:rPr>
              <a:t>https://www.bayada.com/benefits/find-benefits/additional-benefits/</a:t>
            </a:r>
            <a:r>
              <a:rPr lang="en-US" sz="900" kern="100" dirty="0">
                <a:effectLst/>
                <a:latin typeface="Arial" panose="020B0604020202020204" pitchFamily="34" charset="0"/>
                <a:ea typeface="Aptos" panose="020B0004020202020204" pitchFamily="34" charset="0"/>
                <a:cs typeface="Arial" panose="020B0604020202020204" pitchFamily="34" charset="0"/>
              </a:rPr>
              <a:t>. Contact </a:t>
            </a:r>
            <a:r>
              <a:rPr lang="en-US" sz="900" kern="100" dirty="0">
                <a:effectLst/>
                <a:latin typeface="Arial" panose="020B0604020202020204" pitchFamily="34" charset="0"/>
                <a:ea typeface="Aptos" panose="020B0004020202020204" pitchFamily="34" charset="0"/>
                <a:cs typeface="Arial" panose="020B0604020202020204" pitchFamily="34" charset="0"/>
                <a:hlinkClick r:id="rId6"/>
              </a:rPr>
              <a:t>pslf@bayada.com</a:t>
            </a:r>
            <a:r>
              <a:rPr lang="en-US" sz="900" kern="100" dirty="0">
                <a:effectLst/>
                <a:latin typeface="Arial" panose="020B0604020202020204" pitchFamily="34" charset="0"/>
                <a:ea typeface="Aptos" panose="020B0004020202020204" pitchFamily="34" charset="0"/>
                <a:cs typeface="Arial" panose="020B0604020202020204" pitchFamily="34" charset="0"/>
              </a:rPr>
              <a:t> for additional questions and/or PSLF form completion.</a:t>
            </a:r>
            <a:r>
              <a:rPr lang="en-US" sz="900" kern="0" spc="-45" dirty="0">
                <a:latin typeface="Arial" panose="020B0604020202020204" pitchFamily="34" charset="0"/>
                <a:cs typeface="Arial" panose="020B0604020202020204" pitchFamily="34" charset="0"/>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2367227991"/>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3494903013"/>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Arial" panose="020B0604020202020204" pitchFamily="34" charset="0"/>
                        <a:cs typeface="Arial" panose="020B0604020202020204" pitchFamily="34" charset="0"/>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PHARMACY</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CVS</a:t>
            </a:r>
            <a:endParaRPr sz="1200" i="1" dirty="0">
              <a:solidFill>
                <a:schemeClr val="accent1"/>
              </a:solidFill>
              <a:latin typeface="Arial" panose="020B0604020202020204" pitchFamily="34" charset="0"/>
              <a:cs typeface="Arial" panose="020B0604020202020204" pitchFamily="34" charset="0"/>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Arial" panose="020B0604020202020204" pitchFamily="34" charset="0"/>
                <a:cs typeface="Arial" panose="020B0604020202020204" pitchFamily="34" charset="0"/>
              </a:rPr>
              <a:t>Prescription</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drug</a:t>
            </a:r>
            <a:r>
              <a:rPr lang="en-US" sz="800" spc="-1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coverage</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 Aetna is included</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with</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all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our</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medical</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plans.</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You </a:t>
            </a:r>
            <a:r>
              <a:rPr lang="en-US" sz="800" spc="-20" dirty="0">
                <a:latin typeface="Arial" panose="020B0604020202020204" pitchFamily="34" charset="0"/>
                <a:cs typeface="Arial" panose="020B0604020202020204" pitchFamily="34" charset="0"/>
              </a:rPr>
              <a:t>can</a:t>
            </a:r>
            <a:r>
              <a:rPr lang="en-US" sz="800" spc="-4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also</a:t>
            </a:r>
            <a:r>
              <a:rPr lang="en-US" sz="800" spc="-4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purchase</a:t>
            </a:r>
            <a:r>
              <a:rPr lang="en-US" sz="800" spc="-4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90-</a:t>
            </a:r>
            <a:r>
              <a:rPr lang="en-US" sz="800" spc="-20" dirty="0">
                <a:latin typeface="Arial" panose="020B0604020202020204" pitchFamily="34" charset="0"/>
                <a:cs typeface="Arial" panose="020B0604020202020204" pitchFamily="34" charset="0"/>
              </a:rPr>
              <a:t>day</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supply</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a:t>
            </a:r>
            <a:r>
              <a:rPr lang="en-US" sz="800" spc="-35" dirty="0">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CVS</a:t>
            </a:r>
            <a:r>
              <a:rPr lang="en-US" sz="800" spc="-50" dirty="0">
                <a:solidFill>
                  <a:srgbClr val="8700B5"/>
                </a:solidFill>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mail</a:t>
            </a:r>
            <a:r>
              <a:rPr lang="en-US" sz="800" spc="-50"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order</a:t>
            </a:r>
            <a:r>
              <a:rPr lang="en-US" sz="800" spc="-3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Review</a:t>
            </a:r>
            <a:r>
              <a:rPr lang="en-US" sz="800" spc="-5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chart</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amount</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you</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will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pay</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60" dirty="0">
                <a:latin typeface="Arial" panose="020B0604020202020204" pitchFamily="34" charset="0"/>
                <a:cs typeface="Arial" panose="020B0604020202020204" pitchFamily="34" charset="0"/>
              </a:rPr>
              <a:t>30-</a:t>
            </a:r>
            <a:r>
              <a:rPr lang="en-US" sz="800" spc="-25" dirty="0">
                <a:latin typeface="Arial" panose="020B0604020202020204" pitchFamily="34" charset="0"/>
                <a:cs typeface="Arial" panose="020B0604020202020204" pitchFamily="34" charset="0"/>
              </a:rPr>
              <a:t>day </a:t>
            </a:r>
            <a:r>
              <a:rPr lang="en-US" sz="800" spc="-30" dirty="0">
                <a:latin typeface="Arial" panose="020B0604020202020204" pitchFamily="34" charset="0"/>
                <a:cs typeface="Arial" panose="020B0604020202020204" pitchFamily="34" charset="0"/>
              </a:rPr>
              <a:t>supply</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40" dirty="0">
                <a:latin typeface="Arial" panose="020B0604020202020204" pitchFamily="34" charset="0"/>
                <a:cs typeface="Arial" panose="020B0604020202020204" pitchFamily="34" charset="0"/>
              </a:rPr>
              <a:t> drug</a:t>
            </a:r>
            <a:r>
              <a:rPr lang="en-US" sz="800" spc="-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category</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listed.</a:t>
            </a:r>
            <a:r>
              <a:rPr lang="en-US" sz="800" spc="-40" dirty="0">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Your </a:t>
            </a:r>
            <a:r>
              <a:rPr lang="en-US" sz="800" spc="-25" dirty="0">
                <a:solidFill>
                  <a:srgbClr val="1A1A1E"/>
                </a:solidFill>
                <a:latin typeface="Arial" panose="020B0604020202020204" pitchFamily="34" charset="0"/>
                <a:cs typeface="Arial" panose="020B0604020202020204" pitchFamily="34" charset="0"/>
              </a:rPr>
              <a:t>medical</a:t>
            </a:r>
            <a:r>
              <a:rPr lang="en-US" sz="800" spc="-40"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ID</a:t>
            </a:r>
            <a:r>
              <a:rPr lang="en-US" sz="800" spc="-5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card</a:t>
            </a:r>
            <a:r>
              <a:rPr lang="en-US" sz="800" spc="-35" dirty="0">
                <a:solidFill>
                  <a:srgbClr val="1A1A1E"/>
                </a:solidFill>
                <a:latin typeface="Arial" panose="020B0604020202020204" pitchFamily="34" charset="0"/>
                <a:cs typeface="Arial" panose="020B0604020202020204" pitchFamily="34" charset="0"/>
              </a:rPr>
              <a:t> will </a:t>
            </a:r>
            <a:r>
              <a:rPr lang="en-US" sz="800" spc="-25" dirty="0">
                <a:solidFill>
                  <a:srgbClr val="1A1A1E"/>
                </a:solidFill>
                <a:latin typeface="Arial" panose="020B0604020202020204" pitchFamily="34" charset="0"/>
                <a:cs typeface="Arial" panose="020B0604020202020204" pitchFamily="34" charset="0"/>
              </a:rPr>
              <a:t>also</a:t>
            </a:r>
            <a:r>
              <a:rPr lang="en-US" sz="800" spc="-35"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include</a:t>
            </a:r>
            <a:r>
              <a:rPr lang="en-US" sz="800" spc="-45"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information</a:t>
            </a:r>
            <a:r>
              <a:rPr lang="en-US" sz="800" spc="-4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on</a:t>
            </a:r>
            <a:r>
              <a:rPr lang="en-US" sz="800" spc="-3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your</a:t>
            </a:r>
            <a:r>
              <a:rPr lang="en-US" sz="800" spc="-40"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prescription</a:t>
            </a:r>
            <a:r>
              <a:rPr lang="en-US" sz="800" spc="-35" dirty="0">
                <a:solidFill>
                  <a:srgbClr val="1A1A1E"/>
                </a:solidFill>
                <a:latin typeface="Arial" panose="020B0604020202020204" pitchFamily="34" charset="0"/>
                <a:cs typeface="Arial" panose="020B0604020202020204" pitchFamily="34" charset="0"/>
              </a:rPr>
              <a:t> drug</a:t>
            </a:r>
            <a:r>
              <a:rPr lang="en-US" sz="800" spc="-20" dirty="0">
                <a:solidFill>
                  <a:srgbClr val="1A1A1E"/>
                </a:solidFill>
                <a:latin typeface="Arial" panose="020B0604020202020204" pitchFamily="34" charset="0"/>
                <a:cs typeface="Arial" panose="020B0604020202020204" pitchFamily="34" charset="0"/>
              </a:rPr>
              <a:t> </a:t>
            </a:r>
            <a:r>
              <a:rPr lang="en-US" sz="800" spc="-10" dirty="0">
                <a:solidFill>
                  <a:srgbClr val="1A1A1E"/>
                </a:solidFill>
                <a:latin typeface="Arial" panose="020B0604020202020204" pitchFamily="34" charset="0"/>
                <a:cs typeface="Arial" panose="020B0604020202020204" pitchFamily="34" charset="0"/>
              </a:rPr>
              <a:t>coverage. </a:t>
            </a:r>
            <a:r>
              <a:rPr lang="en-US" sz="800" spc="-55" dirty="0">
                <a:latin typeface="Arial" panose="020B0604020202020204" pitchFamily="34" charset="0"/>
                <a:cs typeface="Arial" panose="020B0604020202020204" pitchFamily="34" charset="0"/>
              </a:rPr>
              <a:t>To</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view</a:t>
            </a:r>
            <a:r>
              <a:rPr lang="en-US" sz="800" spc="-5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40" dirty="0">
                <a:latin typeface="Arial" panose="020B0604020202020204" pitchFamily="34" charset="0"/>
                <a:cs typeface="Arial" panose="020B0604020202020204" pitchFamily="34" charset="0"/>
              </a:rPr>
              <a:t> list</a:t>
            </a:r>
            <a:r>
              <a:rPr lang="en-US" sz="800" spc="-6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covered</a:t>
            </a:r>
            <a:r>
              <a:rPr lang="en-US" sz="800" spc="-5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drugs,</a:t>
            </a:r>
            <a:r>
              <a:rPr lang="en-US" sz="800" spc="-30" dirty="0">
                <a:latin typeface="Arial" panose="020B0604020202020204" pitchFamily="34" charset="0"/>
                <a:cs typeface="Arial" panose="020B0604020202020204" pitchFamily="34" charset="0"/>
              </a:rPr>
              <a:t> find</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cost</a:t>
            </a:r>
            <a:r>
              <a:rPr lang="en-US" sz="800" spc="-4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estimates, </a:t>
            </a:r>
            <a:r>
              <a:rPr lang="en-US" sz="800" spc="-25" dirty="0">
                <a:latin typeface="Arial" panose="020B0604020202020204" pitchFamily="34" charset="0"/>
                <a:cs typeface="Arial" panose="020B0604020202020204" pitchFamily="34" charset="0"/>
              </a:rPr>
              <a:t>locate</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a:t>
            </a:r>
            <a:r>
              <a:rPr lang="en-US" sz="800" spc="-25" dirty="0">
                <a:latin typeface="Arial" panose="020B0604020202020204" pitchFamily="34" charset="0"/>
                <a:cs typeface="Arial" panose="020B0604020202020204" pitchFamily="34" charset="0"/>
              </a:rPr>
              <a:t>network</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3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register</a:t>
            </a:r>
            <a:r>
              <a:rPr lang="en-US" sz="800" spc="-20" dirty="0">
                <a:latin typeface="Arial" panose="020B0604020202020204" pitchFamily="34" charset="0"/>
                <a:cs typeface="Arial" panose="020B0604020202020204" pitchFamily="34" charset="0"/>
              </a:rPr>
              <a:t> for </a:t>
            </a:r>
            <a:r>
              <a:rPr lang="en-US" sz="800" spc="-25" dirty="0">
                <a:latin typeface="Arial" panose="020B0604020202020204" pitchFamily="34" charset="0"/>
                <a:cs typeface="Arial" panose="020B0604020202020204" pitchFamily="34" charset="0"/>
              </a:rPr>
              <a:t>mail-</a:t>
            </a:r>
            <a:r>
              <a:rPr lang="en-US" sz="800" spc="-20" dirty="0">
                <a:latin typeface="Arial" panose="020B0604020202020204" pitchFamily="34" charset="0"/>
                <a:cs typeface="Arial" panose="020B0604020202020204" pitchFamily="34" charset="0"/>
              </a:rPr>
              <a:t>order </a:t>
            </a:r>
            <a:r>
              <a:rPr lang="en-US" sz="800" spc="-30" dirty="0">
                <a:latin typeface="Arial" panose="020B0604020202020204" pitchFamily="34" charset="0"/>
                <a:cs typeface="Arial" panose="020B0604020202020204" pitchFamily="34" charset="0"/>
              </a:rPr>
              <a:t>delivery,</a:t>
            </a:r>
            <a:r>
              <a:rPr lang="en-US" sz="800" spc="-1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and</a:t>
            </a:r>
            <a:r>
              <a:rPr lang="en-US" sz="800" spc="-20" dirty="0">
                <a:latin typeface="Arial" panose="020B0604020202020204" pitchFamily="34" charset="0"/>
                <a:cs typeface="Arial" panose="020B0604020202020204" pitchFamily="34" charset="0"/>
              </a:rPr>
              <a:t> review</a:t>
            </a:r>
            <a:r>
              <a:rPr lang="en-US" sz="800" spc="-1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other</a:t>
            </a:r>
            <a:r>
              <a:rPr lang="en-US" sz="800" spc="-25" dirty="0">
                <a:latin typeface="Arial" panose="020B0604020202020204" pitchFamily="34" charset="0"/>
                <a:cs typeface="Arial" panose="020B0604020202020204" pitchFamily="34" charset="0"/>
              </a:rPr>
              <a:t> important</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information</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about your</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2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a:t>
            </a:r>
            <a:r>
              <a:rPr lang="en-US" sz="800" spc="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coverage visit </a:t>
            </a:r>
            <a:r>
              <a:rPr lang="en-US" sz="8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http://www.caremark.com/</a:t>
            </a:r>
          </a:p>
          <a:p>
            <a:pPr marL="12700" marR="5080">
              <a:spcBef>
                <a:spcPts val="100"/>
              </a:spcBef>
            </a:pPr>
            <a:endParaRPr lang="en-US" sz="800" dirty="0">
              <a:latin typeface="Arial" panose="020B0604020202020204" pitchFamily="34" charset="0"/>
              <a:cs typeface="Arial" panose="020B0604020202020204" pitchFamily="34" charset="0"/>
            </a:endParaRPr>
          </a:p>
          <a:p>
            <a:pPr marL="12700" marR="5080">
              <a:lnSpc>
                <a:spcPct val="100000"/>
              </a:lnSpc>
              <a:spcBef>
                <a:spcPts val="100"/>
              </a:spcBef>
            </a:pPr>
            <a:endParaRPr lang="en-US" sz="800" dirty="0">
              <a:solidFill>
                <a:srgbClr val="1A1A1E"/>
              </a:solidFill>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2282157054"/>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417788" y="9119374"/>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328667789"/>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3911253286"/>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3301909710"/>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3.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14712</TotalTime>
  <Words>2577</Words>
  <Application>Microsoft Office PowerPoint</Application>
  <PresentationFormat>Custom</PresentationFormat>
  <Paragraphs>416</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Hospice Caregivers and Clinicians (SPB)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109</cp:revision>
  <dcterms:modified xsi:type="dcterms:W3CDTF">2025-03-06T16:43:57Z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