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0"/>
  </p:notesMasterIdLst>
  <p:sldIdLst>
    <p:sldId id="309" r:id="rId6"/>
    <p:sldId id="296" r:id="rId7"/>
    <p:sldId id="310" r:id="rId8"/>
    <p:sldId id="311" r:id="rId9"/>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DD270F-2FC9-5405-9785-A0B1CC0FEAC1}" name="David Schwager" initials="DS" userId="S::David.Schwager@alliant.com::5d17f50f-ba4e-45e8-9cd9-0b5f4fc791f3" providerId="AD"/>
  <p188:author id="{0109C722-F6AE-5AC7-DF4E-4B722855D64A}" name="Steffany Avilez" initials="SA" userId="S::Steffany.Avilez@alliant.com::61030d3f-9474-4459-91a6-400c25f0a5bb" providerId="AD"/>
  <p188:author id="{C4D17C47-56F5-ED71-C712-6922C24B47FA}" name="Dowling, Katelyn" initials="KD" userId="S::kdowling@bayada.com::3a1c91f9-830f-432f-8cdb-06129e06fef0" providerId="AD"/>
  <p188:author id="{58D74C8A-EE61-DD88-563A-23B6F91A707C}" name="Wagner, Kait" initials="KW" userId="S::kwagner1@bayada.com::45ecb98f-6b2c-4da9-9165-082755caa45f" providerId="AD"/>
  <p188:author id="{846A9C90-A844-D2C1-6A27-81FA41F6B5A3}" name="Alexandra Garavaglia" initials="AG" userId="S::Alexandra.Garavaglia@alliant.com::b2038530-17b9-439a-90cf-7c85415979af" providerId="AD"/>
  <p188:author id="{E09803D6-367B-6A58-7F50-3EEA594219BF}" name="Lisa Brown" initials="LB" userId="S::Lisa.Brown@alliant.com::2a28c396-8875-4986-a041-1f61025ebb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DC9"/>
    <a:srgbClr val="032E41"/>
    <a:srgbClr val="002F43"/>
    <a:srgbClr val="92E7EE"/>
    <a:srgbClr val="4B0F41"/>
    <a:srgbClr val="E9E9E9"/>
    <a:srgbClr val="FF006E"/>
    <a:srgbClr val="765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p:cViewPr>
        <p:scale>
          <a:sx n="90" d="100"/>
          <a:sy n="90" d="100"/>
        </p:scale>
        <p:origin x="162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B617D4A8-9CE5-4376-9ABB-AD9B4480AF42}" type="datetimeFigureOut">
              <a:rPr lang="en-US" smtClean="0"/>
              <a:t>3/6/2025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076C70A4-8371-4AA0-8064-0A4296521D3C}" type="slidenum">
              <a:rPr lang="en-US" smtClean="0"/>
              <a:t>‹#›</a:t>
            </a:fld>
            <a:endParaRPr lang="en-US"/>
          </a:p>
        </p:txBody>
      </p:sp>
    </p:spTree>
    <p:extLst>
      <p:ext uri="{BB962C8B-B14F-4D97-AF65-F5344CB8AC3E}">
        <p14:creationId xmlns:p14="http://schemas.microsoft.com/office/powerpoint/2010/main" val="318539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1</a:t>
            </a:fld>
            <a:endParaRPr lang="en-US"/>
          </a:p>
        </p:txBody>
      </p:sp>
    </p:spTree>
    <p:extLst>
      <p:ext uri="{BB962C8B-B14F-4D97-AF65-F5344CB8AC3E}">
        <p14:creationId xmlns:p14="http://schemas.microsoft.com/office/powerpoint/2010/main" val="177309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2</a:t>
            </a:fld>
            <a:endParaRPr lang="en-US"/>
          </a:p>
        </p:txBody>
      </p:sp>
    </p:spTree>
    <p:extLst>
      <p:ext uri="{BB962C8B-B14F-4D97-AF65-F5344CB8AC3E}">
        <p14:creationId xmlns:p14="http://schemas.microsoft.com/office/powerpoint/2010/main" val="192294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3</a:t>
            </a:fld>
            <a:endParaRPr lang="en-US"/>
          </a:p>
        </p:txBody>
      </p:sp>
    </p:spTree>
    <p:extLst>
      <p:ext uri="{BB962C8B-B14F-4D97-AF65-F5344CB8AC3E}">
        <p14:creationId xmlns:p14="http://schemas.microsoft.com/office/powerpoint/2010/main" val="15493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Confirm Carrier Names and plan details in paragraphs and tables. </a:t>
            </a:r>
          </a:p>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4</a:t>
            </a:fld>
            <a:endParaRPr lang="en-US"/>
          </a:p>
        </p:txBody>
      </p:sp>
    </p:spTree>
    <p:extLst>
      <p:ext uri="{BB962C8B-B14F-4D97-AF65-F5344CB8AC3E}">
        <p14:creationId xmlns:p14="http://schemas.microsoft.com/office/powerpoint/2010/main" val="130868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9181E55-CB42-4DA8-8AC7-0FA4AC5FA7AF}" type="datetime1">
              <a:rPr lang="en-US" smtClean="0"/>
              <a:t>3/6/2025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377459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35E0E30-6487-19DD-17DA-C98888EA2595}"/>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body" idx="1"/>
          </p:nvPr>
        </p:nvSpPr>
        <p:spPr>
          <a:xfrm>
            <a:off x="501647" y="4303853"/>
            <a:ext cx="6780530" cy="276999"/>
          </a:xfrm>
        </p:spPr>
        <p:txBody>
          <a:bodyPr lIns="0" tIns="0" rIns="0" bIns="0"/>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489AE9-C710-49F6-87EA-1104585198DA}" type="datetime1">
              <a:rPr lang="en-US" smtClean="0"/>
              <a:t>3/6/2025</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160578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736F76BE-5328-2A36-3095-1D783F438DBE}"/>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bg1"/>
                </a:solidFill>
                <a:latin typeface="Gill Sans MT" panose="020B0502020104020203" pitchFamily="34" charset="0"/>
                <a:cs typeface="Tahoma"/>
              </a:defRPr>
            </a:lvl1pPr>
          </a:lstStyle>
          <a:p>
            <a:endParaRPr dirty="0"/>
          </a:p>
        </p:txBody>
      </p:sp>
      <p:sp>
        <p:nvSpPr>
          <p:cNvPr id="3" name="Holder 3"/>
          <p:cNvSpPr>
            <a:spLocks noGrp="1"/>
          </p:cNvSpPr>
          <p:nvPr>
            <p:ph sz="half" idx="2"/>
          </p:nvPr>
        </p:nvSpPr>
        <p:spPr>
          <a:xfrm>
            <a:off x="522160" y="3537267"/>
            <a:ext cx="3296920" cy="153888"/>
          </a:xfrm>
          <a:prstGeom prst="rect">
            <a:avLst/>
          </a:prstGeom>
        </p:spPr>
        <p:txBody>
          <a:bodyPr wrap="square" lIns="0" tIns="0" rIns="0" bIns="0">
            <a:spAutoFit/>
          </a:bodyPr>
          <a:lstStyle>
            <a:lvl1pPr>
              <a:defRPr sz="1000" b="0" i="0">
                <a:solidFill>
                  <a:schemeClr val="tx1"/>
                </a:solidFill>
                <a:latin typeface="+mj-lt"/>
                <a:cs typeface="Lucida Sans"/>
              </a:defRPr>
            </a:lvl1pPr>
          </a:lstStyle>
          <a:p>
            <a:endParaRPr dirty="0"/>
          </a:p>
        </p:txBody>
      </p:sp>
      <p:sp>
        <p:nvSpPr>
          <p:cNvPr id="4" name="Holder 4"/>
          <p:cNvSpPr>
            <a:spLocks noGrp="1"/>
          </p:cNvSpPr>
          <p:nvPr>
            <p:ph sz="half" idx="3"/>
          </p:nvPr>
        </p:nvSpPr>
        <p:spPr>
          <a:xfrm>
            <a:off x="3949445" y="3404044"/>
            <a:ext cx="3282950" cy="246221"/>
          </a:xfrm>
          <a:prstGeom prst="rect">
            <a:avLst/>
          </a:prstGeom>
        </p:spPr>
        <p:txBody>
          <a:bodyPr wrap="square" lIns="0" tIns="0" rIns="0" bIns="0">
            <a:spAutoFit/>
          </a:bodyPr>
          <a:lstStyle>
            <a:lvl1pPr>
              <a:defRPr sz="1600" b="0" i="0">
                <a:solidFill>
                  <a:schemeClr val="accent1"/>
                </a:solidFill>
                <a:latin typeface="+mj-lt"/>
                <a:cs typeface="Arial Black"/>
              </a:defRPr>
            </a:lvl1pPr>
          </a:lstStyle>
          <a:p>
            <a:endParaRPr dirty="0"/>
          </a:p>
        </p:txBody>
      </p:sp>
      <p:sp>
        <p:nvSpPr>
          <p:cNvPr id="8" name="Date Placeholder 7">
            <a:extLst>
              <a:ext uri="{FF2B5EF4-FFF2-40B4-BE49-F238E27FC236}">
                <a16:creationId xmlns:a16="http://schemas.microsoft.com/office/drawing/2014/main" id="{18810085-129D-6A1B-4FDE-AF1C77A9799D}"/>
              </a:ext>
            </a:extLst>
          </p:cNvPr>
          <p:cNvSpPr>
            <a:spLocks noGrp="1"/>
          </p:cNvSpPr>
          <p:nvPr>
            <p:ph type="dt" sz="half" idx="10"/>
          </p:nvPr>
        </p:nvSpPr>
        <p:spPr/>
        <p:txBody>
          <a:bodyPr/>
          <a:lstStyle/>
          <a:p>
            <a:fld id="{1D4D7BD4-36B7-4EAD-9462-CACC62C7A55E}" type="datetime1">
              <a:rPr lang="en-US" smtClean="0"/>
              <a:t>3/6/2025</a:t>
            </a:fld>
            <a:endParaRPr lang="en-US"/>
          </a:p>
        </p:txBody>
      </p:sp>
      <p:sp>
        <p:nvSpPr>
          <p:cNvPr id="9" name="Footer Placeholder 8">
            <a:extLst>
              <a:ext uri="{FF2B5EF4-FFF2-40B4-BE49-F238E27FC236}">
                <a16:creationId xmlns:a16="http://schemas.microsoft.com/office/drawing/2014/main" id="{19EB6B12-E2C0-FB44-AA90-ACB428C2F72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84E2BD07-29DD-14C1-B377-3A441D15F306}"/>
              </a:ext>
            </a:extLst>
          </p:cNvPr>
          <p:cNvSpPr>
            <a:spLocks noGrp="1"/>
          </p:cNvSpPr>
          <p:nvPr>
            <p:ph type="sldNum" sz="quarter" idx="12"/>
          </p:nvPr>
        </p:nvSpPr>
        <p:spPr/>
        <p:txBody>
          <a:bodyPr/>
          <a:lstStyle/>
          <a:p>
            <a:pPr marL="38100">
              <a:lnSpc>
                <a:spcPct val="100000"/>
              </a:lnSpc>
              <a:spcBef>
                <a:spcPts val="170"/>
              </a:spcBef>
            </a:pPr>
            <a:fld id="{81D60167-4931-47E6-BA6A-407CBD079E47}" type="slidenum">
              <a:rPr lang="en-US" spc="-25" smtClean="0"/>
              <a:t>‹#›</a:t>
            </a:fld>
            <a:endParaRPr lang="en-US" spc="-25" dirty="0"/>
          </a:p>
        </p:txBody>
      </p:sp>
      <p:sp>
        <p:nvSpPr>
          <p:cNvPr id="11" name="Rectangle 2">
            <a:extLst>
              <a:ext uri="{FF2B5EF4-FFF2-40B4-BE49-F238E27FC236}">
                <a16:creationId xmlns:a16="http://schemas.microsoft.com/office/drawing/2014/main" id="{C0AE8E11-59CE-805E-5819-D082F4C08D70}"/>
              </a:ext>
            </a:extLst>
          </p:cNvPr>
          <p:cNvSpPr>
            <a:spLocks noChangeArrowheads="1"/>
          </p:cNvSpPr>
          <p:nvPr userDrawn="1"/>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3">
            <a:extLst>
              <a:ext uri="{FF2B5EF4-FFF2-40B4-BE49-F238E27FC236}">
                <a16:creationId xmlns:a16="http://schemas.microsoft.com/office/drawing/2014/main" id="{9D3593FF-B429-4436-3F4A-7E94331162FF}"/>
              </a:ext>
            </a:extLst>
          </p:cNvPr>
          <p:cNvSpPr>
            <a:spLocks noChangeArrowheads="1"/>
          </p:cNvSpPr>
          <p:nvPr userDrawn="1"/>
        </p:nvSpPr>
        <p:spPr bwMode="auto">
          <a:xfrm>
            <a:off x="228600" y="457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marL="457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marL="914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marL="1371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marL="18288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marL="22860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marL="2743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marL="3200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marL="3657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1200" b="0" i="1" u="none" strike="noStrike" cap="none" normalizeH="0" baseline="0">
                <a:ln>
                  <a:noFill/>
                </a:ln>
                <a:solidFill>
                  <a:srgbClr val="C3092B"/>
                </a:solidFill>
                <a:effectLst/>
                <a:latin typeface="Times" panose="02020603050405020304" pitchFamily="18"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463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5" y="0"/>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AE50F0-E770-40B6-8BDE-199E76D998EB}" type="datetime1">
              <a:rPr lang="en-US" smtClean="0"/>
              <a:t>3/6/2025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6" name="Picture 5" descr="A person wearing a white lab coat&#10;&#10;Description automatically generated">
            <a:extLst>
              <a:ext uri="{FF2B5EF4-FFF2-40B4-BE49-F238E27FC236}">
                <a16:creationId xmlns:a16="http://schemas.microsoft.com/office/drawing/2014/main" id="{5AA07273-32FA-4390-6448-38DE050EA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64" r="25805"/>
          <a:stretch/>
        </p:blipFill>
        <p:spPr>
          <a:xfrm>
            <a:off x="-152399" y="-87794"/>
            <a:ext cx="7970398" cy="10494693"/>
          </a:xfrm>
          <a:prstGeom prst="rect">
            <a:avLst/>
          </a:prstGeom>
        </p:spPr>
      </p:pic>
      <p:pic>
        <p:nvPicPr>
          <p:cNvPr id="7" name="Picture 2" descr="Bayada Home Health Care: Reviews and Costs in 2024 | The Senior List">
            <a:extLst>
              <a:ext uri="{FF2B5EF4-FFF2-40B4-BE49-F238E27FC236}">
                <a16:creationId xmlns:a16="http://schemas.microsoft.com/office/drawing/2014/main" id="{09996732-E27D-C656-88A5-826178AA6AF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37492" y="82933"/>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0" y="-14514"/>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pic>
        <p:nvPicPr>
          <p:cNvPr id="6" name="Picture 5" descr="A person wearing a white lab coat&#10;&#10;Description automatically generated">
            <a:extLst>
              <a:ext uri="{FF2B5EF4-FFF2-40B4-BE49-F238E27FC236}">
                <a16:creationId xmlns:a16="http://schemas.microsoft.com/office/drawing/2014/main" id="{F3AD7415-9646-A539-0456-A059DB4982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75" r="22807"/>
          <a:stretch/>
        </p:blipFill>
        <p:spPr>
          <a:xfrm>
            <a:off x="-1270" y="-70705"/>
            <a:ext cx="8688070" cy="10158359"/>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7" name="Picture 2" descr="Bayada Home Health Care: Reviews and Costs in 2024 | The Senior List">
            <a:extLst>
              <a:ext uri="{FF2B5EF4-FFF2-40B4-BE49-F238E27FC236}">
                <a16:creationId xmlns:a16="http://schemas.microsoft.com/office/drawing/2014/main" id="{232C963F-D607-4652-824D-394D1D2E7AB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5332" y="47705"/>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7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87F3DD-37AA-4D9C-82DF-39129EC0A5B7}" type="datetime1">
              <a:rPr lang="en-US" smtClean="0"/>
              <a:t>3/6/2025</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spTree>
    <p:extLst>
      <p:ext uri="{BB962C8B-B14F-4D97-AF65-F5344CB8AC3E}">
        <p14:creationId xmlns:p14="http://schemas.microsoft.com/office/powerpoint/2010/main" val="1011839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17" name="bg object 17"/>
          <p:cNvSpPr/>
          <p:nvPr/>
        </p:nvSpPr>
        <p:spPr>
          <a:xfrm>
            <a:off x="0" y="588062"/>
            <a:ext cx="7772400" cy="752475"/>
          </a:xfrm>
          <a:custGeom>
            <a:avLst/>
            <a:gdLst/>
            <a:ahLst/>
            <a:cxnLst/>
            <a:rect l="l" t="t" r="r" b="b"/>
            <a:pathLst>
              <a:path w="7772400" h="752475">
                <a:moveTo>
                  <a:pt x="7772400" y="0"/>
                </a:moveTo>
                <a:lnTo>
                  <a:pt x="0" y="0"/>
                </a:lnTo>
                <a:lnTo>
                  <a:pt x="0" y="751954"/>
                </a:lnTo>
                <a:lnTo>
                  <a:pt x="7772400" y="751954"/>
                </a:lnTo>
                <a:lnTo>
                  <a:pt x="7772400" y="0"/>
                </a:lnTo>
                <a:close/>
              </a:path>
            </a:pathLst>
          </a:custGeom>
          <a:solidFill>
            <a:schemeClr val="accent1"/>
          </a:solidFill>
        </p:spPr>
        <p:txBody>
          <a:bodyPr wrap="square" lIns="0" tIns="0" rIns="0" bIns="0" rtlCol="0"/>
          <a:lstStyle/>
          <a:p>
            <a:endParaRPr/>
          </a:p>
        </p:txBody>
      </p:sp>
      <p:sp>
        <p:nvSpPr>
          <p:cNvPr id="2" name="Holder 2"/>
          <p:cNvSpPr>
            <a:spLocks noGrp="1"/>
          </p:cNvSpPr>
          <p:nvPr>
            <p:ph type="title"/>
          </p:nvPr>
        </p:nvSpPr>
        <p:spPr>
          <a:xfrm>
            <a:off x="522287" y="541681"/>
            <a:ext cx="6419850" cy="558800"/>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body" idx="1"/>
          </p:nvPr>
        </p:nvSpPr>
        <p:spPr>
          <a:xfrm>
            <a:off x="501647" y="4303853"/>
            <a:ext cx="6780530" cy="24403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56408C4A-236E-49CA-928F-13A4AF4BD21A}" type="datetime1">
              <a:rPr lang="en-US" smtClean="0"/>
              <a:t>3/6/2025</a:t>
            </a:fld>
            <a:endParaRPr lang="en-US"/>
          </a:p>
        </p:txBody>
      </p:sp>
      <p:sp>
        <p:nvSpPr>
          <p:cNvPr id="6" name="Holder 6"/>
          <p:cNvSpPr>
            <a:spLocks noGrp="1"/>
          </p:cNvSpPr>
          <p:nvPr>
            <p:ph type="sldNum" sz="quarter" idx="7"/>
          </p:nvPr>
        </p:nvSpPr>
        <p:spPr>
          <a:xfrm>
            <a:off x="7471409" y="9762306"/>
            <a:ext cx="234315" cy="153888"/>
          </a:xfrm>
          <a:prstGeom prst="rect">
            <a:avLst/>
          </a:prstGeom>
        </p:spPr>
        <p:txBody>
          <a:bodyPr wrap="square" lIns="0" tIns="0" rIns="0" bIns="0">
            <a:spAutoFit/>
          </a:bodyPr>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224233411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bayada.com/benefits/find-benefits/retirement-plans"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pslf@bayada.com" TargetMode="External"/><Relationship Id="rId5" Type="http://schemas.openxmlformats.org/officeDocument/2006/relationships/hyperlink" Target="https://www.bayada.com/benefits/find-benefits/additional-benefits/" TargetMode="External"/><Relationship Id="rId4" Type="http://schemas.openxmlformats.org/officeDocument/2006/relationships/hyperlink" Target="bayada.com/benefits/find-benefits/retirement-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etnadocfind.com/2025-apcn-plus-mt-cpii/"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216B7-DF1A-0878-62BB-40FE0B173D0A}"/>
              </a:ext>
            </a:extLst>
          </p:cNvPr>
          <p:cNvSpPr/>
          <p:nvPr/>
        </p:nvSpPr>
        <p:spPr>
          <a:xfrm>
            <a:off x="0" y="0"/>
            <a:ext cx="7788442" cy="1998819"/>
          </a:xfrm>
          <a:prstGeom prst="rect">
            <a:avLst/>
          </a:prstGeom>
          <a:solidFill>
            <a:schemeClr val="accent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object 5"/>
          <p:cNvSpPr txBox="1">
            <a:spLocks noGrp="1"/>
          </p:cNvSpPr>
          <p:nvPr>
            <p:ph type="title"/>
          </p:nvPr>
        </p:nvSpPr>
        <p:spPr>
          <a:xfrm>
            <a:off x="163996" y="16866"/>
            <a:ext cx="4876799" cy="1981953"/>
          </a:xfrm>
          <a:prstGeom prst="rect">
            <a:avLst/>
          </a:prstGeom>
        </p:spPr>
        <p:txBody>
          <a:bodyPr vert="horz" wrap="square" lIns="0" tIns="12065" rIns="0" bIns="0" rtlCol="0">
            <a:spAutoFit/>
          </a:bodyPr>
          <a:lstStyle/>
          <a:p>
            <a:pPr marL="12700">
              <a:lnSpc>
                <a:spcPct val="100000"/>
              </a:lnSpc>
              <a:spcBef>
                <a:spcPts val="95"/>
              </a:spcBef>
            </a:pPr>
            <a:r>
              <a:rPr lang="en-US" sz="3200" spc="-20" dirty="0">
                <a:latin typeface="Arial" panose="020B0604020202020204" pitchFamily="34" charset="0"/>
                <a:cs typeface="Arial" panose="020B0604020202020204" pitchFamily="34" charset="0"/>
              </a:rPr>
              <a:t>2025 Benefits At A Glance</a:t>
            </a:r>
            <a:br>
              <a:rPr lang="en-US" sz="3200" spc="-20" dirty="0">
                <a:latin typeface="Arial" panose="020B0604020202020204" pitchFamily="34" charset="0"/>
                <a:cs typeface="Arial" panose="020B0604020202020204" pitchFamily="34" charset="0"/>
              </a:rPr>
            </a:br>
            <a:r>
              <a:rPr lang="en-US" sz="3200" spc="-20" dirty="0">
                <a:latin typeface="Arial" panose="020B0604020202020204" pitchFamily="34" charset="0"/>
                <a:cs typeface="Arial" panose="020B0604020202020204" pitchFamily="34" charset="0"/>
              </a:rPr>
              <a:t>Part-Time Home Health Caregivers and Clinicians (VPB)</a:t>
            </a:r>
            <a:endParaRPr sz="3200" spc="-20" dirty="0">
              <a:latin typeface="Arial" panose="020B0604020202020204" pitchFamily="34" charset="0"/>
              <a:cs typeface="Arial" panose="020B0604020202020204" pitchFamily="34" charset="0"/>
            </a:endParaRPr>
          </a:p>
        </p:txBody>
      </p:sp>
      <p:sp>
        <p:nvSpPr>
          <p:cNvPr id="13" name="object 13"/>
          <p:cNvSpPr txBox="1">
            <a:spLocks noGrp="1"/>
          </p:cNvSpPr>
          <p:nvPr>
            <p:ph type="sldNum" sz="quarter" idx="7"/>
          </p:nvPr>
        </p:nvSpPr>
        <p:spPr>
          <a:xfrm>
            <a:off x="7467600" y="9829800"/>
            <a:ext cx="460265" cy="175689"/>
          </a:xfrm>
          <a:prstGeom prst="rect">
            <a:avLst/>
          </a:prstGeom>
        </p:spPr>
        <p:txBody>
          <a:bodyPr vert="horz" wrap="square" lIns="0" tIns="21590" rIns="0" bIns="0" rtlCol="0">
            <a:spAutoFit/>
          </a:bodyPr>
          <a:lstStyle/>
          <a:p>
            <a:pPr marL="38100" marR="0" lvl="0" indent="0" defTabSz="914400" eaLnBrk="1" fontAlgn="auto" latinLnBrk="0" hangingPunct="1">
              <a:lnSpc>
                <a:spcPct val="100000"/>
              </a:lnSpc>
              <a:spcBef>
                <a:spcPts val="170"/>
              </a:spcBef>
              <a:spcAft>
                <a:spcPts val="0"/>
              </a:spcAft>
              <a:buClrTx/>
              <a:buSzTx/>
              <a:buFontTx/>
              <a:buNone/>
              <a:tabLst/>
              <a:defRPr/>
            </a:pPr>
            <a:r>
              <a:rPr lang="en-US" kern="0" spc="-25" dirty="0"/>
              <a:t>1</a:t>
            </a:r>
            <a:endParaRPr kumimoji="0" sz="1000" b="0" i="0" u="none" strike="noStrike" kern="0" cap="none" spc="-25" normalizeH="0" baseline="0" noProof="0" dirty="0">
              <a:ln>
                <a:noFill/>
              </a:ln>
              <a:effectLst/>
              <a:uLnTx/>
              <a:uFillTx/>
              <a:latin typeface="Arial Black"/>
            </a:endParaRPr>
          </a:p>
        </p:txBody>
      </p:sp>
      <p:sp>
        <p:nvSpPr>
          <p:cNvPr id="6" name="object 6"/>
          <p:cNvSpPr txBox="1"/>
          <p:nvPr/>
        </p:nvSpPr>
        <p:spPr>
          <a:xfrm>
            <a:off x="373621" y="1903908"/>
            <a:ext cx="7414821" cy="595034"/>
          </a:xfrm>
          <a:prstGeom prst="rect">
            <a:avLst/>
          </a:prstGeom>
        </p:spPr>
        <p:txBody>
          <a:bodyPr vert="horz" wrap="square" lIns="0" tIns="116839" rIns="0" bIns="0" rtlCol="0">
            <a:spAutoFit/>
          </a:bodyPr>
          <a:lstStyle/>
          <a:p>
            <a:pPr marR="0" lvl="0" indent="0" defTabSz="914400" eaLnBrk="1" fontAlgn="auto" latinLnBrk="0" hangingPunct="1">
              <a:lnSpc>
                <a:spcPct val="100000"/>
              </a:lnSpc>
              <a:spcBef>
                <a:spcPts val="600"/>
              </a:spcBef>
              <a:spcAft>
                <a:spcPts val="0"/>
              </a:spcAft>
              <a:buClrTx/>
              <a:buSzTx/>
              <a:buFontTx/>
              <a:buNone/>
              <a:tabLst/>
              <a:defRPr/>
            </a:pPr>
            <a:r>
              <a:rPr kumimoji="0" lang="en-US" sz="1400" b="1" i="0" u="none" strike="noStrike" kern="0" cap="none" spc="-80" normalizeH="0" baseline="0" noProof="0" dirty="0">
                <a:ln>
                  <a:noFill/>
                </a:ln>
                <a:solidFill>
                  <a:srgbClr val="000000"/>
                </a:solidFill>
                <a:effectLst/>
                <a:uLnTx/>
                <a:uFillTx/>
                <a:latin typeface="Arial" panose="020B0604020202020204" pitchFamily="34" charset="0"/>
                <a:cs typeface="Arial" panose="020B0604020202020204" pitchFamily="34" charset="0"/>
              </a:rPr>
              <a:t>Benefits Overview </a:t>
            </a:r>
          </a:p>
          <a:p>
            <a:pPr marR="0" lvl="0" indent="0" defTabSz="914400" eaLnBrk="1" fontAlgn="auto" latinLnBrk="0" hangingPunct="1">
              <a:lnSpc>
                <a:spcPct val="100000"/>
              </a:lnSpc>
              <a:spcBef>
                <a:spcPts val="600"/>
              </a:spcBef>
              <a:spcAft>
                <a:spcPts val="0"/>
              </a:spcAft>
              <a:buClrTx/>
              <a:buSzTx/>
              <a:buFontTx/>
              <a:buNone/>
              <a:tabLst/>
              <a:defRPr/>
            </a:pPr>
            <a:r>
              <a:rPr lang="en-US" sz="1000" kern="0" spc="-80" dirty="0">
                <a:solidFill>
                  <a:srgbClr val="000000"/>
                </a:solidFill>
                <a:latin typeface="Arial" panose="020B0604020202020204" pitchFamily="34" charset="0"/>
                <a:cs typeface="Arial" panose="020B0604020202020204" pitchFamily="34" charset="0"/>
              </a:rPr>
              <a:t>BAYADA offers a comprehensive benefits plan designed to meet the needs of our employees</a:t>
            </a:r>
            <a:r>
              <a:rPr lang="en-US" sz="1200" kern="0" spc="-80" dirty="0">
                <a:solidFill>
                  <a:srgbClr val="000000"/>
                </a:solidFill>
                <a:latin typeface="Arial" panose="020B0604020202020204" pitchFamily="34" charset="0"/>
                <a:cs typeface="Arial" panose="020B0604020202020204" pitchFamily="34" charset="0"/>
              </a:rPr>
              <a:t>.</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object 7"/>
          <p:cNvSpPr txBox="1"/>
          <p:nvPr/>
        </p:nvSpPr>
        <p:spPr>
          <a:xfrm>
            <a:off x="346919" y="2614426"/>
            <a:ext cx="3528621" cy="6830652"/>
          </a:xfrm>
          <a:prstGeom prst="rect">
            <a:avLst/>
          </a:prstGeom>
        </p:spPr>
        <p:txBody>
          <a:bodyPr vert="horz" wrap="square" lIns="0" tIns="29845" rIns="0" bIns="0" rtlCol="0">
            <a:spAutoFit/>
          </a:bodyPr>
          <a:lstStyle/>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Paid Time Off (PTO) and Holidays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Black" panose="020B0A04020102020204" pitchFamily="34" charset="0"/>
                <a:cs typeface="Arial" panose="020B0604020202020204" pitchFamily="34" charset="0"/>
              </a:rPr>
              <a:t>Salaried</a:t>
            </a:r>
            <a:r>
              <a:rPr lang="en-US" sz="900" kern="0" spc="-10" dirty="0">
                <a:solidFill>
                  <a:sysClr val="windowText" lastClr="000000"/>
                </a:solidFill>
                <a:latin typeface="Arial" panose="020B0604020202020204" pitchFamily="34" charset="0"/>
                <a:cs typeface="Arial" panose="020B0604020202020204" pitchFamily="34" charset="0"/>
              </a:rPr>
              <a:t>: Immediately upon hire, you will earn Paid Time Off (PTO). PTO is accrued weekly, and is based on guarantee or total worked points, whichever is higher. PTO is accrued at a rate of .1025 hours per point. You will receive compensation for recognized holidays that occur during the workweek. If a recognized holiday falls on the weekend, you will be awarded PTO hours. Additionally, you will receive extra compensation for any time worked on recognized holidays.  </a:t>
            </a:r>
            <a:endParaRPr lang="en-US" sz="900" kern="0" spc="-10" dirty="0">
              <a:solidFill>
                <a:sysClr val="windowText" lastClr="000000"/>
              </a:solidFill>
              <a:latin typeface="Arial Black" panose="020B0A04020102020204" pitchFamily="34" charset="0"/>
              <a:cs typeface="Arial" panose="020B0604020202020204" pitchFamily="34" charset="0"/>
            </a:endParaRP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Black" panose="020B0A04020102020204" pitchFamily="34" charset="0"/>
                <a:cs typeface="Arial" panose="020B0604020202020204" pitchFamily="34" charset="0"/>
              </a:rPr>
              <a:t>Pay Per Point</a:t>
            </a:r>
            <a:r>
              <a:rPr lang="en-US" sz="900" kern="0" spc="-10" dirty="0">
                <a:solidFill>
                  <a:sysClr val="windowText" lastClr="000000"/>
                </a:solidFill>
                <a:latin typeface="Arial" panose="020B0604020202020204" pitchFamily="34" charset="0"/>
                <a:cs typeface="Arial" panose="020B0604020202020204" pitchFamily="34" charset="0"/>
              </a:rPr>
              <a:t>: PTO is accrued weekly and is based on total worked points. PTO is accrued at a rate of .1025 hours per point. You will receive PTO hours for all recognized holidays, along with additional compensation for any time worked during the recognized holidays.</a:t>
            </a:r>
            <a:r>
              <a:rPr lang="en-US" sz="100" kern="0" spc="-10" dirty="0">
                <a:solidFill>
                  <a:sysClr val="windowText" lastClr="000000"/>
                </a:solidFill>
                <a:latin typeface="Lucida Sans"/>
              </a:rPr>
              <a:t>      </a:t>
            </a:r>
          </a:p>
          <a:p>
            <a:pPr marL="12700" marR="391160">
              <a:lnSpc>
                <a:spcPts val="1080"/>
              </a:lnSpc>
              <a:tabLst>
                <a:tab pos="184150" algn="l"/>
              </a:tabLst>
            </a:pPr>
            <a:r>
              <a:rPr lang="en-US" sz="900" kern="0" spc="-45" dirty="0">
                <a:solidFill>
                  <a:srgbClr val="000101"/>
                </a:solidFill>
                <a:latin typeface="Arial Black"/>
              </a:rPr>
              <a:t>Health insurance, dental, and vision plans</a:t>
            </a: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have the opportunity to enroll in one of BAYADA's Minimum Essential Coverage plans as of your date of hire. After 60 days of employment, you may enroll into BAYADA’s group health insurance which will become effective on your 90th day of employment. </a:t>
            </a:r>
          </a:p>
          <a:p>
            <a:pPr marL="12700" marR="391160" lvl="0" defTabSz="914400" eaLnBrk="1" fontAlgn="auto" latinLnBrk="0" hangingPunct="1">
              <a:lnSpc>
                <a:spcPts val="1080"/>
              </a:lnSpc>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To maintain group health benefits, you must work an average of at least 20 points per week, measured quarterly. If your average falls below the required points, you can still sign up for any of the Minimum Essential Coverage plans.</a:t>
            </a:r>
          </a:p>
          <a:p>
            <a:pPr marL="12700" marR="391160" lvl="0" defTabSz="914400" eaLnBrk="1" fontAlgn="auto" latinLnBrk="0" hangingPunct="1">
              <a:lnSpc>
                <a:spcPts val="1080"/>
              </a:lnSpc>
              <a:spcAft>
                <a:spcPts val="0"/>
              </a:spcAft>
              <a:buClrTx/>
              <a:buSzTx/>
              <a:tabLst>
                <a:tab pos="184150" algn="l"/>
              </a:tabLst>
              <a:defRPr/>
            </a:pPr>
            <a:r>
              <a:rPr lang="en-US" sz="900" kern="0" spc="-45" dirty="0">
                <a:solidFill>
                  <a:srgbClr val="000101"/>
                </a:solidFill>
                <a:latin typeface="Arial Black"/>
              </a:rPr>
              <a:t>Retirement benefits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Eligibility to participate in the 401(k) starts on your date of hire and you can enroll after receiving your first BAYADA paycheck. You can contribute to the 401(k) on a pre-tax and/or after-tax (Roth) basis up to the IRS annual maximum. You may be eligible for a discretionary employer match after meeting age and service requirements (excluding catch-up contributions). For more information, visit </a:t>
            </a:r>
            <a:r>
              <a:rPr lang="en-US" sz="900" u="sng" spc="-40" dirty="0">
                <a:solidFill>
                  <a:schemeClr val="accent1"/>
                </a:solidFill>
                <a:latin typeface="Arial" panose="020B0604020202020204" pitchFamily="34" charset="0"/>
                <a:cs typeface="Arial" panose="020B0604020202020204" pitchFamily="34" charset="0"/>
                <a:hlinkClick r:id="rId3" action="ppaction://hlinkfile"/>
              </a:rPr>
              <a:t>bayada.com/benefits/find-benefits/retirement-plans</a:t>
            </a:r>
            <a:r>
              <a:rPr lang="en-US" sz="900" u="sng" spc="-40" dirty="0">
                <a:solidFill>
                  <a:schemeClr val="accent1"/>
                </a:solidFill>
                <a:latin typeface="Arial" panose="020B0604020202020204" pitchFamily="34" charset="0"/>
                <a:cs typeface="Arial" panose="020B0604020202020204" pitchFamily="34" charset="0"/>
                <a:hlinkClick r:id="rId4"/>
              </a:rPr>
              <a:t>. </a:t>
            </a: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a:lnSpc>
                <a:spcPts val="1080"/>
              </a:lnSpc>
              <a:spcBef>
                <a:spcPts val="235"/>
              </a:spcBef>
              <a:tabLst>
                <a:tab pos="184150" algn="l"/>
              </a:tabLst>
              <a:defRPr/>
            </a:pPr>
            <a:r>
              <a:rPr lang="en-US" sz="900" kern="0" spc="-45" dirty="0">
                <a:solidFill>
                  <a:srgbClr val="000101"/>
                </a:solidFill>
                <a:latin typeface="Arial Black"/>
              </a:rPr>
              <a:t>Tuition reimbursement</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 eligible for tuition reimbursement for one 3-credit course per semester as decided by the director.</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Short-term disability</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plan requires a working average of 15 hours per week and earn a minimum of $26,000 or more in gross annual income to be eligible for the plans. If you are a resident of New Jersey, Rhode Island, California, Connecticut, Hawaii, Colorado, or Oregon, you may qualify for state-mandated short-term disability insurance and are not eligible for 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insurance. For more information, contact </a:t>
            </a:r>
            <a:r>
              <a:rPr lang="en-US" sz="900" b="1" kern="0" spc="-10" dirty="0">
                <a:solidFill>
                  <a:srgbClr val="C00000"/>
                </a:solidFill>
                <a:latin typeface="Arial" panose="020B0604020202020204" pitchFamily="34" charset="0"/>
                <a:cs typeface="Arial" panose="020B0604020202020204" pitchFamily="34" charset="0"/>
              </a:rPr>
              <a:t>HRCareCenter@bayada.com</a:t>
            </a:r>
            <a:r>
              <a:rPr lang="en-US" sz="900" kern="0" spc="-10" dirty="0">
                <a:solidFill>
                  <a:sysClr val="windowText" lastClr="000000"/>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825C2BFC-7E82-53D1-175F-C8EF05B76BAB}"/>
              </a:ext>
            </a:extLst>
          </p:cNvPr>
          <p:cNvSpPr txBox="1"/>
          <p:nvPr/>
        </p:nvSpPr>
        <p:spPr>
          <a:xfrm>
            <a:off x="3875540" y="2614426"/>
            <a:ext cx="3822192" cy="7303218"/>
          </a:xfrm>
          <a:prstGeom prst="rect">
            <a:avLst/>
          </a:prstGeom>
          <a:noFill/>
        </p:spPr>
        <p:txBody>
          <a:bodyPr wrap="square">
            <a:spAutoFit/>
          </a:bodyPr>
          <a:lstStyle/>
          <a:p>
            <a:pPr marL="12700" marR="391160">
              <a:lnSpc>
                <a:spcPts val="1080"/>
              </a:lnSpc>
              <a:spcBef>
                <a:spcPts val="235"/>
              </a:spcBef>
              <a:tabLst>
                <a:tab pos="184150" algn="l"/>
              </a:tabLst>
              <a:defRPr/>
            </a:pPr>
            <a:r>
              <a:rPr lang="en-US" sz="900" kern="0" spc="-45" dirty="0">
                <a:solidFill>
                  <a:srgbClr val="000101"/>
                </a:solidFill>
                <a:latin typeface="Arial Black"/>
              </a:rPr>
              <a:t>Life insurance</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for a $15,000 term-life insurance policy after working a minimum of 1,000 benefit credit hours in the previous calendar year and can purchase up to an additional $300,000 in voluntary life coverage after 90 days of service depending on your job classification.</a:t>
            </a:r>
            <a:endParaRPr lang="en-US" sz="900" kern="0" spc="-45" dirty="0">
              <a:solidFill>
                <a:srgbClr val="000101"/>
              </a:solidFill>
              <a:latin typeface="Arial Black"/>
            </a:endParaRPr>
          </a:p>
          <a:p>
            <a:pPr marL="12700" marR="391160">
              <a:spcBef>
                <a:spcPts val="235"/>
              </a:spcBef>
              <a:tabLst>
                <a:tab pos="184150" algn="l"/>
              </a:tabLst>
              <a:defRPr/>
            </a:pPr>
            <a:r>
              <a:rPr lang="en-US" sz="900" kern="0" spc="-45" dirty="0">
                <a:solidFill>
                  <a:srgbClr val="000101"/>
                </a:solidFill>
                <a:latin typeface="Arial Black"/>
              </a:rPr>
              <a:t>Health savings account</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If enrolled in the High Deductible Health Plan, you are permitted to open a health savings account after 90 days of service. </a:t>
            </a:r>
          </a:p>
          <a:p>
            <a:pPr marL="12700" marR="391160">
              <a:spcBef>
                <a:spcPts val="235"/>
              </a:spcBef>
              <a:tabLst>
                <a:tab pos="184150" algn="l"/>
              </a:tabLst>
              <a:defRPr/>
            </a:pPr>
            <a:r>
              <a:rPr lang="en-US" sz="900" kern="0" spc="-45" dirty="0">
                <a:solidFill>
                  <a:srgbClr val="000101"/>
                </a:solidFill>
                <a:latin typeface="Arial Black"/>
              </a:rPr>
              <a:t>Voluntary accidental life, critical illness, hospital indemnity, and disability insurance plans</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Active employees working an average of 15 hours per week will</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become eligible after 90 days of service and will receive notification of enrollment process.</a:t>
            </a:r>
          </a:p>
          <a:p>
            <a:pPr marL="12700" marR="391160">
              <a:spcBef>
                <a:spcPts val="235"/>
              </a:spcBef>
              <a:tabLst>
                <a:tab pos="184150" algn="l"/>
              </a:tabLst>
              <a:defRPr/>
            </a:pPr>
            <a:r>
              <a:rPr lang="en-US" sz="200" kern="0" spc="-10" dirty="0">
                <a:solidFill>
                  <a:sysClr val="windowText" lastClr="000000"/>
                </a:solidFill>
                <a:latin typeface="Lucida Sans"/>
              </a:rPr>
              <a:t>        </a:t>
            </a:r>
          </a:p>
          <a:p>
            <a:r>
              <a:rPr lang="en-US" sz="900" kern="0" spc="-45" dirty="0">
                <a:solidFill>
                  <a:srgbClr val="000101"/>
                </a:solidFill>
                <a:latin typeface="Arial Black"/>
              </a:rPr>
              <a:t>Direct deposit</a:t>
            </a:r>
          </a:p>
          <a:p>
            <a:r>
              <a:rPr lang="en-US" sz="900" kern="0" spc="-10" dirty="0">
                <a:solidFill>
                  <a:sysClr val="windowText" lastClr="000000"/>
                </a:solidFill>
                <a:latin typeface="Arial" panose="020B0604020202020204" pitchFamily="34" charset="0"/>
                <a:cs typeface="Arial" panose="020B0604020202020204" pitchFamily="34" charset="0"/>
              </a:rPr>
              <a:t>You have the option to directly deposit your weekly paycheck.</a:t>
            </a:r>
          </a:p>
          <a:p>
            <a:r>
              <a:rPr lang="en-US" sz="900" kern="0" spc="-10" dirty="0">
                <a:solidFill>
                  <a:sysClr val="windowText" lastClr="000000"/>
                </a:solidFill>
                <a:latin typeface="Arial" panose="020B0604020202020204" pitchFamily="34" charset="0"/>
                <a:cs typeface="Arial" panose="020B0604020202020204" pitchFamily="34" charset="0"/>
              </a:rPr>
              <a:t>You may choose to split the check into up to three accounts</a:t>
            </a:r>
          </a:p>
          <a:p>
            <a:r>
              <a:rPr lang="en-US" sz="900" kern="0" spc="-10" dirty="0">
                <a:solidFill>
                  <a:sysClr val="windowText" lastClr="000000"/>
                </a:solidFill>
                <a:latin typeface="Arial" panose="020B0604020202020204" pitchFamily="34" charset="0"/>
                <a:cs typeface="Arial" panose="020B0604020202020204" pitchFamily="34" charset="0"/>
              </a:rPr>
              <a:t>(checking, savings or a combination of each). This service is</a:t>
            </a:r>
          </a:p>
          <a:p>
            <a:r>
              <a:rPr lang="en-US" sz="900" kern="0" spc="-10" dirty="0">
                <a:solidFill>
                  <a:sysClr val="windowText" lastClr="000000"/>
                </a:solidFill>
                <a:latin typeface="Arial" panose="020B0604020202020204" pitchFamily="34" charset="0"/>
                <a:cs typeface="Arial" panose="020B0604020202020204" pitchFamily="34" charset="0"/>
              </a:rPr>
              <a:t>available to all employees at time of hire (no waiting period). </a:t>
            </a:r>
          </a:p>
          <a:p>
            <a:r>
              <a:rPr lang="en-US" sz="100" kern="0" spc="-10" dirty="0">
                <a:solidFill>
                  <a:sysClr val="windowText" lastClr="000000"/>
                </a:solidFill>
                <a:latin typeface="Lucida Sans"/>
              </a:rPr>
              <a:t>        </a:t>
            </a:r>
            <a:endParaRPr lang="en-US" sz="600" dirty="0"/>
          </a:p>
          <a:p>
            <a:pPr marL="12700" marR="391160">
              <a:lnSpc>
                <a:spcPts val="1080"/>
              </a:lnSpc>
              <a:spcBef>
                <a:spcPts val="235"/>
              </a:spcBef>
              <a:tabLst>
                <a:tab pos="184150" algn="l"/>
              </a:tabLst>
            </a:pPr>
            <a:r>
              <a:rPr lang="en-US" sz="900" kern="0" spc="-45" dirty="0">
                <a:solidFill>
                  <a:srgbClr val="000101"/>
                </a:solidFill>
                <a:latin typeface="Arial Black"/>
              </a:rPr>
              <a:t>Online earnings statement</a:t>
            </a:r>
          </a:p>
          <a:p>
            <a:pPr marL="12700" marR="391160">
              <a:lnSpc>
                <a:spcPts val="1080"/>
              </a:lnSpc>
              <a:spcBef>
                <a:spcPts val="235"/>
              </a:spcBef>
              <a:tabLst>
                <a:tab pos="184150" algn="l"/>
              </a:tabLst>
            </a:pPr>
            <a:r>
              <a:rPr lang="en-US" sz="900" kern="0" spc="-10" dirty="0">
                <a:solidFill>
                  <a:sysClr val="windowText" lastClr="000000"/>
                </a:solidFill>
                <a:latin typeface="Arial" panose="020B0604020202020204" pitchFamily="34" charset="0"/>
                <a:cs typeface="Arial" panose="020B0604020202020204" pitchFamily="34" charset="0"/>
              </a:rPr>
              <a:t>All employees will have 24 / 7 access to view their earnings statements online by visiting home.bayada.com</a:t>
            </a:r>
            <a:r>
              <a:rPr lang="en-US" sz="900" kern="0" spc="-10" dirty="0">
                <a:solidFill>
                  <a:sysClr val="windowText" lastClr="000000"/>
                </a:solidFill>
                <a:latin typeface="Lucida Sans"/>
              </a:rPr>
              <a:t>. </a:t>
            </a:r>
          </a:p>
          <a:p>
            <a:pPr marL="12700" marR="391160">
              <a:lnSpc>
                <a:spcPts val="1080"/>
              </a:lnSpc>
              <a:spcBef>
                <a:spcPts val="235"/>
              </a:spcBef>
              <a:tabLst>
                <a:tab pos="184150" algn="l"/>
              </a:tabLst>
              <a:defRPr/>
            </a:pPr>
            <a:r>
              <a:rPr lang="en-US" sz="900" kern="0" spc="-45" dirty="0">
                <a:solidFill>
                  <a:srgbClr val="000101"/>
                </a:solidFill>
                <a:latin typeface="Arial Black"/>
              </a:rPr>
              <a:t>Employee Assistance Program (EAP):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Aetna Resources for Living assists employees in resolving a wide range of topics such as legal and financial; and consultations and referrals for childcare, elder care, caregiver support, school and college planning, and convenience services to promote overall wellness.  </a:t>
            </a:r>
          </a:p>
          <a:p>
            <a:pPr marL="12700" marR="391160">
              <a:lnSpc>
                <a:spcPts val="1080"/>
              </a:lnSpc>
              <a:spcBef>
                <a:spcPts val="235"/>
              </a:spcBef>
              <a:tabLst>
                <a:tab pos="184150" algn="l"/>
              </a:tabLst>
              <a:defRPr/>
            </a:pPr>
            <a:r>
              <a:rPr lang="en-US" sz="900" kern="0" spc="-45" dirty="0">
                <a:solidFill>
                  <a:srgbClr val="000101"/>
                </a:solidFill>
                <a:latin typeface="Arial Black"/>
              </a:rPr>
              <a:t>Identity Theft Protection</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 BAYADA has partnered with </a:t>
            </a:r>
            <a:r>
              <a:rPr lang="en-US" sz="900" kern="0" spc="-10" dirty="0" err="1">
                <a:solidFill>
                  <a:sysClr val="windowText" lastClr="000000"/>
                </a:solidFill>
                <a:latin typeface="Arial" panose="020B0604020202020204" pitchFamily="34" charset="0"/>
                <a:cs typeface="Arial" panose="020B0604020202020204" pitchFamily="34" charset="0"/>
              </a:rPr>
              <a:t>IdentityForce</a:t>
            </a:r>
            <a:r>
              <a:rPr lang="en-US" sz="900" kern="0" spc="-10" dirty="0">
                <a:solidFill>
                  <a:sysClr val="windowText" lastClr="000000"/>
                </a:solidFill>
                <a:latin typeface="Arial" panose="020B0604020202020204" pitchFamily="34" charset="0"/>
                <a:cs typeface="Arial" panose="020B0604020202020204" pitchFamily="34" charset="0"/>
              </a:rPr>
              <a:t> to sponsor identity protection for group-eligible employees. Each year, millions of people have their identity stolen. That’s why it’s more important than ever to be protected. </a:t>
            </a:r>
          </a:p>
          <a:p>
            <a:pPr marL="12700" marR="391160">
              <a:lnSpc>
                <a:spcPts val="1080"/>
              </a:lnSpc>
              <a:spcBef>
                <a:spcPts val="235"/>
              </a:spcBef>
              <a:tabLst>
                <a:tab pos="184150" algn="l"/>
              </a:tabLst>
              <a:defRPr/>
            </a:pPr>
            <a:r>
              <a:rPr lang="en-US" sz="900" kern="0" spc="-45" dirty="0">
                <a:solidFill>
                  <a:srgbClr val="000101"/>
                </a:solidFill>
                <a:latin typeface="Arial Black"/>
              </a:rPr>
              <a:t>Public Service Loan Forgiveness partner</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While not a BAYADA managed benefit, some employees may be eligible for the Public Service Loan Forgiveness (PSLF) federal program administered by the US Department of Education, which provides student loan forgiveness to eligible full-time employees of qualifying 501(c)(3) non-profit employers. Not all entities of BAYADA are qualifying 501(c)(3) non-profit employers. For more PSLF information and/or to determine if your BAYADA entity is qualifying for PSLF, visit </a:t>
            </a:r>
            <a:r>
              <a:rPr lang="en-US" sz="900" kern="0" spc="-10" dirty="0">
                <a:solidFill>
                  <a:sysClr val="windowText" lastClr="000000"/>
                </a:solidFill>
                <a:latin typeface="Arial" panose="020B0604020202020204" pitchFamily="34" charset="0"/>
                <a:cs typeface="Arial" panose="020B0604020202020204" pitchFamily="34" charset="0"/>
                <a:hlinkClick r:id="rId5"/>
              </a:rPr>
              <a:t>https://www.bayada.com/benefits/find-benefits/additional-benefits/</a:t>
            </a:r>
            <a:r>
              <a:rPr lang="en-US" sz="900" kern="0" spc="-10" dirty="0">
                <a:solidFill>
                  <a:sysClr val="windowText" lastClr="000000"/>
                </a:solidFill>
                <a:latin typeface="Arial" panose="020B0604020202020204" pitchFamily="34" charset="0"/>
                <a:cs typeface="Arial" panose="020B0604020202020204" pitchFamily="34" charset="0"/>
              </a:rPr>
              <a:t>. Contact </a:t>
            </a:r>
            <a:r>
              <a:rPr lang="en-US" sz="900" kern="0" spc="-10" dirty="0">
                <a:solidFill>
                  <a:sysClr val="windowText" lastClr="000000"/>
                </a:solidFill>
                <a:latin typeface="Arial" panose="020B0604020202020204" pitchFamily="34" charset="0"/>
                <a:cs typeface="Arial" panose="020B0604020202020204" pitchFamily="34" charset="0"/>
                <a:hlinkClick r:id="rId6"/>
              </a:rPr>
              <a:t>pslf@bayada.com</a:t>
            </a:r>
            <a:r>
              <a:rPr lang="en-US" sz="900" kern="0" spc="-10" dirty="0">
                <a:solidFill>
                  <a:sysClr val="windowText" lastClr="000000"/>
                </a:solidFill>
                <a:latin typeface="Arial" panose="020B0604020202020204" pitchFamily="34" charset="0"/>
                <a:cs typeface="Arial" panose="020B0604020202020204" pitchFamily="34" charset="0"/>
              </a:rPr>
              <a:t> for additional questions and/or PSLF form completion.</a:t>
            </a:r>
            <a:r>
              <a:rPr lang="en-US" sz="100" kern="0" spc="-45" dirty="0">
                <a:solidFill>
                  <a:srgbClr val="000101"/>
                </a:solidFill>
                <a:latin typeface="Arial Black"/>
              </a:rPr>
              <a:t>          </a:t>
            </a:r>
          </a:p>
          <a:p>
            <a:pPr marL="12700" marR="391160">
              <a:lnSpc>
                <a:spcPts val="1080"/>
              </a:lnSpc>
              <a:spcBef>
                <a:spcPts val="235"/>
              </a:spcBef>
              <a:tabLst>
                <a:tab pos="184150" algn="l"/>
              </a:tabLst>
              <a:defRPr/>
            </a:pPr>
            <a:r>
              <a:rPr lang="en-US" sz="900" kern="0" spc="-45" dirty="0">
                <a:solidFill>
                  <a:srgbClr val="000101"/>
                </a:solidFill>
                <a:latin typeface="Arial Black"/>
              </a:rPr>
              <a:t>Commuter benefits</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Commuter benefits allow pre-tax funds to pay for qualified work-related commuting and parking expenses such as bus, train, ferry or subway fares and parking meters and parking garage fees.</a:t>
            </a:r>
          </a:p>
        </p:txBody>
      </p:sp>
      <p:pic>
        <p:nvPicPr>
          <p:cNvPr id="8" name="Picture 7" descr="A person wearing a red scrubs&#10;&#10;Description automatically generated">
            <a:extLst>
              <a:ext uri="{FF2B5EF4-FFF2-40B4-BE49-F238E27FC236}">
                <a16:creationId xmlns:a16="http://schemas.microsoft.com/office/drawing/2014/main" id="{5F57EAE4-759A-F4DB-3169-896C5B8C69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252" r="4771"/>
          <a:stretch/>
        </p:blipFill>
        <p:spPr>
          <a:xfrm>
            <a:off x="5170005" y="4113"/>
            <a:ext cx="2602396" cy="1994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088961"/>
            <a:ext cx="7009152" cy="1381173"/>
            <a:chOff x="381624" y="1895427"/>
            <a:chExt cx="7009152" cy="1381173"/>
          </a:xfrm>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7" name="object 80">
              <a:extLst>
                <a:ext uri="{FF2B5EF4-FFF2-40B4-BE49-F238E27FC236}">
                  <a16:creationId xmlns:a16="http://schemas.microsoft.com/office/drawing/2014/main" id="{1A5148DB-7053-9E70-1837-DA31DEA6E6B7}"/>
                </a:ext>
              </a:extLst>
            </p:cNvPr>
            <p:cNvSpPr txBox="1"/>
            <p:nvPr/>
          </p:nvSpPr>
          <p:spPr>
            <a:xfrm>
              <a:off x="531952" y="2141875"/>
              <a:ext cx="6785319" cy="901700"/>
            </a:xfrm>
            <a:prstGeom prst="rect">
              <a:avLst/>
            </a:prstGeom>
          </p:spPr>
          <p:txBody>
            <a:bodyPr wrap="square" lIns="0" tIns="6477" rIns="0" bIns="0" rtlCol="0">
              <a:noAutofit/>
            </a:bodyPr>
            <a:lstStyle/>
            <a:p>
              <a:pPr marL="12700" marR="24130">
                <a:spcBef>
                  <a:spcPts val="600"/>
                </a:spcBef>
              </a:pPr>
              <a:r>
                <a:rPr lang="en-US" sz="800" spc="20" dirty="0">
                  <a:latin typeface="Arial" panose="020B0604020202020204" pitchFamily="34" charset="0"/>
                  <a:cs typeface="Arial" panose="020B0604020202020204" pitchFamily="34" charset="0"/>
                </a:rPr>
                <a:t>BAYADA offers two medical plans through Aetna’s Premier Care Network Plus. The APCN+ Network plans give you more coverage options. It assigns providers</a:t>
              </a:r>
              <a:r>
                <a:rPr lang="en-US" sz="800" spc="37" dirty="0">
                  <a:latin typeface="Arial" panose="020B0604020202020204" pitchFamily="34" charset="0"/>
                  <a:cs typeface="Arial" panose="020B0604020202020204" pitchFamily="34" charset="0"/>
                </a:rPr>
                <a:t> </a:t>
              </a:r>
              <a:r>
                <a:rPr lang="en-US" sz="800" spc="-10" dirty="0">
                  <a:solidFill>
                    <a:schemeClr val="tx1"/>
                  </a:solidFill>
                  <a:latin typeface="Arial" panose="020B0604020202020204" pitchFamily="34" charset="0"/>
                  <a:cs typeface="Arial" panose="020B0604020202020204" pitchFamily="34" charset="0"/>
                </a:rPr>
                <a:t>into three different tiers. Make sure you understand the benefits of each tier and which category your providers fall under before receiving treatment. The APCN+ Multi-Tier plans sort doctors and </a:t>
              </a:r>
              <a:r>
                <a:rPr lang="en-US" sz="800" spc="-10" dirty="0">
                  <a:latin typeface="Arial" panose="020B0604020202020204" pitchFamily="34" charset="0"/>
                  <a:cs typeface="Arial" panose="020B0604020202020204" pitchFamily="34" charset="0"/>
                </a:rPr>
                <a:t>facilities into tiers based on their performance and ability to save money. The highest performing and most efficient doctors and facilities are in Tier 1. To find out if your provider is in the Tier-1 network and obtain the most savings, use </a:t>
              </a:r>
              <a:r>
                <a:rPr lang="en-US" sz="800" spc="-10" dirty="0">
                  <a:latin typeface="Arial" panose="020B0604020202020204" pitchFamily="34" charset="0"/>
                  <a:cs typeface="Arial" panose="020B0604020202020204" pitchFamily="34" charset="0"/>
                  <a:hlinkClick r:id="rId3"/>
                </a:rPr>
                <a:t>https://www.aetnadocfind.com/2025-apcn-plus-mt-cpii/</a:t>
              </a:r>
              <a:endParaRPr lang="en-US" sz="800" spc="-10" dirty="0">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526265" y="18954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Aetna</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58" y="7860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400" y="2127883"/>
            <a:ext cx="624930" cy="62493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6" name="object 26">
              <a:extLst>
                <a:ext uri="{FF2B5EF4-FFF2-40B4-BE49-F238E27FC236}">
                  <a16:creationId xmlns:a16="http://schemas.microsoft.com/office/drawing/2014/main" id="{613EB439-4F6A-D3EA-0B75-3CF9801C5A18}"/>
                </a:ext>
              </a:extLst>
            </p:cNvPr>
            <p:cNvSpPr txBox="1"/>
            <p:nvPr/>
          </p:nvSpPr>
          <p:spPr>
            <a:xfrm>
              <a:off x="304795" y="348231"/>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a:t>
              </a:r>
              <a:r>
                <a:rPr lang="en-US" sz="4000" b="1" spc="65" dirty="0">
                  <a:ln>
                    <a:solidFill>
                      <a:srgbClr val="002F43"/>
                    </a:solidFill>
                  </a:ln>
                  <a:solidFill>
                    <a:schemeClr val="bg1"/>
                  </a:solidFill>
                  <a:latin typeface="Arial" panose="020B0604020202020204" pitchFamily="34" charset="0"/>
                  <a:cs typeface="Arial" panose="020B0604020202020204" pitchFamily="34" charset="0"/>
                </a:rPr>
                <a:t> </a:t>
              </a:r>
              <a:r>
                <a:rPr lang="en-US" sz="4000" spc="-20" dirty="0">
                  <a:solidFill>
                    <a:schemeClr val="bg1"/>
                  </a:solidFill>
                  <a:latin typeface="Arial" panose="020B0604020202020204" pitchFamily="34" charset="0"/>
                  <a:cs typeface="Arial" panose="020B0604020202020204" pitchFamily="34" charset="0"/>
                </a:rPr>
                <a:t>Benefits At A Glance</a:t>
              </a:r>
              <a:endParaRPr sz="4000" spc="-20" dirty="0">
                <a:solidFill>
                  <a:schemeClr val="bg1"/>
                </a:solidFill>
                <a:latin typeface="Arial" panose="020B0604020202020204" pitchFamily="34" charset="0"/>
                <a:cs typeface="Arial" panose="020B0604020202020204" pitchFamily="34" charset="0"/>
              </a:endParaRPr>
            </a:p>
          </p:txBody>
        </p:sp>
      </p:grpSp>
      <p:graphicFrame>
        <p:nvGraphicFramePr>
          <p:cNvPr id="2" name="object 12">
            <a:extLst>
              <a:ext uri="{FF2B5EF4-FFF2-40B4-BE49-F238E27FC236}">
                <a16:creationId xmlns:a16="http://schemas.microsoft.com/office/drawing/2014/main" id="{97507F4B-98F6-15D1-FEB2-64F29B970446}"/>
              </a:ext>
            </a:extLst>
          </p:cNvPr>
          <p:cNvGraphicFramePr>
            <a:graphicFrameLocks noGrp="1"/>
          </p:cNvGraphicFramePr>
          <p:nvPr>
            <p:extLst>
              <p:ext uri="{D42A27DB-BD31-4B8C-83A1-F6EECF244321}">
                <p14:modId xmlns:p14="http://schemas.microsoft.com/office/powerpoint/2010/main" val="2367227991"/>
              </p:ext>
            </p:extLst>
          </p:nvPr>
        </p:nvGraphicFramePr>
        <p:xfrm>
          <a:off x="381624" y="2037472"/>
          <a:ext cx="7009148" cy="5741463"/>
        </p:xfrm>
        <a:graphic>
          <a:graphicData uri="http://schemas.openxmlformats.org/drawingml/2006/table">
            <a:tbl>
              <a:tblPr firstRow="1" bandRow="1">
                <a:tableStyleId>{2D5ABB26-0587-4C30-8999-92F81FD0307C}</a:tableStyleId>
              </a:tblPr>
              <a:tblGrid>
                <a:gridCol w="1228409">
                  <a:extLst>
                    <a:ext uri="{9D8B030D-6E8A-4147-A177-3AD203B41FA5}">
                      <a16:colId xmlns:a16="http://schemas.microsoft.com/office/drawing/2014/main" val="20000"/>
                    </a:ext>
                  </a:extLst>
                </a:gridCol>
                <a:gridCol w="505814">
                  <a:extLst>
                    <a:ext uri="{9D8B030D-6E8A-4147-A177-3AD203B41FA5}">
                      <a16:colId xmlns:a16="http://schemas.microsoft.com/office/drawing/2014/main" val="20001"/>
                    </a:ext>
                  </a:extLst>
                </a:gridCol>
                <a:gridCol w="939369">
                  <a:extLst>
                    <a:ext uri="{9D8B030D-6E8A-4147-A177-3AD203B41FA5}">
                      <a16:colId xmlns:a16="http://schemas.microsoft.com/office/drawing/2014/main" val="3404619474"/>
                    </a:ext>
                  </a:extLst>
                </a:gridCol>
                <a:gridCol w="794852">
                  <a:extLst>
                    <a:ext uri="{9D8B030D-6E8A-4147-A177-3AD203B41FA5}">
                      <a16:colId xmlns:a16="http://schemas.microsoft.com/office/drawing/2014/main" val="2961084240"/>
                    </a:ext>
                  </a:extLst>
                </a:gridCol>
                <a:gridCol w="939369">
                  <a:extLst>
                    <a:ext uri="{9D8B030D-6E8A-4147-A177-3AD203B41FA5}">
                      <a16:colId xmlns:a16="http://schemas.microsoft.com/office/drawing/2014/main" val="1617738553"/>
                    </a:ext>
                  </a:extLst>
                </a:gridCol>
                <a:gridCol w="939369">
                  <a:extLst>
                    <a:ext uri="{9D8B030D-6E8A-4147-A177-3AD203B41FA5}">
                      <a16:colId xmlns:a16="http://schemas.microsoft.com/office/drawing/2014/main" val="169964689"/>
                    </a:ext>
                  </a:extLst>
                </a:gridCol>
                <a:gridCol w="722593">
                  <a:extLst>
                    <a:ext uri="{9D8B030D-6E8A-4147-A177-3AD203B41FA5}">
                      <a16:colId xmlns:a16="http://schemas.microsoft.com/office/drawing/2014/main" val="516332358"/>
                    </a:ext>
                  </a:extLst>
                </a:gridCol>
                <a:gridCol w="939373">
                  <a:extLst>
                    <a:ext uri="{9D8B030D-6E8A-4147-A177-3AD203B41FA5}">
                      <a16:colId xmlns:a16="http://schemas.microsoft.com/office/drawing/2014/main" val="3129998406"/>
                    </a:ext>
                  </a:extLst>
                </a:gridCol>
              </a:tblGrid>
              <a:tr h="419606">
                <a:tc rowSpan="2" gridSpan="2">
                  <a:txBody>
                    <a:bodyPr/>
                    <a:lstStyle/>
                    <a:p>
                      <a:pPr>
                        <a:lnSpc>
                          <a:spcPct val="100000"/>
                        </a:lnSpc>
                      </a:pPr>
                      <a:endParaRPr sz="700" dirty="0">
                        <a:latin typeface="Times New Roman"/>
                        <a:cs typeface="Times New Roman"/>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lnB>
                      <a:noFill/>
                    </a:lnB>
                    <a:solidFill>
                      <a:schemeClr val="bg1"/>
                    </a:solidFill>
                  </a:tcPr>
                </a:tc>
                <a:tc rowSpan="2" hMerge="1">
                  <a:txBody>
                    <a:bodyPr/>
                    <a:lstStyle/>
                    <a:p>
                      <a:endParaRPr/>
                    </a:p>
                  </a:txBody>
                  <a:tcPr marL="0" marR="0" marT="0" marB="0"/>
                </a:tc>
                <a:tc gridSpan="3">
                  <a:txBody>
                    <a:bodyPr/>
                    <a:lstStyle/>
                    <a:p>
                      <a:pPr marL="278130" marR="213360" indent="-32384" algn="ctr">
                        <a:lnSpc>
                          <a:spcPct val="100000"/>
                        </a:lnSpc>
                      </a:pPr>
                      <a:endParaRPr lang="en-US" sz="900" spc="-85" dirty="0">
                        <a:solidFill>
                          <a:schemeClr val="tx1"/>
                        </a:solidFill>
                        <a:latin typeface="Arial Black"/>
                        <a:ea typeface="+mn-ea"/>
                        <a:cs typeface="Times New Roman"/>
                      </a:endParaRPr>
                    </a:p>
                    <a:p>
                      <a:pPr marL="278130" marR="213360" indent="-32384" algn="ctr">
                        <a:lnSpc>
                          <a:spcPct val="100000"/>
                        </a:lnSpc>
                      </a:pPr>
                      <a:r>
                        <a:rPr lang="en-US" sz="900" spc="-85" dirty="0">
                          <a:solidFill>
                            <a:schemeClr val="tx1"/>
                          </a:solidFill>
                          <a:latin typeface="Arial Black"/>
                          <a:ea typeface="+mn-ea"/>
                          <a:cs typeface="Arial Black"/>
                        </a:rPr>
                        <a:t>Aetna </a:t>
                      </a:r>
                    </a:p>
                    <a:p>
                      <a:pPr marL="278130" marR="213360" indent="-32384" algn="ctr">
                        <a:lnSpc>
                          <a:spcPct val="100000"/>
                        </a:lnSpc>
                      </a:pPr>
                      <a:r>
                        <a:rPr lang="en-US" sz="900" spc="-85" dirty="0">
                          <a:solidFill>
                            <a:schemeClr val="tx1"/>
                          </a:solidFill>
                          <a:latin typeface="Arial Black"/>
                          <a:ea typeface="+mn-ea"/>
                          <a:cs typeface="Arial Black"/>
                        </a:rPr>
                        <a:t>Core APCN+</a:t>
                      </a:r>
                      <a:endParaRPr sz="700" dirty="0">
                        <a:latin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1F1F1"/>
                      </a:solidFill>
                      <a:prstDash val="solid"/>
                    </a:lnT>
                    <a:solidFill>
                      <a:schemeClr val="bg1"/>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3">
                  <a:txBody>
                    <a:bodyPr/>
                    <a:lstStyle/>
                    <a:p>
                      <a:pPr marL="278130" marR="213360" indent="-32384" algn="ctr">
                        <a:lnSpc>
                          <a:spcPct val="100000"/>
                        </a:lnSpc>
                      </a:pPr>
                      <a:r>
                        <a:rPr lang="en-US" sz="900" spc="-85" dirty="0">
                          <a:solidFill>
                            <a:schemeClr val="tx1"/>
                          </a:solidFill>
                          <a:latin typeface="Arial Black"/>
                          <a:ea typeface="+mn-ea"/>
                          <a:cs typeface="Times New Roman"/>
                        </a:rPr>
                        <a:t>Aetna </a:t>
                      </a:r>
                    </a:p>
                    <a:p>
                      <a:pPr marL="278130" marR="213360" indent="-32384" algn="ctr">
                        <a:lnSpc>
                          <a:spcPct val="100000"/>
                        </a:lnSpc>
                      </a:pPr>
                      <a:r>
                        <a:rPr lang="en-US" sz="900" spc="-85" dirty="0">
                          <a:solidFill>
                            <a:schemeClr val="tx1"/>
                          </a:solidFill>
                          <a:latin typeface="Arial Black"/>
                          <a:ea typeface="+mn-ea"/>
                          <a:cs typeface="Times New Roman"/>
                        </a:rPr>
                        <a:t>High Deductible APCN+</a:t>
                      </a:r>
                      <a:endParaRPr sz="700" dirty="0">
                        <a:latin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a:noFill/>
                      <a:prstDash val="solid"/>
                    </a:lnR>
                    <a:lnT w="12700">
                      <a:noFill/>
                      <a:prstDash val="solid"/>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319885">
                <a:tc gridSpan="2" vMerge="1">
                  <a:txBody>
                    <a:bodyPr/>
                    <a:lstStyle/>
                    <a:p>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tcPr>
                </a:tc>
                <a:tc hMerge="1" vMerge="1">
                  <a:txBody>
                    <a:bodyPr/>
                    <a:lstStyle/>
                    <a:p>
                      <a:endParaRPr/>
                    </a:p>
                  </a:txBody>
                  <a:tcPr marL="0" marR="0" marT="0" marB="0"/>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lang="en-US" sz="1600" dirty="0">
                        <a:latin typeface="Arial" panose="020B0604020202020204" pitchFamily="34" charset="0"/>
                        <a:cs typeface="Arial" panose="020B0604020202020204" pitchFamily="34" charset="0"/>
                      </a:endParaRPr>
                    </a:p>
                  </a:txBody>
                  <a:tcPr marL="0" marR="0" marT="67310" marB="0">
                    <a:lnL w="12700">
                      <a:solidFill>
                        <a:srgbClr val="000000"/>
                      </a:solidFill>
                      <a:prstDash val="solid"/>
                    </a:lnL>
                    <a:lnR w="3175">
                      <a:solidFill>
                        <a:srgbClr val="000000"/>
                      </a:solidFill>
                      <a:prstDash val="solid"/>
                    </a:lnR>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lang="en-US" sz="1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sz="600" dirty="0">
                        <a:latin typeface="Arial" panose="020B0604020202020204" pitchFamily="34" charset="0"/>
                        <a:cs typeface="Arial" panose="020B0604020202020204" pitchFamily="34" charset="0"/>
                      </a:endParaRPr>
                    </a:p>
                  </a:txBody>
                  <a:tcPr marL="0" marR="0" marT="67310" marB="0">
                    <a:lnL w="12700" cap="flat" cmpd="sng" algn="ctr">
                      <a:solidFill>
                        <a:schemeClr val="tx1"/>
                      </a:solidFill>
                      <a:prstDash val="solid"/>
                      <a:round/>
                      <a:headEnd type="none" w="med" len="med"/>
                      <a:tailEnd type="none" w="med" len="med"/>
                    </a:lnL>
                    <a:lnR w="3175">
                      <a:solidFill>
                        <a:srgbClr val="000000"/>
                      </a:solidFill>
                      <a:prstDash val="solid"/>
                    </a:lnR>
                    <a:lnT>
                      <a:noFill/>
                    </a:lnT>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sz="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a:noFill/>
                      <a:prstDash val="soli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1164">
                <a:tc gridSpan="8">
                  <a:txBody>
                    <a:bodyPr/>
                    <a:lstStyle/>
                    <a:p>
                      <a:pPr marL="74930">
                        <a:lnSpc>
                          <a:spcPct val="100000"/>
                        </a:lnSpc>
                        <a:spcBef>
                          <a:spcPts val="250"/>
                        </a:spcBef>
                      </a:pPr>
                      <a:r>
                        <a:rPr sz="700" spc="-70" dirty="0">
                          <a:solidFill>
                            <a:srgbClr val="FFFFFF"/>
                          </a:solidFill>
                          <a:latin typeface="Arial Black"/>
                          <a:cs typeface="Arial Black"/>
                        </a:rPr>
                        <a:t>PLAN</a:t>
                      </a:r>
                      <a:r>
                        <a:rPr sz="700" spc="-45" dirty="0">
                          <a:solidFill>
                            <a:srgbClr val="FFFFFF"/>
                          </a:solidFill>
                          <a:latin typeface="Arial Black"/>
                          <a:cs typeface="Arial Black"/>
                        </a:rPr>
                        <a:t> </a:t>
                      </a:r>
                      <a:r>
                        <a:rPr sz="700" spc="-10" dirty="0">
                          <a:solidFill>
                            <a:srgbClr val="FFFFFF"/>
                          </a:solidFill>
                          <a:latin typeface="Arial Black"/>
                          <a:cs typeface="Arial Black"/>
                        </a:rPr>
                        <a:t>FEATURES</a:t>
                      </a:r>
                      <a:endParaRPr sz="700" dirty="0">
                        <a:latin typeface="Arial Black"/>
                        <a:cs typeface="Arial Black"/>
                      </a:endParaRPr>
                    </a:p>
                  </a:txBody>
                  <a:tcPr marL="0" marR="0" marT="31750"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a:noFill/>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2"/>
                  </a:ext>
                </a:extLst>
              </a:tr>
              <a:tr h="407757">
                <a:tc>
                  <a:txBody>
                    <a:bodyPr/>
                    <a:lstStyle/>
                    <a:p>
                      <a:pPr>
                        <a:lnSpc>
                          <a:spcPct val="100000"/>
                        </a:lnSpc>
                        <a:spcBef>
                          <a:spcPts val="675"/>
                        </a:spcBef>
                      </a:pPr>
                      <a:endParaRPr sz="700" dirty="0">
                        <a:latin typeface="Arial" panose="020B0604020202020204" pitchFamily="34" charset="0"/>
                        <a:cs typeface="Arial" panose="020B0604020202020204" pitchFamily="34" charset="0"/>
                      </a:endParaRPr>
                    </a:p>
                    <a:p>
                      <a:pPr marL="74930">
                        <a:lnSpc>
                          <a:spcPts val="900"/>
                        </a:lnSpc>
                      </a:pPr>
                      <a:r>
                        <a:rPr sz="700" spc="-25" dirty="0">
                          <a:latin typeface="Arial" panose="020B0604020202020204" pitchFamily="34" charset="0"/>
                          <a:cs typeface="Arial" panose="020B0604020202020204" pitchFamily="34" charset="0"/>
                        </a:rPr>
                        <a:t>Annual</a:t>
                      </a:r>
                      <a:r>
                        <a:rPr sz="700" spc="-3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Deductible</a:t>
                      </a:r>
                      <a:r>
                        <a:rPr lang="en-US" sz="700" spc="-10" dirty="0">
                          <a:latin typeface="Arial" panose="020B0604020202020204" pitchFamily="34" charset="0"/>
                          <a:cs typeface="Arial" panose="020B0604020202020204" pitchFamily="34" charset="0"/>
                        </a:rPr>
                        <a:t> </a:t>
                      </a:r>
                      <a:endParaRPr sz="700" dirty="0">
                        <a:latin typeface="Arial" panose="020B0604020202020204" pitchFamily="34" charset="0"/>
                        <a:cs typeface="Arial" panose="020B0604020202020204" pitchFamily="34" charset="0"/>
                      </a:endParaRPr>
                    </a:p>
                    <a:p>
                      <a:pPr marL="74930">
                        <a:lnSpc>
                          <a:spcPts val="780"/>
                        </a:lnSpc>
                      </a:pPr>
                      <a:r>
                        <a:rPr sz="600" spc="-10" dirty="0">
                          <a:latin typeface="Arial" panose="020B0604020202020204" pitchFamily="34" charset="0"/>
                          <a:cs typeface="Arial" panose="020B0604020202020204" pitchFamily="34" charset="0"/>
                        </a:rPr>
                        <a:t>(Individual/Family)</a:t>
                      </a:r>
                      <a:endParaRPr sz="600" dirty="0">
                        <a:latin typeface="Arial" panose="020B0604020202020204" pitchFamily="34" charset="0"/>
                        <a:cs typeface="Arial" panose="020B0604020202020204" pitchFamily="34" charset="0"/>
                      </a:endParaRPr>
                    </a:p>
                  </a:txBody>
                  <a:tcPr marL="0" marR="0" marT="85725" marB="0">
                    <a:lnL w="12700">
                      <a:solidFill>
                        <a:srgbClr val="F1F1F1"/>
                      </a:solidFill>
                      <a:prstDash val="solid"/>
                    </a:lnL>
                    <a:lnT>
                      <a:noFill/>
                    </a:lnT>
                    <a:lnB w="3175">
                      <a:solidFill>
                        <a:srgbClr val="000000"/>
                      </a:solidFill>
                      <a:prstDash val="solid"/>
                    </a:lnB>
                    <a:solidFill>
                      <a:schemeClr val="tx2">
                        <a:lumMod val="20000"/>
                        <a:lumOff val="80000"/>
                      </a:schemeClr>
                    </a:solidFill>
                  </a:tcPr>
                </a:tc>
                <a:tc>
                  <a:txBody>
                    <a:bodyPr/>
                    <a:lstStyle/>
                    <a:p>
                      <a:pPr algn="l">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$8,000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$1,750/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05339">
                <a:tc>
                  <a:txBody>
                    <a:bodyPr/>
                    <a:lstStyle/>
                    <a:p>
                      <a:pPr>
                        <a:lnSpc>
                          <a:spcPct val="100000"/>
                        </a:lnSpc>
                        <a:spcBef>
                          <a:spcPts val="409"/>
                        </a:spcBef>
                      </a:pPr>
                      <a:endParaRPr sz="700" dirty="0">
                        <a:latin typeface="Arial" panose="020B0604020202020204" pitchFamily="34" charset="0"/>
                        <a:cs typeface="Arial" panose="020B0604020202020204" pitchFamily="34" charset="0"/>
                      </a:endParaRPr>
                    </a:p>
                    <a:p>
                      <a:pPr marL="74930" marR="193675">
                        <a:lnSpc>
                          <a:spcPct val="85400"/>
                        </a:lnSpc>
                      </a:pPr>
                      <a:r>
                        <a:rPr sz="700" spc="-25" dirty="0">
                          <a:latin typeface="Arial" panose="020B0604020202020204" pitchFamily="34" charset="0"/>
                          <a:cs typeface="Arial" panose="020B0604020202020204" pitchFamily="34" charset="0"/>
                        </a:rPr>
                        <a:t>Annual</a:t>
                      </a:r>
                      <a:r>
                        <a:rPr sz="700" spc="1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Out-</a:t>
                      </a:r>
                      <a:r>
                        <a:rPr sz="700" spc="-25" dirty="0">
                          <a:latin typeface="Arial" panose="020B0604020202020204" pitchFamily="34" charset="0"/>
                          <a:cs typeface="Arial" panose="020B0604020202020204" pitchFamily="34" charset="0"/>
                        </a:rPr>
                        <a:t>of-</a:t>
                      </a:r>
                      <a:r>
                        <a:rPr sz="700" spc="-10" dirty="0">
                          <a:latin typeface="Arial" panose="020B0604020202020204" pitchFamily="34" charset="0"/>
                          <a:cs typeface="Arial" panose="020B0604020202020204" pitchFamily="34" charset="0"/>
                        </a:rPr>
                        <a:t>Pocket Maximum </a:t>
                      </a:r>
                      <a:r>
                        <a:rPr sz="600" spc="-10" dirty="0">
                          <a:latin typeface="Arial" panose="020B0604020202020204" pitchFamily="34" charset="0"/>
                          <a:cs typeface="Arial" panose="020B0604020202020204" pitchFamily="34" charset="0"/>
                        </a:rPr>
                        <a:t>(Individual/Family)</a:t>
                      </a:r>
                      <a:endParaRPr lang="en-US" sz="600" spc="-10" dirty="0">
                        <a:latin typeface="Arial" panose="020B0604020202020204" pitchFamily="34" charset="0"/>
                        <a:cs typeface="Arial" panose="020B0604020202020204" pitchFamily="34" charset="0"/>
                      </a:endParaRPr>
                    </a:p>
                    <a:p>
                      <a:pPr marL="74930" marR="193675">
                        <a:lnSpc>
                          <a:spcPct val="85400"/>
                        </a:lnSpc>
                      </a:pPr>
                      <a:endParaRPr sz="6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$6,000/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$12,000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$10,500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$21,000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$9,000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$14,000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 $30,000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381206">
                <a:tc gridSpan="2">
                  <a:txBody>
                    <a:bodyPr/>
                    <a:lstStyle/>
                    <a:p>
                      <a:pPr marL="74930">
                        <a:lnSpc>
                          <a:spcPts val="900"/>
                        </a:lnSpc>
                        <a:spcBef>
                          <a:spcPts val="464"/>
                        </a:spcBef>
                      </a:pPr>
                      <a:r>
                        <a:rPr lang="en-US" sz="700" spc="-25" dirty="0">
                          <a:solidFill>
                            <a:schemeClr val="tx1"/>
                          </a:solidFill>
                          <a:latin typeface="Arial" panose="020B0604020202020204" pitchFamily="34" charset="0"/>
                          <a:ea typeface="+mn-ea"/>
                          <a:cs typeface="Arial" panose="020B0604020202020204" pitchFamily="34" charset="0"/>
                        </a:rPr>
                        <a:t>Annual HSA Employee Contribution Maximum</a:t>
                      </a:r>
                    </a:p>
                    <a:p>
                      <a:pPr marL="74930">
                        <a:lnSpc>
                          <a:spcPts val="780"/>
                        </a:lnSpc>
                      </a:pPr>
                      <a:r>
                        <a:rPr lang="en-US" sz="600" spc="-10" dirty="0">
                          <a:solidFill>
                            <a:schemeClr val="tx1"/>
                          </a:solidFill>
                          <a:latin typeface="Arial" panose="020B0604020202020204" pitchFamily="34" charset="0"/>
                          <a:ea typeface="+mn-ea"/>
                          <a:cs typeface="Arial" panose="020B0604020202020204" pitchFamily="34" charset="0"/>
                        </a:rPr>
                        <a:t>(Individual/Family)</a:t>
                      </a: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noFill/>
                      <a:prstDash val="solid"/>
                    </a:lnB>
                    <a:solidFill>
                      <a:schemeClr val="tx2">
                        <a:lumMod val="20000"/>
                        <a:lumOff val="80000"/>
                      </a:schemeClr>
                    </a:solidFill>
                  </a:tcPr>
                </a:tc>
                <a:tc hMerge="1">
                  <a:txBody>
                    <a:bodyPr/>
                    <a:lstStyle/>
                    <a:p>
                      <a:pPr>
                        <a:lnSpc>
                          <a:spcPct val="100000"/>
                        </a:lnSpc>
                        <a:spcBef>
                          <a:spcPts val="750"/>
                        </a:spcBef>
                      </a:pPr>
                      <a:endParaRPr sz="700" dirty="0">
                        <a:latin typeface="Lucida Sans"/>
                        <a:cs typeface="Lucida Sans"/>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Not Eligible</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$4,300 / $8,550</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5098153"/>
                  </a:ext>
                </a:extLst>
              </a:tr>
              <a:tr h="141810">
                <a:tc gridSpan="8">
                  <a:txBody>
                    <a:bodyPr/>
                    <a:lstStyle/>
                    <a:p>
                      <a:pPr marL="74930">
                        <a:lnSpc>
                          <a:spcPct val="100000"/>
                        </a:lnSpc>
                        <a:spcBef>
                          <a:spcPts val="254"/>
                        </a:spcBef>
                      </a:pPr>
                      <a:r>
                        <a:rPr sz="700" spc="-85" dirty="0">
                          <a:solidFill>
                            <a:schemeClr val="bg1"/>
                          </a:solidFill>
                          <a:latin typeface="Arial Black"/>
                          <a:cs typeface="Arial Black"/>
                        </a:rPr>
                        <a:t>YOUR</a:t>
                      </a:r>
                      <a:r>
                        <a:rPr sz="700" spc="-45" dirty="0">
                          <a:solidFill>
                            <a:schemeClr val="bg1"/>
                          </a:solidFill>
                          <a:latin typeface="Arial Black"/>
                          <a:cs typeface="Arial Black"/>
                        </a:rPr>
                        <a:t> </a:t>
                      </a:r>
                      <a:r>
                        <a:rPr sz="700" spc="-114" dirty="0">
                          <a:solidFill>
                            <a:schemeClr val="bg1"/>
                          </a:solidFill>
                          <a:latin typeface="Arial Black"/>
                          <a:cs typeface="Arial Black"/>
                        </a:rPr>
                        <a:t>COSTS</a:t>
                      </a:r>
                      <a:r>
                        <a:rPr sz="700" spc="-35" dirty="0">
                          <a:solidFill>
                            <a:schemeClr val="bg1"/>
                          </a:solidFill>
                          <a:latin typeface="Arial Black"/>
                          <a:cs typeface="Arial Black"/>
                        </a:rPr>
                        <a:t> </a:t>
                      </a:r>
                      <a:r>
                        <a:rPr sz="700" spc="-85" dirty="0">
                          <a:solidFill>
                            <a:schemeClr val="bg1"/>
                          </a:solidFill>
                          <a:latin typeface="Arial Black"/>
                          <a:cs typeface="Arial Black"/>
                        </a:rPr>
                        <a:t>FOR</a:t>
                      </a:r>
                      <a:r>
                        <a:rPr sz="700" spc="-40" dirty="0">
                          <a:solidFill>
                            <a:schemeClr val="bg1"/>
                          </a:solidFill>
                          <a:latin typeface="Arial Black"/>
                          <a:cs typeface="Arial Black"/>
                        </a:rPr>
                        <a:t> </a:t>
                      </a:r>
                      <a:r>
                        <a:rPr sz="700" spc="-20" dirty="0">
                          <a:solidFill>
                            <a:schemeClr val="bg1"/>
                          </a:solidFill>
                          <a:latin typeface="Arial Black"/>
                          <a:cs typeface="Arial Black"/>
                        </a:rPr>
                        <a:t>CARE</a:t>
                      </a:r>
                      <a:endParaRPr sz="700" dirty="0">
                        <a:solidFill>
                          <a:schemeClr val="bg1"/>
                        </a:solidFill>
                        <a:latin typeface="Arial Black"/>
                        <a:cs typeface="Arial Black"/>
                      </a:endParaRPr>
                    </a:p>
                  </a:txBody>
                  <a:tcPr marL="0" marR="0" marT="32384" marB="0">
                    <a:lnL w="12700">
                      <a:noFill/>
                      <a:prstDash val="solid"/>
                    </a:lnL>
                    <a:lnR w="12700">
                      <a:noFill/>
                      <a:prstDash val="soli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w="3175" cap="flat" cmpd="sng" algn="ctr">
                      <a:noFill/>
                      <a:prstDash val="solid"/>
                      <a:round/>
                      <a:headEnd type="none" w="med" len="med"/>
                      <a:tailEnd type="none" w="med" len="med"/>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8"/>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Coinsurance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Preventive</a:t>
                      </a:r>
                      <a:r>
                        <a:rPr sz="700" spc="-20" dirty="0">
                          <a:latin typeface="Arial" panose="020B0604020202020204" pitchFamily="34" charset="0"/>
                          <a:cs typeface="Arial" panose="020B0604020202020204" pitchFamily="34" charset="0"/>
                        </a:rPr>
                        <a:t> 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No</a:t>
                      </a:r>
                      <a:r>
                        <a:rPr lang="en-US" sz="700" spc="-40" dirty="0">
                          <a:solidFill>
                            <a:srgbClr val="1A1A1E"/>
                          </a:solidFill>
                          <a:latin typeface="Arial" panose="020B0604020202020204" pitchFamily="34" charset="0"/>
                          <a:cs typeface="Arial" panose="020B0604020202020204" pitchFamily="34" charset="0"/>
                        </a:rPr>
                        <a:t> </a:t>
                      </a:r>
                      <a:r>
                        <a:rPr lang="en-US" sz="700" spc="-20" dirty="0">
                          <a:solidFill>
                            <a:srgbClr val="1A1A1E"/>
                          </a:solidFill>
                          <a:latin typeface="Arial" panose="020B0604020202020204" pitchFamily="34" charset="0"/>
                          <a:cs typeface="Arial" panose="020B0604020202020204" pitchFamily="34" charset="0"/>
                        </a:rPr>
                        <a:t>cost</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No cost</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96295">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Primary</a:t>
                      </a:r>
                      <a:r>
                        <a:rPr sz="700" spc="-2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Care</a:t>
                      </a:r>
                      <a:r>
                        <a:rPr sz="700" spc="-20" dirty="0">
                          <a:latin typeface="Arial" panose="020B0604020202020204" pitchFamily="34" charset="0"/>
                          <a:cs typeface="Arial" panose="020B0604020202020204" pitchFamily="34" charset="0"/>
                        </a:rPr>
                        <a:t> Physician (PCP)</a:t>
                      </a:r>
                      <a:endParaRPr lang="en-US" sz="700" spc="-20" dirty="0">
                        <a:latin typeface="Arial" panose="020B0604020202020204" pitchFamily="34" charset="0"/>
                        <a:cs typeface="Arial" panose="020B0604020202020204" pitchFamily="34" charset="0"/>
                      </a:endParaRPr>
                    </a:p>
                    <a:p>
                      <a:pPr marL="74930">
                        <a:lnSpc>
                          <a:spcPct val="100000"/>
                        </a:lnSpc>
                        <a:spcBef>
                          <a:spcPts val="680"/>
                        </a:spcBef>
                      </a:pPr>
                      <a:r>
                        <a:rPr lang="en-US" sz="700" spc="-2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$25</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$30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96295">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Specialist</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Visit</a:t>
                      </a:r>
                      <a:endParaRPr lang="en-US" sz="700" spc="-10" dirty="0">
                        <a:latin typeface="Arial" panose="020B0604020202020204" pitchFamily="34" charset="0"/>
                        <a:cs typeface="Arial" panose="020B0604020202020204" pitchFamily="34" charset="0"/>
                      </a:endParaRPr>
                    </a:p>
                    <a:p>
                      <a:pPr marL="74930">
                        <a:lnSpc>
                          <a:spcPct val="100000"/>
                        </a:lnSpc>
                        <a:spcBef>
                          <a:spcPts val="680"/>
                        </a:spcBef>
                      </a:pPr>
                      <a:r>
                        <a:rPr lang="en-US" sz="700" spc="-1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6852">
                <a:tc gridSpan="2">
                  <a:txBody>
                    <a:bodyPr/>
                    <a:lstStyle/>
                    <a:p>
                      <a:pPr marL="74930">
                        <a:lnSpc>
                          <a:spcPct val="100000"/>
                        </a:lnSpc>
                        <a:spcBef>
                          <a:spcPts val="680"/>
                        </a:spcBef>
                      </a:pPr>
                      <a:r>
                        <a:rPr lang="en-US" sz="700" dirty="0">
                          <a:latin typeface="Arial" panose="020B0604020202020204" pitchFamily="34" charset="0"/>
                          <a:cs typeface="Arial" panose="020B0604020202020204" pitchFamily="34" charset="0"/>
                        </a:rPr>
                        <a:t>Teladoc</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lang="en-US"/>
                    </a:p>
                  </a:txBody>
                  <a:tcPr/>
                </a:tc>
                <a:tc gridSpan="3">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 copay when calling Teladoc Physician</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5400" marR="0" lvl="0" indent="0" algn="ctr" defTabSz="914400" eaLnBrk="1" fontAlgn="auto" latinLnBrk="0" hangingPunct="1">
                        <a:lnSpc>
                          <a:spcPct val="100000"/>
                        </a:lnSpc>
                        <a:spcBef>
                          <a:spcPts val="680"/>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0% coinsurance when calling Teladoc Physician *</a:t>
                      </a:r>
                    </a:p>
                  </a:txBody>
                  <a:tcPr marL="0" marR="0" marT="8636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5400" algn="ctr">
                        <a:lnSpc>
                          <a:spcPct val="100000"/>
                        </a:lnSpc>
                        <a:spcBef>
                          <a:spcPts val="680"/>
                        </a:spcBef>
                      </a:pPr>
                      <a:endParaRPr lang="en-US" sz="800" dirty="0">
                        <a:solidFill>
                          <a:srgbClr val="1A1A1E"/>
                        </a:solidFill>
                        <a:latin typeface="Lucida Sans"/>
                        <a:cs typeface="Lucida Sans"/>
                      </a:endParaRPr>
                    </a:p>
                  </a:txBody>
                  <a:tcPr marL="0" marR="0" marT="8636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439210211"/>
                  </a:ext>
                </a:extLst>
              </a:tr>
              <a:tr h="196852">
                <a:tc gridSpan="2">
                  <a:txBody>
                    <a:bodyPr/>
                    <a:lstStyle/>
                    <a:p>
                      <a:pPr marL="74930">
                        <a:lnSpc>
                          <a:spcPct val="100000"/>
                        </a:lnSpc>
                        <a:spcBef>
                          <a:spcPts val="680"/>
                        </a:spcBef>
                      </a:pPr>
                      <a:r>
                        <a:rPr sz="700" spc="-20" dirty="0">
                          <a:latin typeface="Arial" panose="020B0604020202020204" pitchFamily="34" charset="0"/>
                          <a:cs typeface="Arial" panose="020B0604020202020204" pitchFamily="34" charset="0"/>
                        </a:rPr>
                        <a:t>Urgent</a:t>
                      </a:r>
                      <a:r>
                        <a:rPr sz="70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96852">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Emergency</a:t>
                      </a:r>
                      <a:r>
                        <a:rPr sz="700" spc="2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Room</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a:solidFill>
                        <a:srgbClr val="000000"/>
                      </a:solidFill>
                      <a:prstDash val="soli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gridSpan="3">
                  <a:txBody>
                    <a:bodyPr/>
                    <a:lstStyle/>
                    <a:p>
                      <a:pPr marL="749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$150 + 20%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41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20% **</a:t>
                      </a:r>
                    </a:p>
                  </a:txBody>
                  <a:tcPr marL="0" marR="0" marT="86360" marB="0">
                    <a:lnL w="12700" cap="flat" cmpd="sng" algn="ctr">
                      <a:solidFill>
                        <a:srgbClr val="000000"/>
                      </a:solidFill>
                      <a:prstDash val="solid"/>
                      <a:round/>
                      <a:headEnd type="none" w="med" len="med"/>
                      <a:tailEnd type="none" w="med" len="med"/>
                    </a:lnL>
                    <a:lnR w="12700">
                      <a:no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4130" algn="ctr">
                        <a:lnSpc>
                          <a:spcPct val="100000"/>
                        </a:lnSpc>
                        <a:spcBef>
                          <a:spcPts val="680"/>
                        </a:spcBef>
                      </a:pPr>
                      <a:endParaRPr sz="800" spc="-20" dirty="0">
                        <a:solidFill>
                          <a:srgbClr val="1A1A1E"/>
                        </a:solidFill>
                        <a:latin typeface="Lucida Sans"/>
                        <a:ea typeface="+mn-ea"/>
                        <a:cs typeface="Lucida Sans"/>
                      </a:endParaRPr>
                    </a:p>
                  </a:txBody>
                  <a:tcPr marL="0" marR="0" marT="86360" marB="0">
                    <a:lnL w="3175" cap="flat" cmpd="sng" algn="ctr">
                      <a:no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5"/>
                  </a:ext>
                </a:extLst>
              </a:tr>
              <a:tr h="1647846">
                <a:tc gridSpan="8">
                  <a:txBody>
                    <a:bodyPr/>
                    <a:lstStyle/>
                    <a:p>
                      <a:pPr marL="73660">
                        <a:lnSpc>
                          <a:spcPts val="935"/>
                        </a:lnSpc>
                        <a:spcBef>
                          <a:spcPts val="110"/>
                        </a:spcBef>
                      </a:pPr>
                      <a:r>
                        <a:rPr sz="700" spc="50" dirty="0">
                          <a:solidFill>
                            <a:srgbClr val="1A1A1E"/>
                          </a:solidFill>
                          <a:latin typeface="Arial" panose="020B0604020202020204" pitchFamily="34" charset="0"/>
                          <a:cs typeface="Arial" panose="020B0604020202020204" pitchFamily="34" charset="0"/>
                        </a:rPr>
                        <a:t>*</a:t>
                      </a:r>
                      <a:r>
                        <a:rPr sz="700" spc="-50" dirty="0">
                          <a:solidFill>
                            <a:srgbClr val="1A1A1E"/>
                          </a:solidFill>
                          <a:latin typeface="Arial" panose="020B0604020202020204" pitchFamily="34" charset="0"/>
                          <a:cs typeface="Arial" panose="020B0604020202020204" pitchFamily="34" charset="0"/>
                        </a:rPr>
                        <a:t> </a:t>
                      </a:r>
                      <a:r>
                        <a:rPr sz="700" spc="-25" dirty="0">
                          <a:solidFill>
                            <a:srgbClr val="1A1A1E"/>
                          </a:solidFill>
                          <a:latin typeface="Arial" panose="020B0604020202020204" pitchFamily="34" charset="0"/>
                          <a:cs typeface="Arial" panose="020B0604020202020204" pitchFamily="34" charset="0"/>
                        </a:rPr>
                        <a:t>After</a:t>
                      </a:r>
                      <a:r>
                        <a:rPr sz="700" spc="-20" dirty="0">
                          <a:solidFill>
                            <a:srgbClr val="1A1A1E"/>
                          </a:solidFill>
                          <a:latin typeface="Arial" panose="020B0604020202020204" pitchFamily="34" charset="0"/>
                          <a:cs typeface="Arial" panose="020B0604020202020204" pitchFamily="34" charset="0"/>
                        </a:rPr>
                        <a:t> </a:t>
                      </a:r>
                      <a:r>
                        <a:rPr sz="700" spc="-10" dirty="0">
                          <a:solidFill>
                            <a:srgbClr val="1A1A1E"/>
                          </a:solidFill>
                          <a:latin typeface="Arial" panose="020B0604020202020204" pitchFamily="34" charset="0"/>
                          <a:cs typeface="Arial" panose="020B0604020202020204" pitchFamily="34" charset="0"/>
                        </a:rPr>
                        <a:t>deductible</a:t>
                      </a:r>
                      <a:endParaRPr lang="en-US" sz="700" spc="-10" dirty="0">
                        <a:solidFill>
                          <a:srgbClr val="1A1A1E"/>
                        </a:solidFill>
                        <a:latin typeface="Arial" panose="020B0604020202020204" pitchFamily="34" charset="0"/>
                        <a:cs typeface="Arial" panose="020B0604020202020204" pitchFamily="34" charset="0"/>
                      </a:endParaRPr>
                    </a:p>
                    <a:p>
                      <a:pPr marL="73660">
                        <a:lnSpc>
                          <a:spcPts val="935"/>
                        </a:lnSpc>
                        <a:spcBef>
                          <a:spcPts val="110"/>
                        </a:spcBef>
                      </a:pPr>
                      <a:r>
                        <a:rPr lang="en-US" sz="700" spc="-10" dirty="0">
                          <a:solidFill>
                            <a:srgbClr val="1A1A1E"/>
                          </a:solidFill>
                          <a:latin typeface="Arial" panose="020B0604020202020204" pitchFamily="34" charset="0"/>
                          <a:cs typeface="Arial" panose="020B0604020202020204" pitchFamily="34" charset="0"/>
                        </a:rPr>
                        <a:t>** Tier 1 deductible and out-of-pocket maximum will apply</a:t>
                      </a:r>
                      <a:endParaRPr sz="700" dirty="0">
                        <a:solidFill>
                          <a:srgbClr val="1A1A1E"/>
                        </a:solidFill>
                        <a:latin typeface="Arial" panose="020B0604020202020204" pitchFamily="34" charset="0"/>
                        <a:cs typeface="Arial" panose="020B0604020202020204" pitchFamily="34" charset="0"/>
                      </a:endParaRPr>
                    </a:p>
                  </a:txBody>
                  <a:tcPr marL="0" marR="0" marT="13970" marB="0">
                    <a:lnL>
                      <a:noFill/>
                    </a:lnL>
                    <a:lnR>
                      <a:noFill/>
                    </a:lnR>
                    <a:lnT w="31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dirty="0"/>
                    </a:p>
                  </a:txBody>
                  <a:tcPr>
                    <a:lnL>
                      <a:noFill/>
                    </a:lnL>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22"/>
                  </a:ext>
                </a:extLst>
              </a:tr>
            </a:tbl>
          </a:graphicData>
        </a:graphic>
      </p:graphicFrame>
      <p:graphicFrame>
        <p:nvGraphicFramePr>
          <p:cNvPr id="3" name="object 2">
            <a:extLst>
              <a:ext uri="{FF2B5EF4-FFF2-40B4-BE49-F238E27FC236}">
                <a16:creationId xmlns:a16="http://schemas.microsoft.com/office/drawing/2014/main" id="{6CD49E7A-958A-CE73-6239-A77CEB514D97}"/>
              </a:ext>
            </a:extLst>
          </p:cNvPr>
          <p:cNvGraphicFramePr>
            <a:graphicFrameLocks noGrp="1"/>
          </p:cNvGraphicFramePr>
          <p:nvPr>
            <p:extLst>
              <p:ext uri="{D42A27DB-BD31-4B8C-83A1-F6EECF244321}">
                <p14:modId xmlns:p14="http://schemas.microsoft.com/office/powerpoint/2010/main" val="1276664284"/>
              </p:ext>
            </p:extLst>
          </p:nvPr>
        </p:nvGraphicFramePr>
        <p:xfrm>
          <a:off x="304795" y="7671559"/>
          <a:ext cx="7085977" cy="1960071"/>
        </p:xfrm>
        <a:graphic>
          <a:graphicData uri="http://schemas.openxmlformats.org/drawingml/2006/table">
            <a:tbl>
              <a:tblPr firstRow="1" bandRow="1">
                <a:tableStyleId>{2D5ABB26-0587-4C30-8999-92F81FD0307C}</a:tableStyleId>
              </a:tblPr>
              <a:tblGrid>
                <a:gridCol w="1752313">
                  <a:extLst>
                    <a:ext uri="{9D8B030D-6E8A-4147-A177-3AD203B41FA5}">
                      <a16:colId xmlns:a16="http://schemas.microsoft.com/office/drawing/2014/main" val="20000"/>
                    </a:ext>
                  </a:extLst>
                </a:gridCol>
                <a:gridCol w="888944">
                  <a:extLst>
                    <a:ext uri="{9D8B030D-6E8A-4147-A177-3AD203B41FA5}">
                      <a16:colId xmlns:a16="http://schemas.microsoft.com/office/drawing/2014/main" val="20001"/>
                    </a:ext>
                  </a:extLst>
                </a:gridCol>
                <a:gridCol w="888944">
                  <a:extLst>
                    <a:ext uri="{9D8B030D-6E8A-4147-A177-3AD203B41FA5}">
                      <a16:colId xmlns:a16="http://schemas.microsoft.com/office/drawing/2014/main" val="20002"/>
                    </a:ext>
                  </a:extLst>
                </a:gridCol>
                <a:gridCol w="888944">
                  <a:extLst>
                    <a:ext uri="{9D8B030D-6E8A-4147-A177-3AD203B41FA5}">
                      <a16:colId xmlns:a16="http://schemas.microsoft.com/office/drawing/2014/main" val="2344712083"/>
                    </a:ext>
                  </a:extLst>
                </a:gridCol>
                <a:gridCol w="888944">
                  <a:extLst>
                    <a:ext uri="{9D8B030D-6E8A-4147-A177-3AD203B41FA5}">
                      <a16:colId xmlns:a16="http://schemas.microsoft.com/office/drawing/2014/main" val="20003"/>
                    </a:ext>
                  </a:extLst>
                </a:gridCol>
                <a:gridCol w="888944">
                  <a:extLst>
                    <a:ext uri="{9D8B030D-6E8A-4147-A177-3AD203B41FA5}">
                      <a16:colId xmlns:a16="http://schemas.microsoft.com/office/drawing/2014/main" val="20004"/>
                    </a:ext>
                  </a:extLst>
                </a:gridCol>
                <a:gridCol w="888944">
                  <a:extLst>
                    <a:ext uri="{9D8B030D-6E8A-4147-A177-3AD203B41FA5}">
                      <a16:colId xmlns:a16="http://schemas.microsoft.com/office/drawing/2014/main" val="3984336550"/>
                    </a:ext>
                  </a:extLst>
                </a:gridCol>
              </a:tblGrid>
              <a:tr h="171695">
                <a:tc gridSpan="7">
                  <a:txBody>
                    <a:bodyPr/>
                    <a:lstStyle/>
                    <a:p>
                      <a:pPr marL="74930">
                        <a:lnSpc>
                          <a:spcPct val="100000"/>
                        </a:lnSpc>
                        <a:spcBef>
                          <a:spcPts val="409"/>
                        </a:spcBef>
                      </a:pPr>
                      <a:r>
                        <a:rPr sz="700" spc="-100" dirty="0">
                          <a:solidFill>
                            <a:schemeClr val="bg1"/>
                          </a:solidFill>
                          <a:latin typeface="Arial Black"/>
                          <a:cs typeface="Arial Black"/>
                        </a:rPr>
                        <a:t>RETAIL</a:t>
                      </a:r>
                      <a:r>
                        <a:rPr sz="700" spc="-35" dirty="0">
                          <a:solidFill>
                            <a:schemeClr val="bg1"/>
                          </a:solidFill>
                          <a:latin typeface="Arial Black"/>
                          <a:cs typeface="Arial Black"/>
                        </a:rPr>
                        <a:t> </a:t>
                      </a:r>
                      <a:r>
                        <a:rPr sz="700" spc="-60" dirty="0">
                          <a:solidFill>
                            <a:schemeClr val="bg1"/>
                          </a:solidFill>
                          <a:latin typeface="Arial Black"/>
                          <a:cs typeface="Arial Black"/>
                        </a:rPr>
                        <a:t>30-</a:t>
                      </a:r>
                      <a:r>
                        <a:rPr sz="700" spc="-90" dirty="0">
                          <a:solidFill>
                            <a:schemeClr val="bg1"/>
                          </a:solidFill>
                          <a:latin typeface="Arial Black"/>
                          <a:cs typeface="Arial Black"/>
                        </a:rPr>
                        <a:t>DAY</a:t>
                      </a:r>
                      <a:r>
                        <a:rPr sz="700" spc="-5" dirty="0">
                          <a:solidFill>
                            <a:schemeClr val="bg1"/>
                          </a:solidFill>
                          <a:latin typeface="Arial Black"/>
                          <a:cs typeface="Arial Black"/>
                        </a:rPr>
                        <a:t> </a:t>
                      </a:r>
                      <a:r>
                        <a:rPr sz="700" spc="-10" dirty="0">
                          <a:solidFill>
                            <a:schemeClr val="bg1"/>
                          </a:solidFill>
                          <a:latin typeface="Arial Black"/>
                          <a:cs typeface="Arial Black"/>
                        </a:rPr>
                        <a:t>SUPPLY</a:t>
                      </a:r>
                      <a:endParaRPr sz="700" dirty="0">
                        <a:solidFill>
                          <a:schemeClr val="bg1"/>
                        </a:solidFill>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3"/>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algn="ctr">
                        <a:lnSpc>
                          <a:spcPct val="100000"/>
                        </a:lnSpc>
                        <a:spcBef>
                          <a:spcPts val="335"/>
                        </a:spcBef>
                      </a:pPr>
                      <a:r>
                        <a:rPr lang="en-US" sz="700" dirty="0">
                          <a:solidFill>
                            <a:srgbClr val="1A1A1E"/>
                          </a:solidFill>
                          <a:latin typeface="Arial" panose="020B0604020202020204" pitchFamily="34" charset="0"/>
                          <a:cs typeface="Arial" panose="020B0604020202020204" pitchFamily="34" charset="0"/>
                        </a:rPr>
                        <a:t>Not Covered</a:t>
                      </a: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1394">
                <a:tc rowSpan="2">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486">
                <a:tc vMerge="1">
                  <a:txBody>
                    <a:bodyPr/>
                    <a:lstStyle/>
                    <a:p>
                      <a:pPr marL="74930">
                        <a:lnSpc>
                          <a:spcPct val="100000"/>
                        </a:lnSpc>
                        <a:spcBef>
                          <a:spcPts val="409"/>
                        </a:spcBef>
                      </a:pPr>
                      <a:endParaRPr sz="700">
                        <a:latin typeface="Lucida Sans"/>
                        <a:cs typeface="Lucida Sans"/>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extLst>
                  <a:ext uri="{0D108BD9-81ED-4DB2-BD59-A6C34878D82A}">
                    <a16:rowId xmlns:a16="http://schemas.microsoft.com/office/drawing/2014/main" val="334983453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solidFill>
                      <a:srgbClr val="F1F1F1"/>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7"/>
                  </a:ext>
                </a:extLst>
              </a:tr>
              <a:tr h="171695">
                <a:tc gridSpan="7">
                  <a:txBody>
                    <a:bodyPr/>
                    <a:lstStyle/>
                    <a:p>
                      <a:pPr marL="74930">
                        <a:lnSpc>
                          <a:spcPct val="100000"/>
                        </a:lnSpc>
                        <a:spcBef>
                          <a:spcPts val="409"/>
                        </a:spcBef>
                      </a:pPr>
                      <a:r>
                        <a:rPr sz="700" spc="-65" dirty="0">
                          <a:solidFill>
                            <a:srgbClr val="FFFFFF"/>
                          </a:solidFill>
                          <a:latin typeface="Arial Black"/>
                          <a:cs typeface="Arial Black"/>
                        </a:rPr>
                        <a:t>MAIL</a:t>
                      </a:r>
                      <a:r>
                        <a:rPr sz="700" spc="-35" dirty="0">
                          <a:solidFill>
                            <a:srgbClr val="FFFFFF"/>
                          </a:solidFill>
                          <a:latin typeface="Arial Black"/>
                          <a:cs typeface="Arial Black"/>
                        </a:rPr>
                        <a:t> </a:t>
                      </a:r>
                      <a:r>
                        <a:rPr sz="700" spc="-90" dirty="0">
                          <a:solidFill>
                            <a:srgbClr val="FFFFFF"/>
                          </a:solidFill>
                          <a:latin typeface="Arial Black"/>
                          <a:cs typeface="Arial Black"/>
                        </a:rPr>
                        <a:t>ORDER</a:t>
                      </a:r>
                      <a:r>
                        <a:rPr sz="700" spc="-30" dirty="0">
                          <a:solidFill>
                            <a:srgbClr val="FFFFFF"/>
                          </a:solidFill>
                          <a:latin typeface="Arial Black"/>
                          <a:cs typeface="Arial Black"/>
                        </a:rPr>
                        <a:t> </a:t>
                      </a:r>
                      <a:r>
                        <a:rPr sz="700" spc="-60" dirty="0">
                          <a:solidFill>
                            <a:srgbClr val="FFFFFF"/>
                          </a:solidFill>
                          <a:latin typeface="Arial Black"/>
                          <a:cs typeface="Arial Black"/>
                        </a:rPr>
                        <a:t>90-</a:t>
                      </a:r>
                      <a:r>
                        <a:rPr sz="700" spc="-90" dirty="0">
                          <a:solidFill>
                            <a:srgbClr val="FFFFFF"/>
                          </a:solidFill>
                          <a:latin typeface="Arial Black"/>
                          <a:cs typeface="Arial Black"/>
                        </a:rPr>
                        <a:t>DAY</a:t>
                      </a:r>
                      <a:r>
                        <a:rPr sz="700" spc="-5" dirty="0">
                          <a:solidFill>
                            <a:srgbClr val="FFFFFF"/>
                          </a:solidFill>
                          <a:latin typeface="Arial Black"/>
                          <a:cs typeface="Arial Black"/>
                        </a:rPr>
                        <a:t> </a:t>
                      </a:r>
                      <a:r>
                        <a:rPr sz="700" spc="-10" dirty="0">
                          <a:solidFill>
                            <a:srgbClr val="FFFFFF"/>
                          </a:solidFill>
                          <a:latin typeface="Arial Black"/>
                          <a:cs typeface="Arial Black"/>
                        </a:rPr>
                        <a:t>SUPPLY</a:t>
                      </a:r>
                      <a:endParaRPr sz="700" dirty="0">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8"/>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a:solidFill>
                        <a:srgbClr val="000000"/>
                      </a:solidFill>
                      <a:prstDash val="solid"/>
                    </a:lnL>
                    <a:lnR w="3175">
                      <a:solidFill>
                        <a:srgbClr val="000000"/>
                      </a:solidFill>
                      <a:prstDash val="soli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kumimoji="0" lang="en-US" sz="700" b="0" i="0" u="none" strike="noStrike" kern="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Not Covered</a:t>
                      </a: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lang="en-US" sz="700" spc="-25"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marR="0" lvl="0" indent="0" algn="ctr" defTabSz="914400" rtl="0" eaLnBrk="1" fontAlgn="auto" latinLnBrk="0" hangingPunct="1">
                        <a:lnSpc>
                          <a:spcPct val="100000"/>
                        </a:lnSpc>
                        <a:spcBef>
                          <a:spcPts val="335"/>
                        </a:spcBef>
                        <a:spcAft>
                          <a:spcPts val="0"/>
                        </a:spcAft>
                        <a:buClrTx/>
                        <a:buSzTx/>
                        <a:buFontTx/>
                        <a:buNone/>
                        <a:tabLst/>
                        <a:defRPr/>
                      </a:pPr>
                      <a:r>
                        <a:rPr kumimoji="0" lang="en-US" sz="700" b="0" i="0" u="none" strike="noStrike" kern="1200" cap="none" spc="-25" normalizeH="0" baseline="0" noProof="0">
                          <a:ln>
                            <a:noFill/>
                          </a:ln>
                          <a:solidFill>
                            <a:srgbClr val="1A1A1E"/>
                          </a:solidFill>
                          <a:effectLst/>
                          <a:uLnTx/>
                          <a:uFillTx/>
                          <a:latin typeface="Arial" panose="020B0604020202020204" pitchFamily="34" charset="0"/>
                          <a:ea typeface="+mn-ea"/>
                          <a:cs typeface="Arial" panose="020B0604020202020204" pitchFamily="34" charset="0"/>
                        </a:rPr>
                        <a:t>N/A</a:t>
                      </a:r>
                      <a:endParaRPr kumimoji="0" lang="en-US" sz="700" b="0" i="0" u="none" strike="noStrike" kern="120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marR="0" lvl="0" indent="0" algn="ctr" defTabSz="914400" rtl="0" eaLnBrk="1" fontAlgn="auto" latinLnBrk="0" hangingPunct="1">
                        <a:lnSpc>
                          <a:spcPct val="100000"/>
                        </a:lnSpc>
                        <a:spcBef>
                          <a:spcPts val="335"/>
                        </a:spcBef>
                        <a:spcAft>
                          <a:spcPts val="0"/>
                        </a:spcAft>
                        <a:buClrTx/>
                        <a:buSzTx/>
                        <a:buFontTx/>
                        <a:buNone/>
                        <a:tabLst/>
                        <a:defRPr/>
                      </a:pPr>
                      <a:r>
                        <a:rPr kumimoji="0" lang="en-US" sz="700" b="0" i="0" u="none" strike="noStrike" kern="1200" cap="none" spc="-25"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N/A</a:t>
                      </a:r>
                      <a:endParaRPr kumimoji="0" lang="en-US" sz="700" b="0" i="0" u="none" strike="noStrike" kern="120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9936">
                <a:tc gridSpan="7">
                  <a:txBody>
                    <a:bodyPr/>
                    <a:lstStyle/>
                    <a:p>
                      <a:pPr marL="74930">
                        <a:lnSpc>
                          <a:spcPts val="935"/>
                        </a:lnSpc>
                        <a:spcBef>
                          <a:spcPts val="409"/>
                        </a:spcBef>
                      </a:pPr>
                      <a:endParaRPr sz="800" dirty="0">
                        <a:latin typeface="Arial" panose="020B0604020202020204" pitchFamily="34" charset="0"/>
                        <a:cs typeface="Arial" panose="020B0604020202020204" pitchFamily="34" charset="0"/>
                      </a:endParaRPr>
                    </a:p>
                  </a:txBody>
                  <a:tcPr marL="0" marR="0" marT="52069" marB="0">
                    <a:lnT w="3175" cap="flat" cmpd="sng" algn="ctr">
                      <a:solidFill>
                        <a:schemeClr val="tx1"/>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2</a:t>
            </a:fld>
            <a:endParaRPr lang="en-US" spc="-25" dirty="0"/>
          </a:p>
        </p:txBody>
      </p:sp>
      <p:sp>
        <p:nvSpPr>
          <p:cNvPr id="9" name="Rectangle 8">
            <a:extLst>
              <a:ext uri="{FF2B5EF4-FFF2-40B4-BE49-F238E27FC236}">
                <a16:creationId xmlns:a16="http://schemas.microsoft.com/office/drawing/2014/main" id="{096D605D-2313-C0E5-1649-DDFEC1357F0B}"/>
              </a:ext>
            </a:extLst>
          </p:cNvPr>
          <p:cNvSpPr/>
          <p:nvPr/>
        </p:nvSpPr>
        <p:spPr>
          <a:xfrm>
            <a:off x="357736" y="6455673"/>
            <a:ext cx="7009152" cy="1011927"/>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3E5675A4-D943-F5CC-20E6-1E03453A6D2C}"/>
              </a:ext>
            </a:extLst>
          </p:cNvPr>
          <p:cNvSpPr txBox="1"/>
          <p:nvPr/>
        </p:nvSpPr>
        <p:spPr>
          <a:xfrm>
            <a:off x="413651" y="65255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PHARMACY</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CVS</a:t>
            </a:r>
            <a:endParaRPr sz="1200" i="1" dirty="0">
              <a:solidFill>
                <a:schemeClr val="accent1"/>
              </a:solidFill>
              <a:latin typeface="Arial" panose="020B0604020202020204" pitchFamily="34" charset="0"/>
              <a:cs typeface="Arial" panose="020B0604020202020204" pitchFamily="34" charset="0"/>
            </a:endParaRPr>
          </a:p>
        </p:txBody>
      </p:sp>
      <p:sp>
        <p:nvSpPr>
          <p:cNvPr id="11" name="object 80">
            <a:extLst>
              <a:ext uri="{FF2B5EF4-FFF2-40B4-BE49-F238E27FC236}">
                <a16:creationId xmlns:a16="http://schemas.microsoft.com/office/drawing/2014/main" id="{5FA366D8-0783-A174-432E-D4B530E14F17}"/>
              </a:ext>
            </a:extLst>
          </p:cNvPr>
          <p:cNvSpPr txBox="1"/>
          <p:nvPr/>
        </p:nvSpPr>
        <p:spPr>
          <a:xfrm>
            <a:off x="455123" y="6734654"/>
            <a:ext cx="6785319" cy="657924"/>
          </a:xfrm>
          <a:prstGeom prst="rect">
            <a:avLst/>
          </a:prstGeom>
        </p:spPr>
        <p:txBody>
          <a:bodyPr wrap="square" lIns="0" tIns="6477" rIns="0" bIns="0" rtlCol="0">
            <a:noAutofit/>
          </a:bodyPr>
          <a:lstStyle/>
          <a:p>
            <a:pPr marL="12700" marR="5080">
              <a:spcBef>
                <a:spcPts val="100"/>
              </a:spcBef>
            </a:pPr>
            <a:r>
              <a:rPr lang="en-US" sz="800" spc="-25" dirty="0">
                <a:latin typeface="Arial" panose="020B0604020202020204" pitchFamily="34" charset="0"/>
                <a:cs typeface="Arial" panose="020B0604020202020204" pitchFamily="34" charset="0"/>
              </a:rPr>
              <a:t>Prescription</a:t>
            </a:r>
            <a:r>
              <a:rPr lang="en-US" sz="800" spc="-5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drug</a:t>
            </a:r>
            <a:r>
              <a:rPr lang="en-US" sz="800" spc="-1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coverage</a:t>
            </a:r>
            <a:r>
              <a:rPr lang="en-US" sz="800" spc="-4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through Aetna is included</a:t>
            </a:r>
            <a:r>
              <a:rPr lang="en-US" sz="800" spc="-3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with</a:t>
            </a:r>
            <a:r>
              <a:rPr lang="en-US" sz="800" spc="-4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all</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of</a:t>
            </a:r>
            <a:r>
              <a:rPr lang="en-US" sz="800" spc="-3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our</a:t>
            </a:r>
            <a:r>
              <a:rPr lang="en-US" sz="800" spc="-2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medical</a:t>
            </a:r>
            <a:r>
              <a:rPr lang="en-US" sz="800" spc="-4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plans.</a:t>
            </a:r>
            <a:r>
              <a:rPr lang="en-US" sz="800" spc="-45" dirty="0">
                <a:latin typeface="Arial" panose="020B0604020202020204" pitchFamily="34" charset="0"/>
                <a:cs typeface="Arial" panose="020B0604020202020204" pitchFamily="34" charset="0"/>
              </a:rPr>
              <a:t> </a:t>
            </a:r>
            <a:r>
              <a:rPr lang="en-US" sz="800" spc="-35" dirty="0">
                <a:latin typeface="Arial" panose="020B0604020202020204" pitchFamily="34" charset="0"/>
                <a:cs typeface="Arial" panose="020B0604020202020204" pitchFamily="34" charset="0"/>
              </a:rPr>
              <a:t>You </a:t>
            </a:r>
            <a:r>
              <a:rPr lang="en-US" sz="800" spc="-20" dirty="0">
                <a:latin typeface="Arial" panose="020B0604020202020204" pitchFamily="34" charset="0"/>
                <a:cs typeface="Arial" panose="020B0604020202020204" pitchFamily="34" charset="0"/>
              </a:rPr>
              <a:t>can</a:t>
            </a:r>
            <a:r>
              <a:rPr lang="en-US" sz="800" spc="-4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also</a:t>
            </a:r>
            <a:r>
              <a:rPr lang="en-US" sz="800" spc="-40"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purchase</a:t>
            </a:r>
            <a:r>
              <a:rPr lang="en-US" sz="800" spc="-4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a:t>
            </a:r>
            <a:r>
              <a:rPr lang="en-US" sz="800" spc="-3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90-</a:t>
            </a:r>
            <a:r>
              <a:rPr lang="en-US" sz="800" spc="-20" dirty="0">
                <a:latin typeface="Arial" panose="020B0604020202020204" pitchFamily="34" charset="0"/>
                <a:cs typeface="Arial" panose="020B0604020202020204" pitchFamily="34" charset="0"/>
              </a:rPr>
              <a:t>day</a:t>
            </a:r>
            <a:r>
              <a:rPr lang="en-US" sz="800" spc="-5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supply</a:t>
            </a:r>
            <a:r>
              <a:rPr lang="en-US" sz="800" spc="-4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through</a:t>
            </a:r>
            <a:r>
              <a:rPr lang="en-US" sz="800" spc="-35" dirty="0">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CVS</a:t>
            </a:r>
            <a:r>
              <a:rPr lang="en-US" sz="800" spc="-50" dirty="0">
                <a:solidFill>
                  <a:srgbClr val="8700B5"/>
                </a:solidFill>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mail</a:t>
            </a:r>
            <a:r>
              <a:rPr lang="en-US" sz="800" spc="-50"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order</a:t>
            </a:r>
            <a:r>
              <a:rPr lang="en-US" sz="800" spc="-30"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pharmacy.</a:t>
            </a:r>
            <a:r>
              <a:rPr lang="en-US" sz="800" spc="-5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Review</a:t>
            </a:r>
            <a:r>
              <a:rPr lang="en-US" sz="800" spc="-5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the</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chart</a:t>
            </a:r>
            <a:r>
              <a:rPr lang="en-US" sz="800" spc="-4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for</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the</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amount</a:t>
            </a:r>
            <a:r>
              <a:rPr lang="en-US" sz="800" spc="-5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you</a:t>
            </a:r>
            <a:r>
              <a:rPr lang="en-US" sz="800" spc="-45" dirty="0">
                <a:latin typeface="Arial" panose="020B0604020202020204" pitchFamily="34" charset="0"/>
                <a:cs typeface="Arial" panose="020B0604020202020204" pitchFamily="34" charset="0"/>
              </a:rPr>
              <a:t> </a:t>
            </a:r>
            <a:r>
              <a:rPr lang="en-US" sz="800" spc="-35" dirty="0">
                <a:latin typeface="Arial" panose="020B0604020202020204" pitchFamily="34" charset="0"/>
                <a:cs typeface="Arial" panose="020B0604020202020204" pitchFamily="34" charset="0"/>
              </a:rPr>
              <a:t>will</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pay</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for</a:t>
            </a:r>
            <a:r>
              <a:rPr lang="en-US" sz="800" spc="-4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a:t>
            </a:r>
            <a:r>
              <a:rPr lang="en-US" sz="800" spc="-35" dirty="0">
                <a:latin typeface="Arial" panose="020B0604020202020204" pitchFamily="34" charset="0"/>
                <a:cs typeface="Arial" panose="020B0604020202020204" pitchFamily="34" charset="0"/>
              </a:rPr>
              <a:t> </a:t>
            </a:r>
            <a:r>
              <a:rPr lang="en-US" sz="800" spc="-60" dirty="0">
                <a:latin typeface="Arial" panose="020B0604020202020204" pitchFamily="34" charset="0"/>
                <a:cs typeface="Arial" panose="020B0604020202020204" pitchFamily="34" charset="0"/>
              </a:rPr>
              <a:t>30-</a:t>
            </a:r>
            <a:r>
              <a:rPr lang="en-US" sz="800" spc="-25" dirty="0">
                <a:latin typeface="Arial" panose="020B0604020202020204" pitchFamily="34" charset="0"/>
                <a:cs typeface="Arial" panose="020B0604020202020204" pitchFamily="34" charset="0"/>
              </a:rPr>
              <a:t>day </a:t>
            </a:r>
            <a:r>
              <a:rPr lang="en-US" sz="800" spc="-30" dirty="0">
                <a:latin typeface="Arial" panose="020B0604020202020204" pitchFamily="34" charset="0"/>
                <a:cs typeface="Arial" panose="020B0604020202020204" pitchFamily="34" charset="0"/>
              </a:rPr>
              <a:t>supply</a:t>
            </a:r>
            <a:r>
              <a:rPr lang="en-US" sz="800" spc="-4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of</a:t>
            </a:r>
            <a:r>
              <a:rPr lang="en-US" sz="800" spc="-3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the</a:t>
            </a:r>
            <a:r>
              <a:rPr lang="en-US" sz="800" spc="-2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prescription</a:t>
            </a:r>
            <a:r>
              <a:rPr lang="en-US" sz="800" spc="-40" dirty="0">
                <a:latin typeface="Arial" panose="020B0604020202020204" pitchFamily="34" charset="0"/>
                <a:cs typeface="Arial" panose="020B0604020202020204" pitchFamily="34" charset="0"/>
              </a:rPr>
              <a:t> drug</a:t>
            </a:r>
            <a:r>
              <a:rPr lang="en-US" sz="800" spc="-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category</a:t>
            </a:r>
            <a:r>
              <a:rPr lang="en-US" sz="800" spc="-45" dirty="0">
                <a:latin typeface="Arial" panose="020B0604020202020204" pitchFamily="34" charset="0"/>
                <a:cs typeface="Arial" panose="020B0604020202020204" pitchFamily="34" charset="0"/>
              </a:rPr>
              <a:t> </a:t>
            </a:r>
            <a:r>
              <a:rPr lang="en-US" sz="800" spc="-35" dirty="0">
                <a:latin typeface="Arial" panose="020B0604020202020204" pitchFamily="34" charset="0"/>
                <a:cs typeface="Arial" panose="020B0604020202020204" pitchFamily="34" charset="0"/>
              </a:rPr>
              <a:t>listed.</a:t>
            </a:r>
            <a:r>
              <a:rPr lang="en-US" sz="800" spc="-40" dirty="0">
                <a:latin typeface="Arial" panose="020B0604020202020204" pitchFamily="34" charset="0"/>
                <a:cs typeface="Arial" panose="020B0604020202020204" pitchFamily="34" charset="0"/>
              </a:rPr>
              <a:t> </a:t>
            </a:r>
            <a:r>
              <a:rPr lang="en-US" sz="800" spc="-30" dirty="0">
                <a:solidFill>
                  <a:srgbClr val="1A1A1E"/>
                </a:solidFill>
                <a:latin typeface="Arial" panose="020B0604020202020204" pitchFamily="34" charset="0"/>
                <a:cs typeface="Arial" panose="020B0604020202020204" pitchFamily="34" charset="0"/>
              </a:rPr>
              <a:t>Your </a:t>
            </a:r>
            <a:r>
              <a:rPr lang="en-US" sz="800" spc="-25" dirty="0">
                <a:solidFill>
                  <a:srgbClr val="1A1A1E"/>
                </a:solidFill>
                <a:latin typeface="Arial" panose="020B0604020202020204" pitchFamily="34" charset="0"/>
                <a:cs typeface="Arial" panose="020B0604020202020204" pitchFamily="34" charset="0"/>
              </a:rPr>
              <a:t>medical</a:t>
            </a:r>
            <a:r>
              <a:rPr lang="en-US" sz="800" spc="-40" dirty="0">
                <a:solidFill>
                  <a:srgbClr val="1A1A1E"/>
                </a:solidFill>
                <a:latin typeface="Arial" panose="020B0604020202020204" pitchFamily="34" charset="0"/>
                <a:cs typeface="Arial" panose="020B0604020202020204" pitchFamily="34" charset="0"/>
              </a:rPr>
              <a:t> </a:t>
            </a:r>
            <a:r>
              <a:rPr lang="en-US" sz="800" spc="-25" dirty="0">
                <a:solidFill>
                  <a:srgbClr val="1A1A1E"/>
                </a:solidFill>
                <a:latin typeface="Arial" panose="020B0604020202020204" pitchFamily="34" charset="0"/>
                <a:cs typeface="Arial" panose="020B0604020202020204" pitchFamily="34" charset="0"/>
              </a:rPr>
              <a:t>ID</a:t>
            </a:r>
            <a:r>
              <a:rPr lang="en-US" sz="800" spc="-55" dirty="0">
                <a:solidFill>
                  <a:srgbClr val="1A1A1E"/>
                </a:solidFill>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card</a:t>
            </a:r>
            <a:r>
              <a:rPr lang="en-US" sz="800" spc="-35" dirty="0">
                <a:solidFill>
                  <a:srgbClr val="1A1A1E"/>
                </a:solidFill>
                <a:latin typeface="Arial" panose="020B0604020202020204" pitchFamily="34" charset="0"/>
                <a:cs typeface="Arial" panose="020B0604020202020204" pitchFamily="34" charset="0"/>
              </a:rPr>
              <a:t> will </a:t>
            </a:r>
            <a:r>
              <a:rPr lang="en-US" sz="800" spc="-25" dirty="0">
                <a:solidFill>
                  <a:srgbClr val="1A1A1E"/>
                </a:solidFill>
                <a:latin typeface="Arial" panose="020B0604020202020204" pitchFamily="34" charset="0"/>
                <a:cs typeface="Arial" panose="020B0604020202020204" pitchFamily="34" charset="0"/>
              </a:rPr>
              <a:t>also</a:t>
            </a:r>
            <a:r>
              <a:rPr lang="en-US" sz="800" spc="-35" dirty="0">
                <a:solidFill>
                  <a:srgbClr val="1A1A1E"/>
                </a:solidFill>
                <a:latin typeface="Arial" panose="020B0604020202020204" pitchFamily="34" charset="0"/>
                <a:cs typeface="Arial" panose="020B0604020202020204" pitchFamily="34" charset="0"/>
              </a:rPr>
              <a:t> </a:t>
            </a:r>
            <a:r>
              <a:rPr lang="en-US" sz="800" spc="-30" dirty="0">
                <a:solidFill>
                  <a:srgbClr val="1A1A1E"/>
                </a:solidFill>
                <a:latin typeface="Arial" panose="020B0604020202020204" pitchFamily="34" charset="0"/>
                <a:cs typeface="Arial" panose="020B0604020202020204" pitchFamily="34" charset="0"/>
              </a:rPr>
              <a:t>include</a:t>
            </a:r>
            <a:r>
              <a:rPr lang="en-US" sz="800" spc="-45" dirty="0">
                <a:solidFill>
                  <a:srgbClr val="1A1A1E"/>
                </a:solidFill>
                <a:latin typeface="Arial" panose="020B0604020202020204" pitchFamily="34" charset="0"/>
                <a:cs typeface="Arial" panose="020B0604020202020204" pitchFamily="34" charset="0"/>
              </a:rPr>
              <a:t> </a:t>
            </a:r>
            <a:r>
              <a:rPr lang="en-US" sz="800" spc="-25" dirty="0">
                <a:solidFill>
                  <a:srgbClr val="1A1A1E"/>
                </a:solidFill>
                <a:latin typeface="Arial" panose="020B0604020202020204" pitchFamily="34" charset="0"/>
                <a:cs typeface="Arial" panose="020B0604020202020204" pitchFamily="34" charset="0"/>
              </a:rPr>
              <a:t>information</a:t>
            </a:r>
            <a:r>
              <a:rPr lang="en-US" sz="800" spc="-45" dirty="0">
                <a:solidFill>
                  <a:srgbClr val="1A1A1E"/>
                </a:solidFill>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on</a:t>
            </a:r>
            <a:r>
              <a:rPr lang="en-US" sz="800" spc="-35" dirty="0">
                <a:solidFill>
                  <a:srgbClr val="1A1A1E"/>
                </a:solidFill>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your</a:t>
            </a:r>
            <a:r>
              <a:rPr lang="en-US" sz="800" spc="-40" dirty="0">
                <a:solidFill>
                  <a:srgbClr val="1A1A1E"/>
                </a:solidFill>
                <a:latin typeface="Arial" panose="020B0604020202020204" pitchFamily="34" charset="0"/>
                <a:cs typeface="Arial" panose="020B0604020202020204" pitchFamily="34" charset="0"/>
              </a:rPr>
              <a:t> </a:t>
            </a:r>
            <a:r>
              <a:rPr lang="en-US" sz="800" spc="-30" dirty="0">
                <a:solidFill>
                  <a:srgbClr val="1A1A1E"/>
                </a:solidFill>
                <a:latin typeface="Arial" panose="020B0604020202020204" pitchFamily="34" charset="0"/>
                <a:cs typeface="Arial" panose="020B0604020202020204" pitchFamily="34" charset="0"/>
              </a:rPr>
              <a:t>prescription</a:t>
            </a:r>
            <a:r>
              <a:rPr lang="en-US" sz="800" spc="-35" dirty="0">
                <a:solidFill>
                  <a:srgbClr val="1A1A1E"/>
                </a:solidFill>
                <a:latin typeface="Arial" panose="020B0604020202020204" pitchFamily="34" charset="0"/>
                <a:cs typeface="Arial" panose="020B0604020202020204" pitchFamily="34" charset="0"/>
              </a:rPr>
              <a:t> drug</a:t>
            </a:r>
            <a:r>
              <a:rPr lang="en-US" sz="800" spc="-20" dirty="0">
                <a:solidFill>
                  <a:srgbClr val="1A1A1E"/>
                </a:solidFill>
                <a:latin typeface="Arial" panose="020B0604020202020204" pitchFamily="34" charset="0"/>
                <a:cs typeface="Arial" panose="020B0604020202020204" pitchFamily="34" charset="0"/>
              </a:rPr>
              <a:t> </a:t>
            </a:r>
            <a:r>
              <a:rPr lang="en-US" sz="800" spc="-10" dirty="0">
                <a:solidFill>
                  <a:srgbClr val="1A1A1E"/>
                </a:solidFill>
                <a:latin typeface="Arial" panose="020B0604020202020204" pitchFamily="34" charset="0"/>
                <a:cs typeface="Arial" panose="020B0604020202020204" pitchFamily="34" charset="0"/>
              </a:rPr>
              <a:t>coverage. </a:t>
            </a:r>
            <a:r>
              <a:rPr lang="en-US" sz="800" spc="-55" dirty="0">
                <a:latin typeface="Arial" panose="020B0604020202020204" pitchFamily="34" charset="0"/>
                <a:cs typeface="Arial" panose="020B0604020202020204" pitchFamily="34" charset="0"/>
              </a:rPr>
              <a:t>To</a:t>
            </a:r>
            <a:r>
              <a:rPr lang="en-US" sz="800" spc="-5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view</a:t>
            </a:r>
            <a:r>
              <a:rPr lang="en-US" sz="800" spc="-5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a:t>
            </a:r>
            <a:r>
              <a:rPr lang="en-US" sz="800" spc="-40" dirty="0">
                <a:latin typeface="Arial" panose="020B0604020202020204" pitchFamily="34" charset="0"/>
                <a:cs typeface="Arial" panose="020B0604020202020204" pitchFamily="34" charset="0"/>
              </a:rPr>
              <a:t> list</a:t>
            </a:r>
            <a:r>
              <a:rPr lang="en-US" sz="800" spc="-6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of</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covered</a:t>
            </a:r>
            <a:r>
              <a:rPr lang="en-US" sz="800" spc="-55" dirty="0">
                <a:latin typeface="Arial" panose="020B0604020202020204" pitchFamily="34" charset="0"/>
                <a:cs typeface="Arial" panose="020B0604020202020204" pitchFamily="34" charset="0"/>
              </a:rPr>
              <a:t> </a:t>
            </a:r>
            <a:r>
              <a:rPr lang="en-US" sz="800" spc="-40" dirty="0">
                <a:latin typeface="Arial" panose="020B0604020202020204" pitchFamily="34" charset="0"/>
                <a:cs typeface="Arial" panose="020B0604020202020204" pitchFamily="34" charset="0"/>
              </a:rPr>
              <a:t>drugs,</a:t>
            </a:r>
            <a:r>
              <a:rPr lang="en-US" sz="800" spc="-30" dirty="0">
                <a:latin typeface="Arial" panose="020B0604020202020204" pitchFamily="34" charset="0"/>
                <a:cs typeface="Arial" panose="020B0604020202020204" pitchFamily="34" charset="0"/>
              </a:rPr>
              <a:t> find</a:t>
            </a:r>
            <a:r>
              <a:rPr lang="en-US" sz="800" spc="-5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cost</a:t>
            </a:r>
            <a:r>
              <a:rPr lang="en-US" sz="800" spc="-4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estimates, </a:t>
            </a:r>
            <a:r>
              <a:rPr lang="en-US" sz="800" spc="-25" dirty="0">
                <a:latin typeface="Arial" panose="020B0604020202020204" pitchFamily="34" charset="0"/>
                <a:cs typeface="Arial" panose="020B0604020202020204" pitchFamily="34" charset="0"/>
              </a:rPr>
              <a:t>locate</a:t>
            </a:r>
            <a:r>
              <a:rPr lang="en-US" sz="800" spc="-4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an</a:t>
            </a:r>
            <a:r>
              <a:rPr lang="en-US" sz="800" spc="-2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in-</a:t>
            </a:r>
            <a:r>
              <a:rPr lang="en-US" sz="800" spc="-25" dirty="0">
                <a:latin typeface="Arial" panose="020B0604020202020204" pitchFamily="34" charset="0"/>
                <a:cs typeface="Arial" panose="020B0604020202020204" pitchFamily="34" charset="0"/>
              </a:rPr>
              <a:t>network</a:t>
            </a:r>
            <a:r>
              <a:rPr lang="en-US" sz="800" spc="-3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pharmacy,</a:t>
            </a:r>
            <a:r>
              <a:rPr lang="en-US" sz="800" spc="-3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register</a:t>
            </a:r>
            <a:r>
              <a:rPr lang="en-US" sz="800" spc="-20" dirty="0">
                <a:latin typeface="Arial" panose="020B0604020202020204" pitchFamily="34" charset="0"/>
                <a:cs typeface="Arial" panose="020B0604020202020204" pitchFamily="34" charset="0"/>
              </a:rPr>
              <a:t> for </a:t>
            </a:r>
            <a:r>
              <a:rPr lang="en-US" sz="800" spc="-25" dirty="0">
                <a:latin typeface="Arial" panose="020B0604020202020204" pitchFamily="34" charset="0"/>
                <a:cs typeface="Arial" panose="020B0604020202020204" pitchFamily="34" charset="0"/>
              </a:rPr>
              <a:t>mail-</a:t>
            </a:r>
            <a:r>
              <a:rPr lang="en-US" sz="800" spc="-20" dirty="0">
                <a:latin typeface="Arial" panose="020B0604020202020204" pitchFamily="34" charset="0"/>
                <a:cs typeface="Arial" panose="020B0604020202020204" pitchFamily="34" charset="0"/>
              </a:rPr>
              <a:t>order </a:t>
            </a:r>
            <a:r>
              <a:rPr lang="en-US" sz="800" spc="-30" dirty="0">
                <a:latin typeface="Arial" panose="020B0604020202020204" pitchFamily="34" charset="0"/>
                <a:cs typeface="Arial" panose="020B0604020202020204" pitchFamily="34" charset="0"/>
              </a:rPr>
              <a:t>delivery,</a:t>
            </a:r>
            <a:r>
              <a:rPr lang="en-US" sz="800" spc="-1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and</a:t>
            </a:r>
            <a:r>
              <a:rPr lang="en-US" sz="800" spc="-20" dirty="0">
                <a:latin typeface="Arial" panose="020B0604020202020204" pitchFamily="34" charset="0"/>
                <a:cs typeface="Arial" panose="020B0604020202020204" pitchFamily="34" charset="0"/>
              </a:rPr>
              <a:t> review</a:t>
            </a:r>
            <a:r>
              <a:rPr lang="en-US" sz="800" spc="-1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other</a:t>
            </a:r>
            <a:r>
              <a:rPr lang="en-US" sz="800" spc="-25" dirty="0">
                <a:latin typeface="Arial" panose="020B0604020202020204" pitchFamily="34" charset="0"/>
                <a:cs typeface="Arial" panose="020B0604020202020204" pitchFamily="34" charset="0"/>
              </a:rPr>
              <a:t> important</a:t>
            </a:r>
            <a:r>
              <a:rPr lang="en-US" sz="800" spc="-1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information</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about your</a:t>
            </a:r>
            <a:r>
              <a:rPr lang="en-US" sz="800" spc="-1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prescription</a:t>
            </a:r>
            <a:r>
              <a:rPr lang="en-US" sz="800" spc="-25" dirty="0">
                <a:latin typeface="Arial" panose="020B0604020202020204" pitchFamily="34" charset="0"/>
                <a:cs typeface="Arial" panose="020B0604020202020204" pitchFamily="34" charset="0"/>
              </a:rPr>
              <a:t> </a:t>
            </a:r>
            <a:r>
              <a:rPr lang="en-US" sz="800" spc="-40" dirty="0">
                <a:latin typeface="Arial" panose="020B0604020202020204" pitchFamily="34" charset="0"/>
                <a:cs typeface="Arial" panose="020B0604020202020204" pitchFamily="34" charset="0"/>
              </a:rPr>
              <a:t>drug</a:t>
            </a:r>
            <a:r>
              <a:rPr lang="en-US" sz="800" spc="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coverage visit </a:t>
            </a:r>
            <a:r>
              <a:rPr lang="en-US" sz="800"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http://www.caremark.com/</a:t>
            </a:r>
          </a:p>
          <a:p>
            <a:pPr marL="12700" marR="5080">
              <a:spcBef>
                <a:spcPts val="100"/>
              </a:spcBef>
            </a:pPr>
            <a:endParaRPr lang="en-US" sz="800" dirty="0">
              <a:latin typeface="Arial" panose="020B0604020202020204" pitchFamily="34" charset="0"/>
              <a:cs typeface="Arial" panose="020B0604020202020204" pitchFamily="34" charset="0"/>
            </a:endParaRPr>
          </a:p>
          <a:p>
            <a:pPr marL="12700" marR="5080">
              <a:lnSpc>
                <a:spcPct val="100000"/>
              </a:lnSpc>
              <a:spcBef>
                <a:spcPts val="100"/>
              </a:spcBef>
            </a:pPr>
            <a:endParaRPr lang="en-US" sz="800" dirty="0">
              <a:solidFill>
                <a:srgbClr val="1A1A1E"/>
              </a:solidFill>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68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104442"/>
            <a:ext cx="7009152" cy="1365692"/>
            <a:chOff x="381624" y="1910908"/>
            <a:chExt cx="7009152" cy="1365692"/>
          </a:xfrm>
          <a:solidFill>
            <a:schemeClr val="bg2"/>
          </a:solidFill>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grp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493541" y="1947463"/>
              <a:ext cx="3510960" cy="259566"/>
            </a:xfrm>
            <a:prstGeom prst="rect">
              <a:avLst/>
            </a:prstGeom>
            <a:grpFill/>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Minimum Essential Coverage</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860771"/>
            <a:ext cx="365760" cy="36576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bject 26">
              <a:extLst>
                <a:ext uri="{FF2B5EF4-FFF2-40B4-BE49-F238E27FC236}">
                  <a16:creationId xmlns:a16="http://schemas.microsoft.com/office/drawing/2014/main" id="{613EB439-4F6A-D3EA-0B75-3CF9801C5A18}"/>
                </a:ext>
              </a:extLst>
            </p:cNvPr>
            <p:cNvSpPr txBox="1"/>
            <p:nvPr/>
          </p:nvSpPr>
          <p:spPr>
            <a:xfrm>
              <a:off x="381624" y="377122"/>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endParaRPr sz="4000" spc="-20" dirty="0">
                <a:solidFill>
                  <a:schemeClr val="bg1"/>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26BB710E-24A1-FCDC-4FBC-7D99D48388B2}"/>
              </a:ext>
            </a:extLst>
          </p:cNvPr>
          <p:cNvSpPr txBox="1"/>
          <p:nvPr/>
        </p:nvSpPr>
        <p:spPr>
          <a:xfrm>
            <a:off x="381624" y="1400563"/>
            <a:ext cx="7777569" cy="856645"/>
          </a:xfrm>
          <a:prstGeom prst="rect">
            <a:avLst/>
          </a:prstGeom>
          <a:noFill/>
        </p:spPr>
        <p:txBody>
          <a:bodyPr wrap="square">
            <a:spAutoFit/>
          </a:bodyPr>
          <a:lstStyle/>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The Minimum Coverage plan includes 63 preventive tests and an array of other services that meet the Affordable Care Act Individual Mandate requirements. Cost varies according to the plan selected and number of people enrolled per week for coverage.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For 2025, there are 4 medical plans for you to choose from: MEC, MEC Copay, MEC Enhanced, and MEC Enhanced Copay. All plans  include a tele-medicine and the AWP Value Rx discount program. The only difference between the plans is the additional reimbursement toward covered expenses. All 4 plans are provided by Fringe Benefit Group, which will contact new employees after they receive their first paycheck. </a:t>
            </a:r>
          </a:p>
        </p:txBody>
      </p:sp>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3</a:t>
            </a:fld>
            <a:endParaRPr lang="en-US" spc="-25" dirty="0"/>
          </a:p>
        </p:txBody>
      </p:sp>
      <p:graphicFrame>
        <p:nvGraphicFramePr>
          <p:cNvPr id="7" name="Table 6">
            <a:extLst>
              <a:ext uri="{FF2B5EF4-FFF2-40B4-BE49-F238E27FC236}">
                <a16:creationId xmlns:a16="http://schemas.microsoft.com/office/drawing/2014/main" id="{C0457457-F871-F401-40FB-C95DCE0065C0}"/>
              </a:ext>
            </a:extLst>
          </p:cNvPr>
          <p:cNvGraphicFramePr>
            <a:graphicFrameLocks noGrp="1"/>
          </p:cNvGraphicFramePr>
          <p:nvPr>
            <p:extLst>
              <p:ext uri="{D42A27DB-BD31-4B8C-83A1-F6EECF244321}">
                <p14:modId xmlns:p14="http://schemas.microsoft.com/office/powerpoint/2010/main" val="2282157054"/>
              </p:ext>
            </p:extLst>
          </p:nvPr>
        </p:nvGraphicFramePr>
        <p:xfrm>
          <a:off x="417788" y="2639885"/>
          <a:ext cx="6936823" cy="6309738"/>
        </p:xfrm>
        <a:graphic>
          <a:graphicData uri="http://schemas.openxmlformats.org/drawingml/2006/table">
            <a:tbl>
              <a:tblPr firstRow="1" bandRow="1">
                <a:tableStyleId>{5C22544A-7EE6-4342-B048-85BDC9FD1C3A}</a:tableStyleId>
              </a:tblPr>
              <a:tblGrid>
                <a:gridCol w="1778356">
                  <a:extLst>
                    <a:ext uri="{9D8B030D-6E8A-4147-A177-3AD203B41FA5}">
                      <a16:colId xmlns:a16="http://schemas.microsoft.com/office/drawing/2014/main" val="2080614067"/>
                    </a:ext>
                  </a:extLst>
                </a:gridCol>
                <a:gridCol w="1220421">
                  <a:extLst>
                    <a:ext uri="{9D8B030D-6E8A-4147-A177-3AD203B41FA5}">
                      <a16:colId xmlns:a16="http://schemas.microsoft.com/office/drawing/2014/main" val="2638972526"/>
                    </a:ext>
                  </a:extLst>
                </a:gridCol>
                <a:gridCol w="1220421">
                  <a:extLst>
                    <a:ext uri="{9D8B030D-6E8A-4147-A177-3AD203B41FA5}">
                      <a16:colId xmlns:a16="http://schemas.microsoft.com/office/drawing/2014/main" val="3178957242"/>
                    </a:ext>
                  </a:extLst>
                </a:gridCol>
                <a:gridCol w="1220421">
                  <a:extLst>
                    <a:ext uri="{9D8B030D-6E8A-4147-A177-3AD203B41FA5}">
                      <a16:colId xmlns:a16="http://schemas.microsoft.com/office/drawing/2014/main" val="4122072518"/>
                    </a:ext>
                  </a:extLst>
                </a:gridCol>
                <a:gridCol w="1497204">
                  <a:extLst>
                    <a:ext uri="{9D8B030D-6E8A-4147-A177-3AD203B41FA5}">
                      <a16:colId xmlns:a16="http://schemas.microsoft.com/office/drawing/2014/main" val="749253886"/>
                    </a:ext>
                  </a:extLst>
                </a:gridCol>
              </a:tblGrid>
              <a:tr h="195267">
                <a:tc>
                  <a:txBody>
                    <a:bodyPr/>
                    <a:lstStyle/>
                    <a:p>
                      <a:pPr algn="ctr"/>
                      <a:endParaRPr lang="en-US" sz="1050" b="1" dirty="0">
                        <a:solidFill>
                          <a:schemeClr val="tx1"/>
                        </a:solidFill>
                        <a:latin typeface="+mj-lt"/>
                        <a:ea typeface="+mn-ea"/>
                        <a:cs typeface="+mn-cs"/>
                      </a:endParaRPr>
                    </a:p>
                  </a:txBody>
                  <a:tcPr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Enhanced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 Copay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Copay Plus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3493895"/>
                  </a:ext>
                </a:extLst>
              </a:tr>
              <a:tr h="195267">
                <a:tc gridSpan="5">
                  <a:txBody>
                    <a:bodyPr/>
                    <a:lstStyle/>
                    <a:p>
                      <a:pPr marL="74930" algn="l" defTabSz="914400" rtl="0" eaLnBrk="1" latinLnBrk="0" hangingPunct="1">
                        <a:lnSpc>
                          <a:spcPct val="100000"/>
                        </a:lnSpc>
                        <a:spcBef>
                          <a:spcPts val="254"/>
                        </a:spcBef>
                      </a:pPr>
                      <a:r>
                        <a:rPr lang="en-US" sz="900" kern="1200" spc="-85" dirty="0">
                          <a:solidFill>
                            <a:schemeClr val="bg1"/>
                          </a:solidFill>
                          <a:latin typeface="Arial Black"/>
                          <a:ea typeface="+mn-ea"/>
                          <a:cs typeface="+mn-cs"/>
                        </a:rPr>
                        <a:t>Plan</a:t>
                      </a:r>
                      <a:r>
                        <a:rPr lang="en-US" sz="900" kern="1200" spc="-85" dirty="0">
                          <a:solidFill>
                            <a:schemeClr val="bg1"/>
                          </a:solidFill>
                          <a:latin typeface="Arial Black"/>
                          <a:ea typeface="+mn-ea"/>
                        </a:rPr>
                        <a:t> Features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9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9742590"/>
                  </a:ext>
                </a:extLst>
              </a:tr>
              <a:tr h="390534">
                <a:tc>
                  <a:txBody>
                    <a:bodyPr/>
                    <a:lstStyle/>
                    <a:p>
                      <a:r>
                        <a:rPr lang="en-US" sz="900" b="0" dirty="0">
                          <a:latin typeface="Arial" panose="020B0604020202020204" pitchFamily="34" charset="0"/>
                          <a:cs typeface="Arial" panose="020B0604020202020204" pitchFamily="34" charset="0"/>
                        </a:rPr>
                        <a:t>Minimum Essential Coverage (MEC) Preventive Services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470351"/>
                  </a:ext>
                </a:extLst>
              </a:tr>
              <a:tr h="284025">
                <a:tc>
                  <a:txBody>
                    <a:bodyPr/>
                    <a:lstStyle/>
                    <a:p>
                      <a:r>
                        <a:rPr lang="en-US" sz="900" b="0" dirty="0">
                          <a:latin typeface="Arial" panose="020B0604020202020204" pitchFamily="34" charset="0"/>
                          <a:cs typeface="Arial" panose="020B0604020202020204" pitchFamily="34" charset="0"/>
                        </a:rPr>
                        <a:t>Deductible: 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955201"/>
                  </a:ext>
                </a:extLst>
              </a:tr>
              <a:tr h="177516">
                <a:tc>
                  <a:txBody>
                    <a:bodyPr/>
                    <a:lstStyle/>
                    <a:p>
                      <a:r>
                        <a:rPr lang="en-US" sz="900" b="0" dirty="0">
                          <a:latin typeface="Arial" panose="020B0604020202020204" pitchFamily="34" charset="0"/>
                          <a:cs typeface="Arial" panose="020B0604020202020204" pitchFamily="34" charset="0"/>
                        </a:rPr>
                        <a:t>Coinsurance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267621"/>
                  </a:ext>
                </a:extLst>
              </a:tr>
              <a:tr h="284025">
                <a:tc>
                  <a:txBody>
                    <a:bodyPr/>
                    <a:lstStyle/>
                    <a:p>
                      <a:r>
                        <a:rPr lang="en-US" sz="900" b="0" dirty="0">
                          <a:latin typeface="Arial" panose="020B0604020202020204" pitchFamily="34" charset="0"/>
                          <a:cs typeface="Arial" panose="020B0604020202020204" pitchFamily="34" charset="0"/>
                        </a:rPr>
                        <a:t>Out-of-Pocket Maximum: </a:t>
                      </a:r>
                    </a:p>
                    <a:p>
                      <a:r>
                        <a:rPr lang="en-US" sz="900" b="0" dirty="0">
                          <a:latin typeface="Arial" panose="020B0604020202020204" pitchFamily="34" charset="0"/>
                          <a:cs typeface="Arial" panose="020B0604020202020204" pitchFamily="34" charset="0"/>
                        </a:rPr>
                        <a:t>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602392"/>
                  </a:ext>
                </a:extLst>
              </a:tr>
              <a:tr h="177516">
                <a:tc>
                  <a:txBody>
                    <a:bodyPr/>
                    <a:lstStyle/>
                    <a:p>
                      <a:r>
                        <a:rPr lang="en-US" sz="900" b="0" dirty="0">
                          <a:latin typeface="Arial" panose="020B0604020202020204" pitchFamily="34" charset="0"/>
                          <a:cs typeface="Arial" panose="020B0604020202020204" pitchFamily="34" charset="0"/>
                        </a:rPr>
                        <a:t>First Health Network</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9636879"/>
                  </a:ext>
                </a:extLst>
              </a:tr>
              <a:tr h="177516">
                <a:tc>
                  <a:txBody>
                    <a:bodyPr/>
                    <a:lstStyle/>
                    <a:p>
                      <a:r>
                        <a:rPr lang="en-US" sz="900" b="0" dirty="0">
                          <a:latin typeface="Arial" panose="020B0604020202020204" pitchFamily="34" charset="0"/>
                          <a:cs typeface="Arial" panose="020B0604020202020204" pitchFamily="34" charset="0"/>
                        </a:rPr>
                        <a:t>Teladoc Virtual Primary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990437"/>
                  </a:ext>
                </a:extLst>
              </a:tr>
              <a:tr h="390534">
                <a:tc>
                  <a:txBody>
                    <a:bodyPr/>
                    <a:lstStyle/>
                    <a:p>
                      <a:r>
                        <a:rPr lang="en-US" sz="900" b="0" dirty="0">
                          <a:latin typeface="Arial" panose="020B0604020202020204" pitchFamily="34" charset="0"/>
                          <a:cs typeface="Arial" panose="020B0604020202020204" pitchFamily="34" charset="0"/>
                        </a:rPr>
                        <a:t>Primary Care Office Visit</a:t>
                      </a:r>
                    </a:p>
                    <a:p>
                      <a:r>
                        <a:rPr lang="en-US" sz="900" b="0" dirty="0">
                          <a:latin typeface="Arial" panose="020B0604020202020204" pitchFamily="34" charset="0"/>
                          <a:cs typeface="Arial" panose="020B0604020202020204" pitchFamily="34" charset="0"/>
                        </a:rPr>
                        <a:t>Specialist Office Visit</a:t>
                      </a:r>
                    </a:p>
                    <a:p>
                      <a:r>
                        <a:rPr lang="en-US" sz="900" b="0" dirty="0">
                          <a:latin typeface="Arial" panose="020B0604020202020204" pitchFamily="34" charset="0"/>
                          <a:cs typeface="Arial" panose="020B0604020202020204" pitchFamily="34" charset="0"/>
                        </a:rPr>
                        <a:t>Urgent Care Visit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708195"/>
                  </a:ext>
                </a:extLst>
              </a:tr>
              <a:tr h="284025">
                <a:tc>
                  <a:txBody>
                    <a:bodyPr/>
                    <a:lstStyle/>
                    <a:p>
                      <a:r>
                        <a:rPr lang="en-US" sz="900" b="0" dirty="0">
                          <a:latin typeface="Arial" panose="020B0604020202020204" pitchFamily="34" charset="0"/>
                          <a:cs typeface="Arial" panose="020B0604020202020204" pitchFamily="34" charset="0"/>
                        </a:rPr>
                        <a:t>Outpatient Diagnostic Lab</a:t>
                      </a:r>
                    </a:p>
                    <a:p>
                      <a:r>
                        <a:rPr lang="en-US" sz="900" b="0" dirty="0">
                          <a:latin typeface="Arial" panose="020B0604020202020204" pitchFamily="34" charset="0"/>
                          <a:cs typeface="Arial" panose="020B0604020202020204" pitchFamily="34" charset="0"/>
                        </a:rPr>
                        <a:t>Outpatient Diagnostic X-ray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Copay*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95974"/>
                  </a:ext>
                </a:extLst>
              </a:tr>
              <a:tr h="284025">
                <a:tc>
                  <a:txBody>
                    <a:bodyPr/>
                    <a:lstStyle/>
                    <a:p>
                      <a:r>
                        <a:rPr lang="en-US" sz="900" b="0" dirty="0">
                          <a:latin typeface="Arial" panose="020B0604020202020204" pitchFamily="34" charset="0"/>
                          <a:cs typeface="Arial" panose="020B0604020202020204" pitchFamily="34" charset="0"/>
                        </a:rPr>
                        <a:t>Outpatient Diagnostic Advanced Studies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2240443"/>
                  </a:ext>
                </a:extLst>
              </a:tr>
              <a:tr h="284025">
                <a:tc>
                  <a:txBody>
                    <a:bodyPr/>
                    <a:lstStyle/>
                    <a:p>
                      <a:r>
                        <a:rPr lang="en-US" sz="900" b="0" dirty="0">
                          <a:latin typeface="Arial" panose="020B0604020202020204" pitchFamily="34" charset="0"/>
                          <a:cs typeface="Arial" panose="020B0604020202020204" pitchFamily="34" charset="0"/>
                        </a:rPr>
                        <a:t>Accident Medical (per occurrence)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1924236"/>
                  </a:ext>
                </a:extLst>
              </a:tr>
              <a:tr h="284025">
                <a:tc>
                  <a:txBody>
                    <a:bodyPr/>
                    <a:lstStyle/>
                    <a:p>
                      <a:r>
                        <a:rPr lang="en-US" sz="900" b="0" dirty="0">
                          <a:latin typeface="Arial" panose="020B0604020202020204" pitchFamily="34" charset="0"/>
                          <a:cs typeface="Arial" panose="020B0604020202020204" pitchFamily="34" charset="0"/>
                        </a:rPr>
                        <a:t>Emergency Room Sickness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19002"/>
                  </a:ext>
                </a:extLst>
              </a:tr>
              <a:tr h="284025">
                <a:tc>
                  <a:txBody>
                    <a:bodyPr/>
                    <a:lstStyle/>
                    <a:p>
                      <a:r>
                        <a:rPr lang="en-US" sz="900" b="0" dirty="0">
                          <a:latin typeface="Arial" panose="020B0604020202020204" pitchFamily="34" charset="0"/>
                          <a:cs typeface="Arial" panose="020B0604020202020204" pitchFamily="34" charset="0"/>
                        </a:rPr>
                        <a:t>Inpatient Surgery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$1,000/Day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3101714"/>
                  </a:ext>
                </a:extLst>
              </a:tr>
              <a:tr h="284025">
                <a:tc>
                  <a:txBody>
                    <a:bodyPr/>
                    <a:lstStyle/>
                    <a:p>
                      <a:r>
                        <a:rPr lang="en-US" sz="900" b="0" dirty="0">
                          <a:latin typeface="Arial" panose="020B0604020202020204" pitchFamily="34" charset="0"/>
                          <a:cs typeface="Arial" panose="020B0604020202020204" pitchFamily="34" charset="0"/>
                        </a:rPr>
                        <a:t>Hospital Admission (lump sum benefit)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$1,500/Confinement</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439415"/>
                  </a:ext>
                </a:extLst>
              </a:tr>
              <a:tr h="284025">
                <a:tc>
                  <a:txBody>
                    <a:bodyPr/>
                    <a:lstStyle/>
                    <a:p>
                      <a:r>
                        <a:rPr lang="en-US" sz="900" b="0" dirty="0">
                          <a:latin typeface="Arial" panose="020B0604020202020204" pitchFamily="34" charset="0"/>
                          <a:cs typeface="Arial" panose="020B0604020202020204" pitchFamily="34" charset="0"/>
                        </a:rPr>
                        <a:t>Inpatient Hospital Indemnity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$100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$200/Day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8742960"/>
                  </a:ext>
                </a:extLst>
              </a:tr>
              <a:tr h="284025">
                <a:tc>
                  <a:txBody>
                    <a:bodyPr/>
                    <a:lstStyle/>
                    <a:p>
                      <a:r>
                        <a:rPr lang="en-US" sz="900" b="0" dirty="0">
                          <a:latin typeface="Arial" panose="020B0604020202020204" pitchFamily="34" charset="0"/>
                          <a:cs typeface="Arial" panose="020B0604020202020204" pitchFamily="34" charset="0"/>
                        </a:rPr>
                        <a:t>Inpatient Intensive Care Unit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$200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$400/Day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521866"/>
                  </a:ext>
                </a:extLst>
              </a:tr>
              <a:tr h="284025">
                <a:tc>
                  <a:txBody>
                    <a:bodyPr/>
                    <a:lstStyle/>
                    <a:p>
                      <a:r>
                        <a:rPr lang="en-US" sz="900" b="0" dirty="0">
                          <a:latin typeface="Arial" panose="020B0604020202020204" pitchFamily="34" charset="0"/>
                          <a:cs typeface="Arial" panose="020B0604020202020204" pitchFamily="34" charset="0"/>
                        </a:rPr>
                        <a:t>Vision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80% up to $300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72558"/>
                  </a:ext>
                </a:extLst>
              </a:tr>
              <a:tr h="390534">
                <a:tc>
                  <a:txBody>
                    <a:bodyPr/>
                    <a:lstStyle/>
                    <a:p>
                      <a:r>
                        <a:rPr lang="en-US" sz="900" b="0" dirty="0">
                          <a:latin typeface="Arial" panose="020B0604020202020204" pitchFamily="34" charset="0"/>
                          <a:cs typeface="Arial" panose="020B0604020202020204" pitchFamily="34" charset="0"/>
                        </a:rPr>
                        <a:t>Prescription Drug</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1202"/>
                  </a:ext>
                </a:extLst>
              </a:tr>
            </a:tbl>
          </a:graphicData>
        </a:graphic>
      </p:graphicFrame>
      <p:sp>
        <p:nvSpPr>
          <p:cNvPr id="2" name="TextBox 1">
            <a:extLst>
              <a:ext uri="{FF2B5EF4-FFF2-40B4-BE49-F238E27FC236}">
                <a16:creationId xmlns:a16="http://schemas.microsoft.com/office/drawing/2014/main" id="{A9FCA375-3A52-7B7A-70D7-1F81340D8AB2}"/>
              </a:ext>
            </a:extLst>
          </p:cNvPr>
          <p:cNvSpPr txBox="1"/>
          <p:nvPr/>
        </p:nvSpPr>
        <p:spPr>
          <a:xfrm>
            <a:off x="417788" y="9119374"/>
            <a:ext cx="6829585" cy="415498"/>
          </a:xfrm>
          <a:prstGeom prst="rect">
            <a:avLst/>
          </a:prstGeom>
          <a:noFill/>
        </p:spPr>
        <p:txBody>
          <a:bodyPr wrap="square" rtlCol="0">
            <a:spAutoFit/>
          </a:bodyPr>
          <a:lstStyle/>
          <a:p>
            <a:r>
              <a:rPr lang="en-US" sz="700" b="1" dirty="0">
                <a:solidFill>
                  <a:schemeClr val="tx1"/>
                </a:solidFill>
                <a:latin typeface="Arial" panose="020B0604020202020204" pitchFamily="34" charset="0"/>
                <a:cs typeface="Arial" panose="020B0604020202020204" pitchFamily="34" charset="0"/>
              </a:rPr>
              <a:t>* You MUST visit a First Health Network provider for services to be covered. Services from out-of-network providers are NOT covered</a:t>
            </a:r>
          </a:p>
          <a:p>
            <a:r>
              <a:rPr lang="en-US" sz="700" b="1" dirty="0">
                <a:solidFill>
                  <a:schemeClr val="tx1"/>
                </a:solidFill>
                <a:latin typeface="Arial" panose="020B0604020202020204" pitchFamily="34" charset="0"/>
                <a:cs typeface="Arial" panose="020B0604020202020204" pitchFamily="34" charset="0"/>
              </a:rPr>
              <a:t>Note: The MEC Enhanced plans will not be eligible for NH, NM, and VT and MEC Copay Plus plans will not be eligible for NM, and VT due to state regulations around fixed indemnity components</a:t>
            </a:r>
          </a:p>
        </p:txBody>
      </p:sp>
    </p:spTree>
    <p:extLst>
      <p:ext uri="{BB962C8B-B14F-4D97-AF65-F5344CB8AC3E}">
        <p14:creationId xmlns:p14="http://schemas.microsoft.com/office/powerpoint/2010/main" val="229275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49E71916-D1C6-8928-D0DF-B96E27ABDA95}"/>
              </a:ext>
            </a:extLst>
          </p:cNvPr>
          <p:cNvSpPr txBox="1">
            <a:spLocks/>
          </p:cNvSpPr>
          <p:nvPr/>
        </p:nvSpPr>
        <p:spPr>
          <a:xfrm>
            <a:off x="3114675" y="9798799"/>
            <a:ext cx="1543050" cy="259601"/>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7B510AA-B15F-4857-B88C-25BF3B12C16B}" type="slidenum">
              <a:rPr kumimoji="0" lang="en-US" sz="11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E629BE81-5534-BD19-D2BD-4E5548AC963F}"/>
              </a:ext>
            </a:extLst>
          </p:cNvPr>
          <p:cNvGrpSpPr/>
          <p:nvPr/>
        </p:nvGrpSpPr>
        <p:grpSpPr>
          <a:xfrm>
            <a:off x="1772" y="0"/>
            <a:ext cx="7777569" cy="876469"/>
            <a:chOff x="-5169" y="0"/>
            <a:chExt cx="7777569" cy="876469"/>
          </a:xfrm>
          <a:solidFill>
            <a:schemeClr val="accent1"/>
          </a:solidFill>
        </p:grpSpPr>
        <p:sp>
          <p:nvSpPr>
            <p:cNvPr id="59" name="Rectangle 58">
              <a:extLst>
                <a:ext uri="{FF2B5EF4-FFF2-40B4-BE49-F238E27FC236}">
                  <a16:creationId xmlns:a16="http://schemas.microsoft.com/office/drawing/2014/main" id="{4CB87A07-4D02-D7DC-8F21-31D93C1AE714}"/>
                </a:ext>
              </a:extLst>
            </p:cNvPr>
            <p:cNvSpPr/>
            <p:nvPr/>
          </p:nvSpPr>
          <p:spPr>
            <a:xfrm>
              <a:off x="-5169" y="0"/>
              <a:ext cx="7777569" cy="87646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object 26"/>
            <p:cNvSpPr txBox="1"/>
            <p:nvPr/>
          </p:nvSpPr>
          <p:spPr>
            <a:xfrm>
              <a:off x="406937" y="367775"/>
              <a:ext cx="6629400" cy="329440"/>
            </a:xfrm>
            <a:prstGeom prst="rect">
              <a:avLst/>
            </a:prstGeom>
            <a:grp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479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6822" y="2785198"/>
            <a:ext cx="365760" cy="365760"/>
          </a:xfrm>
          <a:prstGeom prst="rect">
            <a:avLst/>
          </a:prstGeom>
        </p:spPr>
      </p:pic>
      <p:grpSp>
        <p:nvGrpSpPr>
          <p:cNvPr id="2" name="Group 1">
            <a:extLst>
              <a:ext uri="{FF2B5EF4-FFF2-40B4-BE49-F238E27FC236}">
                <a16:creationId xmlns:a16="http://schemas.microsoft.com/office/drawing/2014/main" id="{D1EFB90A-A35B-1399-1B36-AA5E547EFC49}"/>
              </a:ext>
            </a:extLst>
          </p:cNvPr>
          <p:cNvGrpSpPr/>
          <p:nvPr/>
        </p:nvGrpSpPr>
        <p:grpSpPr>
          <a:xfrm>
            <a:off x="381623" y="972377"/>
            <a:ext cx="3622877" cy="958101"/>
            <a:chOff x="381624" y="1910908"/>
            <a:chExt cx="3622877" cy="1245851"/>
          </a:xfrm>
        </p:grpSpPr>
        <p:sp>
          <p:nvSpPr>
            <p:cNvPr id="3" name="Rectangle 2">
              <a:extLst>
                <a:ext uri="{FF2B5EF4-FFF2-40B4-BE49-F238E27FC236}">
                  <a16:creationId xmlns:a16="http://schemas.microsoft.com/office/drawing/2014/main" id="{1E5E1921-5ECF-6529-3975-4D89689B8D94}"/>
                </a:ext>
              </a:extLst>
            </p:cNvPr>
            <p:cNvSpPr/>
            <p:nvPr/>
          </p:nvSpPr>
          <p:spPr>
            <a:xfrm>
              <a:off x="381624" y="1910908"/>
              <a:ext cx="3433283" cy="891556"/>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object 80">
              <a:extLst>
                <a:ext uri="{FF2B5EF4-FFF2-40B4-BE49-F238E27FC236}">
                  <a16:creationId xmlns:a16="http://schemas.microsoft.com/office/drawing/2014/main" id="{39E8AE97-26D0-7872-0CC7-8804868FD65B}"/>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BAYADA offers two dental plans, the Base and Buy-up, through Delta Dental. Premiums for coverage are deducted from your paycheck.</a:t>
              </a:r>
            </a:p>
          </p:txBody>
        </p:sp>
        <p:sp>
          <p:nvSpPr>
            <p:cNvPr id="5" name="object 10">
              <a:extLst>
                <a:ext uri="{FF2B5EF4-FFF2-40B4-BE49-F238E27FC236}">
                  <a16:creationId xmlns:a16="http://schemas.microsoft.com/office/drawing/2014/main" id="{77C24BF1-A5E3-EEF6-76E9-2329CC69F34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DENTAL – </a:t>
              </a:r>
              <a:r>
                <a:rPr lang="en-US" sz="1400" b="1" i="1" spc="4" dirty="0">
                  <a:solidFill>
                    <a:schemeClr val="accent1"/>
                  </a:solidFill>
                  <a:latin typeface="Arial" panose="020B0604020202020204" pitchFamily="34" charset="0"/>
                  <a:cs typeface="Arial" panose="020B0604020202020204" pitchFamily="34" charset="0"/>
                </a:rPr>
                <a:t>Delta</a:t>
              </a:r>
              <a:endParaRPr sz="1400" i="1" dirty="0">
                <a:solidFill>
                  <a:schemeClr val="accent1"/>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B9B661BC-56C9-A501-1763-1B7ADC44BB34}"/>
              </a:ext>
            </a:extLst>
          </p:cNvPr>
          <p:cNvGrpSpPr/>
          <p:nvPr/>
        </p:nvGrpSpPr>
        <p:grpSpPr>
          <a:xfrm>
            <a:off x="4077541" y="974802"/>
            <a:ext cx="3622876" cy="1245851"/>
            <a:chOff x="381625" y="1910908"/>
            <a:chExt cx="3622876" cy="1245851"/>
          </a:xfrm>
        </p:grpSpPr>
        <p:sp>
          <p:nvSpPr>
            <p:cNvPr id="9" name="Rectangle 8">
              <a:extLst>
                <a:ext uri="{FF2B5EF4-FFF2-40B4-BE49-F238E27FC236}">
                  <a16:creationId xmlns:a16="http://schemas.microsoft.com/office/drawing/2014/main" id="{D3D9C588-B688-A16C-0A0F-D820F8DC4A6E}"/>
                </a:ext>
              </a:extLst>
            </p:cNvPr>
            <p:cNvSpPr/>
            <p:nvPr/>
          </p:nvSpPr>
          <p:spPr>
            <a:xfrm>
              <a:off x="381625" y="1910908"/>
              <a:ext cx="3291840" cy="118480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object 80">
              <a:extLst>
                <a:ext uri="{FF2B5EF4-FFF2-40B4-BE49-F238E27FC236}">
                  <a16:creationId xmlns:a16="http://schemas.microsoft.com/office/drawing/2014/main" id="{689A5E77-6229-66A0-FC8E-F38673E22901}"/>
                </a:ext>
              </a:extLst>
            </p:cNvPr>
            <p:cNvSpPr txBox="1"/>
            <p:nvPr/>
          </p:nvSpPr>
          <p:spPr>
            <a:xfrm>
              <a:off x="493541" y="2255059"/>
              <a:ext cx="3108713" cy="901700"/>
            </a:xfrm>
            <a:prstGeom prst="rect">
              <a:avLst/>
            </a:prstGeom>
          </p:spPr>
          <p:txBody>
            <a:bodyPr wrap="square" lIns="0" tIns="6477" rIns="0" bIns="0" rtlCol="0">
              <a:noAutofit/>
            </a:bodyPr>
            <a:lstStyle/>
            <a:p>
              <a:pPr marL="12700" marR="5080">
                <a:lnSpc>
                  <a:spcPct val="100000"/>
                </a:lnSpc>
                <a:spcBef>
                  <a:spcPts val="635"/>
                </a:spcBef>
              </a:pPr>
              <a:r>
                <a:rPr lang="en-US" sz="900" spc="-4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Basic</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Life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AD&amp;D</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5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provides</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benefit</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event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your</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death,</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dismemberment</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or</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paralysis.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This </a:t>
              </a:r>
              <a:r>
                <a:rPr lang="en-US" sz="900" spc="-25" dirty="0">
                  <a:latin typeface="Arial" panose="020B0604020202020204" pitchFamily="34" charset="0"/>
                  <a:cs typeface="Arial" panose="020B0604020202020204" pitchFamily="34" charset="0"/>
                </a:rPr>
                <a:t>benefit</a:t>
              </a:r>
              <a:r>
                <a:rPr lang="en-US" sz="900" spc="-40" dirty="0">
                  <a:latin typeface="Arial" panose="020B0604020202020204" pitchFamily="34" charset="0"/>
                  <a:cs typeface="Arial" panose="020B0604020202020204" pitchFamily="34" charset="0"/>
                </a:rPr>
                <a:t> is</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sponsored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BAYADA, </a:t>
              </a:r>
              <a:r>
                <a:rPr lang="en-US" sz="900" spc="-25" dirty="0">
                  <a:latin typeface="Arial" panose="020B0604020202020204" pitchFamily="34" charset="0"/>
                  <a:cs typeface="Arial" panose="020B0604020202020204" pitchFamily="34" charset="0"/>
                </a:rPr>
                <a:t>so</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will </a:t>
              </a:r>
              <a:r>
                <a:rPr lang="en-US" sz="900" spc="-30" dirty="0">
                  <a:latin typeface="Arial" panose="020B0604020202020204" pitchFamily="34" charset="0"/>
                  <a:cs typeface="Arial" panose="020B0604020202020204" pitchFamily="34" charset="0"/>
                </a:rPr>
                <a:t>automatically</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enrolled</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a:t>
              </a:r>
              <a:r>
                <a:rPr lang="en-US" sz="900" spc="-3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cost</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you.</a:t>
              </a:r>
              <a:r>
                <a:rPr lang="en-US" sz="900" spc="-20" dirty="0">
                  <a:solidFill>
                    <a:srgbClr val="8700B5"/>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Your </a:t>
              </a:r>
              <a:r>
                <a:rPr lang="en-US" sz="900" spc="-25" dirty="0">
                  <a:solidFill>
                    <a:schemeClr val="tx1"/>
                  </a:solidFill>
                  <a:latin typeface="Arial" panose="020B0604020202020204" pitchFamily="34" charset="0"/>
                  <a:cs typeface="Arial" panose="020B0604020202020204" pitchFamily="34" charset="0"/>
                </a:rPr>
                <a:t>coverage</a:t>
              </a:r>
              <a:r>
                <a:rPr lang="en-US" sz="900" spc="-55" dirty="0">
                  <a:solidFill>
                    <a:schemeClr val="tx1"/>
                  </a:solidFill>
                  <a:latin typeface="Arial" panose="020B0604020202020204" pitchFamily="34" charset="0"/>
                  <a:cs typeface="Arial" panose="020B0604020202020204" pitchFamily="34" charset="0"/>
                </a:rPr>
                <a:t> </a:t>
              </a:r>
              <a:r>
                <a:rPr lang="en-US" sz="900" spc="-35" dirty="0">
                  <a:solidFill>
                    <a:schemeClr val="tx1"/>
                  </a:solidFill>
                  <a:latin typeface="Arial" panose="020B0604020202020204" pitchFamily="34" charset="0"/>
                  <a:cs typeface="Arial" panose="020B0604020202020204" pitchFamily="34" charset="0"/>
                </a:rPr>
                <a:t>will</a:t>
              </a:r>
              <a:r>
                <a:rPr lang="en-US" sz="900" spc="-50"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be</a:t>
              </a:r>
              <a:r>
                <a:rPr lang="en-US" sz="900" spc="-35" dirty="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a</a:t>
              </a:r>
              <a:r>
                <a:rPr lang="en-US" sz="900" spc="-40" dirty="0">
                  <a:solidFill>
                    <a:schemeClr val="tx1"/>
                  </a:solidFill>
                  <a:latin typeface="Arial" panose="020B0604020202020204" pitchFamily="34" charset="0"/>
                  <a:cs typeface="Arial" panose="020B0604020202020204" pitchFamily="34" charset="0"/>
                </a:rPr>
                <a:t> fixed</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amount</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of</a:t>
              </a:r>
              <a:r>
                <a:rPr lang="en-US" sz="900" spc="-45"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$15,000</a:t>
              </a:r>
              <a:r>
                <a:rPr lang="en-US" sz="900" spc="20" dirty="0">
                  <a:latin typeface="Arial" panose="020B0604020202020204" pitchFamily="34" charset="0"/>
                  <a:cs typeface="Arial" panose="020B0604020202020204" pitchFamily="34" charset="0"/>
                </a:rPr>
                <a:t>.</a:t>
              </a:r>
            </a:p>
          </p:txBody>
        </p:sp>
        <p:sp>
          <p:nvSpPr>
            <p:cNvPr id="11" name="object 10">
              <a:extLst>
                <a:ext uri="{FF2B5EF4-FFF2-40B4-BE49-F238E27FC236}">
                  <a16:creationId xmlns:a16="http://schemas.microsoft.com/office/drawing/2014/main" id="{0BA4FCDF-0D9C-0A3D-C558-680B3D8A96F5}"/>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LIFE AND AD&amp;D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C33344DF-BEE5-6C25-4E77-2CA177B69E6E}"/>
              </a:ext>
            </a:extLst>
          </p:cNvPr>
          <p:cNvGrpSpPr/>
          <p:nvPr/>
        </p:nvGrpSpPr>
        <p:grpSpPr>
          <a:xfrm>
            <a:off x="381623" y="5000658"/>
            <a:ext cx="3622877" cy="1245850"/>
            <a:chOff x="381624" y="1910909"/>
            <a:chExt cx="3622877" cy="1245850"/>
          </a:xfrm>
        </p:grpSpPr>
        <p:sp>
          <p:nvSpPr>
            <p:cNvPr id="16" name="Rectangle 15">
              <a:extLst>
                <a:ext uri="{FF2B5EF4-FFF2-40B4-BE49-F238E27FC236}">
                  <a16:creationId xmlns:a16="http://schemas.microsoft.com/office/drawing/2014/main" id="{615163E0-1491-338D-9CF8-7F6AA906167B}"/>
                </a:ext>
              </a:extLst>
            </p:cNvPr>
            <p:cNvSpPr/>
            <p:nvPr/>
          </p:nvSpPr>
          <p:spPr>
            <a:xfrm>
              <a:off x="381624" y="1910909"/>
              <a:ext cx="3433283" cy="69266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object 80">
              <a:extLst>
                <a:ext uri="{FF2B5EF4-FFF2-40B4-BE49-F238E27FC236}">
                  <a16:creationId xmlns:a16="http://schemas.microsoft.com/office/drawing/2014/main" id="{B40AD2DA-1F1E-9915-708B-38535D7275ED}"/>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Vision coverage is available to you through EyeMed. Premiums for coverage are deducted from your paycheck.</a:t>
              </a:r>
            </a:p>
          </p:txBody>
        </p:sp>
        <p:sp>
          <p:nvSpPr>
            <p:cNvPr id="22" name="object 10">
              <a:extLst>
                <a:ext uri="{FF2B5EF4-FFF2-40B4-BE49-F238E27FC236}">
                  <a16:creationId xmlns:a16="http://schemas.microsoft.com/office/drawing/2014/main" id="{DCB25526-2E21-5BBD-7707-500533314ED6}"/>
                </a:ext>
              </a:extLst>
            </p:cNvPr>
            <p:cNvSpPr txBox="1"/>
            <p:nvPr/>
          </p:nvSpPr>
          <p:spPr>
            <a:xfrm>
              <a:off x="493541" y="2022332"/>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VISION – </a:t>
              </a:r>
              <a:r>
                <a:rPr lang="en-US" sz="1400" b="1" i="1" spc="4" dirty="0">
                  <a:solidFill>
                    <a:schemeClr val="accent1"/>
                  </a:solidFill>
                  <a:latin typeface="Arial" panose="020B0604020202020204" pitchFamily="34" charset="0"/>
                  <a:cs typeface="Arial" panose="020B0604020202020204" pitchFamily="34" charset="0"/>
                </a:rPr>
                <a:t>EyeMed</a:t>
              </a:r>
              <a:endParaRPr sz="1400" i="1" dirty="0">
                <a:solidFill>
                  <a:schemeClr val="accent1"/>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23BA252-2B43-CC51-4E3C-3163B5FCD195}"/>
              </a:ext>
            </a:extLst>
          </p:cNvPr>
          <p:cNvGrpSpPr/>
          <p:nvPr/>
        </p:nvGrpSpPr>
        <p:grpSpPr>
          <a:xfrm>
            <a:off x="4062082" y="2391960"/>
            <a:ext cx="3622876" cy="1875240"/>
            <a:chOff x="381625" y="1910908"/>
            <a:chExt cx="3622876" cy="1875240"/>
          </a:xfrm>
        </p:grpSpPr>
        <p:sp>
          <p:nvSpPr>
            <p:cNvPr id="28" name="Rectangle 27">
              <a:extLst>
                <a:ext uri="{FF2B5EF4-FFF2-40B4-BE49-F238E27FC236}">
                  <a16:creationId xmlns:a16="http://schemas.microsoft.com/office/drawing/2014/main" id="{1E015EAD-F502-B31B-D4D3-461F209CFD52}"/>
                </a:ext>
              </a:extLst>
            </p:cNvPr>
            <p:cNvSpPr/>
            <p:nvPr/>
          </p:nvSpPr>
          <p:spPr>
            <a:xfrm>
              <a:off x="381625" y="1910908"/>
              <a:ext cx="3291840" cy="1875240"/>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object 80">
              <a:extLst>
                <a:ext uri="{FF2B5EF4-FFF2-40B4-BE49-F238E27FC236}">
                  <a16:creationId xmlns:a16="http://schemas.microsoft.com/office/drawing/2014/main" id="{A8484C8D-8856-9CF8-66C5-54B8F035B6D4}"/>
                </a:ext>
              </a:extLst>
            </p:cNvPr>
            <p:cNvSpPr txBox="1"/>
            <p:nvPr/>
          </p:nvSpPr>
          <p:spPr>
            <a:xfrm>
              <a:off x="493541" y="2255059"/>
              <a:ext cx="3108713" cy="901700"/>
            </a:xfrm>
            <a:prstGeom prst="rect">
              <a:avLst/>
            </a:prstGeom>
          </p:spPr>
          <p:txBody>
            <a:bodyPr wrap="square" lIns="0" tIns="6477" rIns="0" bIns="0" rtlCol="0">
              <a:noAutofit/>
            </a:bodyPr>
            <a:lstStyle/>
            <a:p>
              <a:pPr marL="12700" marR="170180">
                <a:lnSpc>
                  <a:spcPct val="100000"/>
                </a:lnSpc>
                <a:spcBef>
                  <a:spcPts val="635"/>
                </a:spcBef>
              </a:pPr>
              <a:r>
                <a:rPr lang="en-US" sz="900" spc="-35" dirty="0">
                  <a:latin typeface="Arial" panose="020B0604020202020204" pitchFamily="34" charset="0"/>
                  <a:cs typeface="Arial" panose="020B0604020202020204" pitchFamily="34" charset="0"/>
                </a:rPr>
                <a:t>You </a:t>
              </a:r>
              <a:r>
                <a:rPr lang="en-US" sz="900" spc="-10" dirty="0">
                  <a:latin typeface="Arial" panose="020B0604020202020204" pitchFamily="34" charset="0"/>
                  <a:cs typeface="Arial" panose="020B0604020202020204" pitchFamily="34" charset="0"/>
                </a:rPr>
                <a:t>may</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purchase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additional</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life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insurance</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group </a:t>
              </a:r>
              <a:r>
                <a:rPr lang="en-US" sz="900" spc="-10" dirty="0">
                  <a:latin typeface="Arial" panose="020B0604020202020204" pitchFamily="34" charset="0"/>
                  <a:cs typeface="Arial" panose="020B0604020202020204" pitchFamily="34" charset="0"/>
                </a:rPr>
                <a:t>rates:</a:t>
              </a:r>
              <a:endParaRPr lang="en-US" sz="900" dirty="0">
                <a:latin typeface="Arial" panose="020B0604020202020204" pitchFamily="34" charset="0"/>
                <a:cs typeface="Arial" panose="020B0604020202020204" pitchFamily="34" charset="0"/>
              </a:endParaRPr>
            </a:p>
            <a:p>
              <a:pPr marL="182245" indent="-169545">
                <a:lnSpc>
                  <a:spcPct val="100000"/>
                </a:lnSpc>
                <a:spcBef>
                  <a:spcPts val="600"/>
                </a:spcBef>
                <a:buFont typeface="Arial"/>
                <a:buChar char="•"/>
                <a:tabLst>
                  <a:tab pos="182245" algn="l"/>
                </a:tabLst>
              </a:pPr>
              <a:r>
                <a:rPr lang="en-US" sz="900" spc="-30" dirty="0">
                  <a:latin typeface="Arial" panose="020B0604020202020204" pitchFamily="34" charset="0"/>
                  <a:cs typeface="Arial" panose="020B0604020202020204" pitchFamily="34" charset="0"/>
                </a:rPr>
                <a:t>Available</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increments</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$10,000</a:t>
              </a:r>
              <a:r>
                <a:rPr lang="en-US" sz="900" spc="-45" dirty="0">
                  <a:solidFill>
                    <a:srgbClr val="8700B5"/>
                  </a:solidFill>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up</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5" dirty="0">
                  <a:latin typeface="Arial" panose="020B0604020202020204" pitchFamily="34" charset="0"/>
                  <a:cs typeface="Arial" panose="020B0604020202020204" pitchFamily="34" charset="0"/>
                </a:rPr>
                <a:t> $300,000</a:t>
              </a:r>
              <a:endParaRPr lang="en-US" sz="900" dirty="0">
                <a:latin typeface="Arial" panose="020B0604020202020204" pitchFamily="34" charset="0"/>
                <a:cs typeface="Arial" panose="020B0604020202020204" pitchFamily="34" charset="0"/>
              </a:endParaRPr>
            </a:p>
            <a:p>
              <a:pPr marL="182245" marR="50800" indent="-169545">
                <a:lnSpc>
                  <a:spcPct val="100000"/>
                </a:lnSpc>
                <a:spcBef>
                  <a:spcPts val="600"/>
                </a:spcBef>
                <a:buFont typeface="Arial"/>
                <a:buChar char="•"/>
                <a:tabLst>
                  <a:tab pos="184150" algn="l"/>
                </a:tabLst>
              </a:pPr>
              <a:r>
                <a:rPr lang="en-US" sz="900" spc="-35"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pay</a:t>
              </a:r>
              <a:r>
                <a:rPr lang="en-US" sz="900" spc="-6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full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cost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6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amount 	</a:t>
              </a:r>
              <a:r>
                <a:rPr lang="en-US" sz="900" spc="-20" dirty="0">
                  <a:latin typeface="Arial" panose="020B0604020202020204" pitchFamily="34" charset="0"/>
                  <a:cs typeface="Arial" panose="020B0604020202020204" pitchFamily="34" charset="0"/>
                </a:rPr>
                <a:t>deducted</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depends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age</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employee</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and 	</a:t>
              </a:r>
              <a:r>
                <a:rPr lang="en-US" sz="900" spc="-20" dirty="0">
                  <a:latin typeface="Arial" panose="020B0604020202020204" pitchFamily="34" charset="0"/>
                  <a:cs typeface="Arial" panose="020B0604020202020204" pitchFamily="34" charset="0"/>
                </a:rPr>
                <a:t>the</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amount</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coverage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elected</a:t>
              </a:r>
              <a:endParaRPr lang="en-US" sz="900" dirty="0">
                <a:latin typeface="Arial" panose="020B0604020202020204" pitchFamily="34" charset="0"/>
                <a:cs typeface="Arial" panose="020B0604020202020204" pitchFamily="34" charset="0"/>
              </a:endParaRPr>
            </a:p>
            <a:p>
              <a:pPr marL="182245" marR="35560" indent="-169545">
                <a:lnSpc>
                  <a:spcPct val="100000"/>
                </a:lnSpc>
                <a:spcBef>
                  <a:spcPts val="600"/>
                </a:spcBef>
                <a:buFont typeface="Arial"/>
                <a:buChar char="•"/>
                <a:tabLst>
                  <a:tab pos="184150" algn="l"/>
                </a:tabLst>
              </a:pPr>
              <a:r>
                <a:rPr lang="en-US" sz="900" spc="-20" dirty="0">
                  <a:latin typeface="Arial" panose="020B0604020202020204" pitchFamily="34" charset="0"/>
                  <a:cs typeface="Arial" panose="020B0604020202020204" pitchFamily="34" charset="0"/>
                </a:rPr>
                <a:t>If</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do</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not</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elect</a:t>
              </a:r>
              <a:r>
                <a:rPr lang="en-US" sz="900" spc="-5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coverage</a:t>
              </a:r>
              <a:r>
                <a:rPr lang="en-US" sz="900" spc="-5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when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first 	</a:t>
              </a:r>
              <a:r>
                <a:rPr lang="en-US" sz="900" spc="-35" dirty="0">
                  <a:latin typeface="Arial" panose="020B0604020202020204" pitchFamily="34" charset="0"/>
                  <a:cs typeface="Arial" panose="020B0604020202020204" pitchFamily="34" charset="0"/>
                </a:rPr>
                <a:t>becoming</a:t>
              </a:r>
              <a:r>
                <a:rPr lang="en-US" sz="900" spc="-55" dirty="0">
                  <a:latin typeface="Arial" panose="020B0604020202020204" pitchFamily="34" charset="0"/>
                  <a:cs typeface="Arial" panose="020B0604020202020204" pitchFamily="34" charset="0"/>
                </a:rPr>
                <a:t> </a:t>
              </a:r>
              <a:r>
                <a:rPr lang="en-US" sz="900" spc="-40" dirty="0">
                  <a:latin typeface="Arial" panose="020B0604020202020204" pitchFamily="34" charset="0"/>
                  <a:cs typeface="Arial" panose="020B0604020202020204" pitchFamily="34" charset="0"/>
                </a:rPr>
                <a:t>eligible </a:t>
              </a:r>
              <a:r>
                <a:rPr lang="en-US" sz="900" spc="-20" dirty="0">
                  <a:latin typeface="Arial" panose="020B0604020202020204" pitchFamily="34" charset="0"/>
                  <a:cs typeface="Arial" panose="020B0604020202020204" pitchFamily="34" charset="0"/>
                </a:rPr>
                <a:t>you</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35" dirty="0">
                  <a:latin typeface="Arial" panose="020B0604020202020204" pitchFamily="34" charset="0"/>
                  <a:cs typeface="Arial" panose="020B0604020202020204" pitchFamily="34" charset="0"/>
                </a:rPr>
                <a:t> subject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medical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underwriting</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carrier</a:t>
              </a:r>
              <a:endParaRPr lang="en-US" sz="900" dirty="0">
                <a:latin typeface="Arial" panose="020B0604020202020204" pitchFamily="34" charset="0"/>
                <a:cs typeface="Arial" panose="020B0604020202020204" pitchFamily="34" charset="0"/>
              </a:endParaRPr>
            </a:p>
          </p:txBody>
        </p:sp>
        <p:sp>
          <p:nvSpPr>
            <p:cNvPr id="30" name="object 10">
              <a:extLst>
                <a:ext uri="{FF2B5EF4-FFF2-40B4-BE49-F238E27FC236}">
                  <a16:creationId xmlns:a16="http://schemas.microsoft.com/office/drawing/2014/main" id="{CBE10C46-5201-44A2-42EF-75B6E030747F}"/>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SUPPLEMENTAL LIFE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C6F7875E-FD94-2A91-F448-50857DD0EBAB}"/>
              </a:ext>
            </a:extLst>
          </p:cNvPr>
          <p:cNvGrpSpPr/>
          <p:nvPr/>
        </p:nvGrpSpPr>
        <p:grpSpPr>
          <a:xfrm>
            <a:off x="4051721" y="4448029"/>
            <a:ext cx="3622876" cy="1215967"/>
            <a:chOff x="381625" y="1910908"/>
            <a:chExt cx="3622876" cy="1215967"/>
          </a:xfrm>
        </p:grpSpPr>
        <p:sp>
          <p:nvSpPr>
            <p:cNvPr id="46" name="Rectangle 45">
              <a:extLst>
                <a:ext uri="{FF2B5EF4-FFF2-40B4-BE49-F238E27FC236}">
                  <a16:creationId xmlns:a16="http://schemas.microsoft.com/office/drawing/2014/main" id="{B3EB1F8A-446B-7359-8F68-98840D88EC29}"/>
                </a:ext>
              </a:extLst>
            </p:cNvPr>
            <p:cNvSpPr/>
            <p:nvPr/>
          </p:nvSpPr>
          <p:spPr>
            <a:xfrm>
              <a:off x="381625" y="1910908"/>
              <a:ext cx="3291840" cy="779294"/>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7" name="object 80">
              <a:extLst>
                <a:ext uri="{FF2B5EF4-FFF2-40B4-BE49-F238E27FC236}">
                  <a16:creationId xmlns:a16="http://schemas.microsoft.com/office/drawing/2014/main" id="{4E352D26-CB0E-B91A-3B51-A0AC00B65B07}"/>
                </a:ext>
              </a:extLst>
            </p:cNvPr>
            <p:cNvSpPr txBox="1"/>
            <p:nvPr/>
          </p:nvSpPr>
          <p:spPr>
            <a:xfrm>
              <a:off x="503902" y="2225175"/>
              <a:ext cx="3108713"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You have the choice of two disability plans, which allows you flexibility to enroll for the coverage that best meets your needs.</a:t>
              </a:r>
            </a:p>
          </p:txBody>
        </p:sp>
        <p:sp>
          <p:nvSpPr>
            <p:cNvPr id="48" name="object 10">
              <a:extLst>
                <a:ext uri="{FF2B5EF4-FFF2-40B4-BE49-F238E27FC236}">
                  <a16:creationId xmlns:a16="http://schemas.microsoft.com/office/drawing/2014/main" id="{84F5E277-E722-DBCD-FB2A-2679DD6342B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DISABILITY – </a:t>
              </a:r>
              <a:r>
                <a:rPr lang="en-US" sz="1400" b="1" i="1" spc="4" dirty="0">
                  <a:solidFill>
                    <a:schemeClr val="accent1"/>
                  </a:solidFill>
                  <a:latin typeface="Arial" panose="020B0604020202020204" pitchFamily="34" charset="0"/>
                  <a:cs typeface="Arial" panose="020B0604020202020204" pitchFamily="34" charset="0"/>
                </a:rPr>
                <a:t>The Hartford</a:t>
              </a:r>
              <a:endParaRPr sz="1400" i="1" dirty="0">
                <a:solidFill>
                  <a:schemeClr val="accent1"/>
                </a:solidFill>
                <a:latin typeface="Arial" panose="020B0604020202020204" pitchFamily="34" charset="0"/>
                <a:cs typeface="Arial" panose="020B0604020202020204" pitchFamily="34" charset="0"/>
              </a:endParaRPr>
            </a:p>
          </p:txBody>
        </p:sp>
      </p:grpSp>
      <p:graphicFrame>
        <p:nvGraphicFramePr>
          <p:cNvPr id="49" name="Table 53">
            <a:extLst>
              <a:ext uri="{FF2B5EF4-FFF2-40B4-BE49-F238E27FC236}">
                <a16:creationId xmlns:a16="http://schemas.microsoft.com/office/drawing/2014/main" id="{E64D1B4A-68E2-E0B4-587D-46451AE47F7B}"/>
              </a:ext>
            </a:extLst>
          </p:cNvPr>
          <p:cNvGraphicFramePr>
            <a:graphicFrameLocks noGrp="1"/>
          </p:cNvGraphicFramePr>
          <p:nvPr>
            <p:extLst>
              <p:ext uri="{D42A27DB-BD31-4B8C-83A1-F6EECF244321}">
                <p14:modId xmlns:p14="http://schemas.microsoft.com/office/powerpoint/2010/main" val="328667789"/>
              </p:ext>
            </p:extLst>
          </p:nvPr>
        </p:nvGraphicFramePr>
        <p:xfrm>
          <a:off x="4032166" y="5406577"/>
          <a:ext cx="3359413" cy="311785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607352">
                  <a:extLst>
                    <a:ext uri="{9D8B030D-6E8A-4147-A177-3AD203B41FA5}">
                      <a16:colId xmlns:a16="http://schemas.microsoft.com/office/drawing/2014/main" val="1169888029"/>
                    </a:ext>
                  </a:extLst>
                </a:gridCol>
                <a:gridCol w="1066800">
                  <a:extLst>
                    <a:ext uri="{9D8B030D-6E8A-4147-A177-3AD203B41FA5}">
                      <a16:colId xmlns:a16="http://schemas.microsoft.com/office/drawing/2014/main" val="1476536150"/>
                    </a:ext>
                  </a:extLst>
                </a:gridCol>
                <a:gridCol w="838200">
                  <a:extLst>
                    <a:ext uri="{9D8B030D-6E8A-4147-A177-3AD203B41FA5}">
                      <a16:colId xmlns:a16="http://schemas.microsoft.com/office/drawing/2014/main" val="1029279647"/>
                    </a:ext>
                  </a:extLst>
                </a:gridCol>
                <a:gridCol w="847061">
                  <a:extLst>
                    <a:ext uri="{9D8B030D-6E8A-4147-A177-3AD203B41FA5}">
                      <a16:colId xmlns:a16="http://schemas.microsoft.com/office/drawing/2014/main" val="2348656372"/>
                    </a:ext>
                  </a:extLst>
                </a:gridCol>
              </a:tblGrid>
              <a:tr h="507408">
                <a:tc gridSpan="2">
                  <a:txBody>
                    <a:bodyPr/>
                    <a:lstStyle/>
                    <a:p>
                      <a:pPr marL="74930" algn="l"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Benefits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pPr marL="74930" algn="ctr" defTabSz="914400" rtl="0" eaLnBrk="1" latinLnBrk="0" hangingPunct="1">
                        <a:lnSpc>
                          <a:spcPct val="100000"/>
                        </a:lnSpc>
                        <a:spcBef>
                          <a:spcPts val="515"/>
                        </a:spcBef>
                      </a:pPr>
                      <a:endParaRPr lang="en-US" sz="800" b="1" kern="1200" dirty="0">
                        <a:solidFill>
                          <a:schemeClr val="bg1"/>
                        </a:solidFill>
                        <a:latin typeface="Lucida Sans"/>
                        <a:ea typeface="+mn-ea"/>
                        <a:cs typeface="Calibri"/>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1</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2</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15553834"/>
                  </a:ext>
                </a:extLst>
              </a:tr>
              <a:tr h="765166">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Amount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your weekly benefit. Benefits are in $100 increments, not to exceed 60% of your weekly earnings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Starts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when you want your benefit to start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15</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Duration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how long you want to receive your benefit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26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52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04529"/>
                  </a:ext>
                </a:extLst>
              </a:tr>
            </a:tbl>
          </a:graphicData>
        </a:graphic>
      </p:graphicFrame>
      <p:sp>
        <p:nvSpPr>
          <p:cNvPr id="52" name="object 10">
            <a:extLst>
              <a:ext uri="{FF2B5EF4-FFF2-40B4-BE49-F238E27FC236}">
                <a16:creationId xmlns:a16="http://schemas.microsoft.com/office/drawing/2014/main" id="{0A22A89D-4618-658C-D866-A5D8CC2EF1E4}"/>
              </a:ext>
            </a:extLst>
          </p:cNvPr>
          <p:cNvSpPr txBox="1"/>
          <p:nvPr/>
        </p:nvSpPr>
        <p:spPr>
          <a:xfrm>
            <a:off x="4062082" y="8659823"/>
            <a:ext cx="3291839" cy="1029517"/>
          </a:xfrm>
          <a:prstGeom prst="rect">
            <a:avLst/>
          </a:prstGeom>
          <a:solidFill>
            <a:schemeClr val="bg2"/>
          </a:solidFill>
        </p:spPr>
        <p:txBody>
          <a:bodyPr wrap="square" lIns="0" tIns="9715" rIns="0" bIns="0" rtlCol="0" anchor="ctr">
            <a:noAutofit/>
          </a:bodyPr>
          <a:lstStyle/>
          <a:p>
            <a:pPr marL="30987" algn="ctr">
              <a:lnSpc>
                <a:spcPts val="1530"/>
              </a:lnSpc>
            </a:pPr>
            <a:r>
              <a:rPr lang="en-US" sz="1400" kern="0" spc="-55" dirty="0">
                <a:solidFill>
                  <a:srgbClr val="000000"/>
                </a:solidFill>
                <a:latin typeface="Arial Black"/>
              </a:rPr>
              <a:t>For a full outline of benefit offerings, please refer to your Benefit Guide, Policy Documents, or contact your Benefits team.</a:t>
            </a:r>
            <a:endParaRPr sz="1400" kern="0" spc="-55" dirty="0">
              <a:solidFill>
                <a:srgbClr val="000000"/>
              </a:solidFill>
              <a:latin typeface="Arial Black"/>
            </a:endParaRPr>
          </a:p>
        </p:txBody>
      </p:sp>
      <p:sp>
        <p:nvSpPr>
          <p:cNvPr id="6" name="object 2">
            <a:extLst>
              <a:ext uri="{FF2B5EF4-FFF2-40B4-BE49-F238E27FC236}">
                <a16:creationId xmlns:a16="http://schemas.microsoft.com/office/drawing/2014/main" id="{6CE34D2D-50C3-A9FB-C6EA-F33E81B69B21}"/>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7" name="Holder 6">
            <a:extLst>
              <a:ext uri="{FF2B5EF4-FFF2-40B4-BE49-F238E27FC236}">
                <a16:creationId xmlns:a16="http://schemas.microsoft.com/office/drawing/2014/main" id="{FD8749D6-53A2-5D85-F349-0F2D719A04E3}"/>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4</a:t>
            </a:fld>
            <a:endParaRPr lang="en-US" spc="-25" dirty="0"/>
          </a:p>
        </p:txBody>
      </p:sp>
      <p:graphicFrame>
        <p:nvGraphicFramePr>
          <p:cNvPr id="12" name="Table 53">
            <a:extLst>
              <a:ext uri="{FF2B5EF4-FFF2-40B4-BE49-F238E27FC236}">
                <a16:creationId xmlns:a16="http://schemas.microsoft.com/office/drawing/2014/main" id="{034A0124-A495-EE34-F740-C1BE29D84A14}"/>
              </a:ext>
            </a:extLst>
          </p:cNvPr>
          <p:cNvGraphicFramePr>
            <a:graphicFrameLocks noGrp="1"/>
          </p:cNvGraphicFramePr>
          <p:nvPr>
            <p:extLst>
              <p:ext uri="{D42A27DB-BD31-4B8C-83A1-F6EECF244321}">
                <p14:modId xmlns:p14="http://schemas.microsoft.com/office/powerpoint/2010/main" val="3880909023"/>
              </p:ext>
            </p:extLst>
          </p:nvPr>
        </p:nvGraphicFramePr>
        <p:xfrm>
          <a:off x="381623" y="1758664"/>
          <a:ext cx="3455098" cy="292994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174131">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Base</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Buy-Up</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28335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Deductible</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Individual/Family</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33705">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Maximum Per Person</a:t>
                      </a:r>
                      <a:r>
                        <a:rPr lang="en-US" sz="700" b="1" kern="1200" spc="0" dirty="0">
                          <a:solidFill>
                            <a:schemeClr val="tx1"/>
                          </a:solidFill>
                          <a:latin typeface="Arial" panose="020B0604020202020204" pitchFamily="34" charset="0"/>
                          <a:ea typeface="+mn-ea"/>
                          <a:cs typeface="Arial" panose="020B0604020202020204" pitchFamily="34" charset="0"/>
                        </a:rPr>
                        <a:t> </a:t>
                      </a:r>
                      <a:endParaRPr lang="en-US" sz="7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2,000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489477">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Preventive Care</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Routine </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Cleanings, Exams (twice a year)</a:t>
                      </a:r>
                      <a:endParaRPr lang="en-US" sz="700" b="0" kern="1200" spc="0" dirty="0">
                        <a:solidFill>
                          <a:schemeClr val="tx1"/>
                        </a:solidFill>
                        <a:latin typeface="Arial" panose="020B0604020202020204" pitchFamily="34" charset="0"/>
                        <a:ea typeface="+mn-ea"/>
                        <a:cs typeface="Arial" panose="020B0604020202020204" pitchFamily="34" charset="0"/>
                      </a:endParaRP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404385">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Basic Services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Fillings, Routine Extractions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Major Services</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Crowns, Dentures, Bridges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31273">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a:t>
                      </a:r>
                    </a:p>
                    <a:p>
                      <a:pPr marL="30480" algn="l" defTabSz="914400" rtl="0" eaLnBrk="1" latinLnBrk="0" hangingPunct="1">
                        <a:lnSpc>
                          <a:spcPct val="101725"/>
                        </a:lnSpc>
                      </a:pPr>
                      <a:r>
                        <a:rPr lang="en-US" sz="700" kern="1200" spc="-30" dirty="0">
                          <a:solidFill>
                            <a:schemeClr val="accent1"/>
                          </a:solidFill>
                          <a:latin typeface="Arial" panose="020B0604020202020204" pitchFamily="34" charset="0"/>
                          <a:ea typeface="+mn-ea"/>
                          <a:cs typeface="Arial" panose="020B0604020202020204" pitchFamily="34" charset="0"/>
                        </a:rPr>
                        <a:t>Children up to age 18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 Lifetime Maximum </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(Per Person)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graphicFrame>
        <p:nvGraphicFramePr>
          <p:cNvPr id="13" name="Table 53">
            <a:extLst>
              <a:ext uri="{FF2B5EF4-FFF2-40B4-BE49-F238E27FC236}">
                <a16:creationId xmlns:a16="http://schemas.microsoft.com/office/drawing/2014/main" id="{0CD0F83F-1063-F0E6-0A1E-234D9C7BA2C8}"/>
              </a:ext>
            </a:extLst>
          </p:cNvPr>
          <p:cNvGraphicFramePr>
            <a:graphicFrameLocks noGrp="1"/>
          </p:cNvGraphicFramePr>
          <p:nvPr>
            <p:extLst>
              <p:ext uri="{D42A27DB-BD31-4B8C-83A1-F6EECF244321}">
                <p14:modId xmlns:p14="http://schemas.microsoft.com/office/powerpoint/2010/main" val="3301909710"/>
              </p:ext>
            </p:extLst>
          </p:nvPr>
        </p:nvGraphicFramePr>
        <p:xfrm>
          <a:off x="391694" y="5864964"/>
          <a:ext cx="3455098" cy="3767019"/>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602480">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Member Cost</a:t>
                      </a:r>
                    </a:p>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In-Network*</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Out-of-Network Reimbursement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3895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Eye Exam</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10 copay</a:t>
                      </a:r>
                      <a:endParaRPr sz="700" dirty="0">
                        <a:solidFill>
                          <a:schemeClr val="tx1"/>
                        </a:solidFill>
                        <a:latin typeface="Arial" panose="020B0604020202020204" pitchFamily="34" charset="0"/>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$25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89704">
                <a:tc gridSpan="3">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Lenses </a:t>
                      </a:r>
                      <a:r>
                        <a:rPr lang="en-US" sz="700" b="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Single</a:t>
                      </a:r>
                      <a:endParaRPr lang="en-US" sz="6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200965">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$28</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492291"/>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Trifocal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marR="0" lvl="0" indent="0" algn="ctr" defTabSz="914400" rtl="0" eaLnBrk="1" fontAlgn="auto" latinLnBrk="0" hangingPunct="1">
                        <a:lnSpc>
                          <a:spcPct val="100000"/>
                        </a:lnSpc>
                        <a:spcBef>
                          <a:spcPts val="0"/>
                        </a:spcBef>
                        <a:spcAft>
                          <a:spcPts val="0"/>
                        </a:spcAft>
                        <a:buClrTx/>
                        <a:buSzTx/>
                        <a:buFontTx/>
                        <a:buNone/>
                        <a:tabLst/>
                        <a:defRPr/>
                      </a:pPr>
                      <a:endParaRPr lang="en-US" sz="700" kern="1200" spc="-10" dirty="0">
                        <a:solidFill>
                          <a:schemeClr val="tx1"/>
                        </a:solidFill>
                        <a:latin typeface="Arial" panose="020B0604020202020204" pitchFamily="34" charset="0"/>
                        <a:ea typeface="+mn-ea"/>
                        <a:cs typeface="Arial" panose="020B0604020202020204" pitchFamily="34" charset="0"/>
                      </a:endParaRPr>
                    </a:p>
                    <a:p>
                      <a:pPr marL="23495" marR="0" lvl="0" indent="0" algn="ctr" defTabSz="914400" rtl="0" eaLnBrk="1" fontAlgn="auto" latinLnBrk="0" hangingPunct="1">
                        <a:lnSpc>
                          <a:spcPct val="100000"/>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$53</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790909"/>
                  </a:ext>
                </a:extLst>
              </a:tr>
              <a:tr h="578079">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Frames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600" kern="1200" spc="-30" dirty="0">
                          <a:solidFill>
                            <a:schemeClr val="tx1"/>
                          </a:solidFill>
                          <a:latin typeface="Arial" panose="020B0604020202020204" pitchFamily="34" charset="0"/>
                          <a:ea typeface="+mn-ea"/>
                          <a:cs typeface="Arial" panose="020B0604020202020204" pitchFamily="34" charset="0"/>
                        </a:rPr>
                        <a:t>(Once every 24 months)***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$150 allowance plus 20%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$75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272658">
                <a:tc gridSpan="3">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Contact Lenses*** (Once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spcBef>
                          <a:spcPts val="35"/>
                        </a:spcBef>
                      </a:pPr>
                      <a:endParaRPr sz="700" dirty="0">
                        <a:latin typeface="Times New Roman"/>
                        <a:cs typeface="Times New Roman"/>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72658">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Medically Necessary</a:t>
                      </a:r>
                      <a:endParaRPr lang="en-US" sz="600" kern="1200" spc="-30" dirty="0">
                        <a:solidFill>
                          <a:schemeClr val="accent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Covered in full</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$200</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463419">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Elective</a:t>
                      </a:r>
                      <a:endParaRPr lang="en-US" sz="600" kern="1200" spc="-3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$130 allowance plus 15%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$104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spTree>
    <p:extLst>
      <p:ext uri="{BB962C8B-B14F-4D97-AF65-F5344CB8AC3E}">
        <p14:creationId xmlns:p14="http://schemas.microsoft.com/office/powerpoint/2010/main" val="3959201711"/>
      </p:ext>
    </p:extLst>
  </p:cSld>
  <p:clrMapOvr>
    <a:masterClrMapping/>
  </p:clrMapOvr>
</p:sld>
</file>

<file path=ppt/theme/theme1.xml><?xml version="1.0" encoding="utf-8"?>
<a:theme xmlns:a="http://schemas.openxmlformats.org/drawingml/2006/main" name="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D840127D361C40BF6DA88C7C8856B4" ma:contentTypeVersion="9" ma:contentTypeDescription="Create a new document." ma:contentTypeScope="" ma:versionID="e53267099a20b6696289702cfa3922e8">
  <xsd:schema xmlns:xsd="http://www.w3.org/2001/XMLSchema" xmlns:xs="http://www.w3.org/2001/XMLSchema" xmlns:p="http://schemas.microsoft.com/office/2006/metadata/properties" xmlns:ns3="0bb8ec22-731f-4800-99c6-99ff218ecb28" targetNamespace="http://schemas.microsoft.com/office/2006/metadata/properties" ma:root="true" ma:fieldsID="50f903db841e03a993daca153c553c5d" ns3:_="">
    <xsd:import namespace="0bb8ec22-731f-4800-99c6-99ff218ecb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8ec22-731f-4800-99c6-99ff218ecb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EBFEFA-6D5B-4C2E-A6A3-620136B72CB9}">
  <ds:schemaRefs>
    <ds:schemaRef ds:uri="http://schemas.microsoft.com/sharepoint/v3/contenttype/forms"/>
  </ds:schemaRefs>
</ds:datastoreItem>
</file>

<file path=customXml/itemProps2.xml><?xml version="1.0" encoding="utf-8"?>
<ds:datastoreItem xmlns:ds="http://schemas.openxmlformats.org/officeDocument/2006/customXml" ds:itemID="{9E8E0056-E693-4BEC-AB10-7433A29AB40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bb8ec22-731f-4800-99c6-99ff218ecb28"/>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8DE222A-03DD-49CF-9274-B2B6FFC7F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8ec22-731f-4800-99c6-99ff218ecb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14604</TotalTime>
  <Words>2632</Words>
  <Application>Microsoft Office PowerPoint</Application>
  <PresentationFormat>Custom</PresentationFormat>
  <Paragraphs>417</Paragraphs>
  <Slides>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Arial</vt:lpstr>
      <vt:lpstr>Arial Black</vt:lpstr>
      <vt:lpstr>Calibri</vt:lpstr>
      <vt:lpstr>Gill Sans MT</vt:lpstr>
      <vt:lpstr>Lucida Sans</vt:lpstr>
      <vt:lpstr>Tahoma</vt:lpstr>
      <vt:lpstr>Times</vt:lpstr>
      <vt:lpstr>Times New Roman</vt:lpstr>
      <vt:lpstr>Wingdings</vt:lpstr>
      <vt:lpstr>Office Theme</vt:lpstr>
      <vt:lpstr>1_Office Theme</vt:lpstr>
      <vt:lpstr>2025 Benefits At A Glance Part-Time Home Health Caregivers and Clinicians (VPB)</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Schwager</dc:creator>
  <cp:lastModifiedBy>Dowling, Katelyn</cp:lastModifiedBy>
  <cp:revision>107</cp:revision>
  <dcterms:modified xsi:type="dcterms:W3CDTF">2025-03-06T16:49:29Z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0x01010080D840127D361C40BF6DA88C7C8856B4</vt:lpwstr>
  </property>
  <property fmtid="{D5CDD505-2E9C-101B-9397-08002B2CF9AE}" pid="3" name="_dlc_DocIdItemGuid">
    <vt:lpwstr>03270cc4-5578-42ba-93dc-e8897b37adc1</vt:lpwstr>
  </property>
</Properties>
</file>