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1" r:id="rId5"/>
  </p:sldMasterIdLst>
  <p:notesMasterIdLst>
    <p:notesMasterId r:id="rId10"/>
  </p:notesMasterIdLst>
  <p:sldIdLst>
    <p:sldId id="309" r:id="rId6"/>
    <p:sldId id="296" r:id="rId7"/>
    <p:sldId id="310" r:id="rId8"/>
    <p:sldId id="311" r:id="rId9"/>
  </p:sldIdLst>
  <p:sldSz cx="7772400" cy="100584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DD270F-2FC9-5405-9785-A0B1CC0FEAC1}" name="David Schwager" initials="DS" userId="S::David.Schwager@alliant.com::5d17f50f-ba4e-45e8-9cd9-0b5f4fc791f3" providerId="AD"/>
  <p188:author id="{0109C722-F6AE-5AC7-DF4E-4B722855D64A}" name="Steffany Avilez" initials="SA" userId="S::Steffany.Avilez@alliant.com::61030d3f-9474-4459-91a6-400c25f0a5bb" providerId="AD"/>
  <p188:author id="{C4D17C47-56F5-ED71-C712-6922C24B47FA}" name="Dowling, Katelyn" initials="KD" userId="S::kdowling@bayada.com::3a1c91f9-830f-432f-8cdb-06129e06fef0" providerId="AD"/>
  <p188:author id="{58D74C8A-EE61-DD88-563A-23B6F91A707C}" name="Wagner, Kait" initials="KW" userId="S::kwagner1@bayada.com::45ecb98f-6b2c-4da9-9165-082755caa45f" providerId="AD"/>
  <p188:author id="{846A9C90-A844-D2C1-6A27-81FA41F6B5A3}" name="Alexandra Garavaglia" initials="AG" userId="S::Alexandra.Garavaglia@alliant.com::b2038530-17b9-439a-90cf-7c85415979af" providerId="AD"/>
  <p188:author id="{E09803D6-367B-6A58-7F50-3EEA594219BF}" name="Lisa Brown" initials="LB" userId="S::Lisa.Brown@alliant.com::2a28c396-8875-4986-a041-1f61025ebb3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BDC9"/>
    <a:srgbClr val="032E41"/>
    <a:srgbClr val="002F43"/>
    <a:srgbClr val="92E7EE"/>
    <a:srgbClr val="4B0F41"/>
    <a:srgbClr val="E9E9E9"/>
    <a:srgbClr val="FF006E"/>
    <a:srgbClr val="7652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57" autoAdjust="0"/>
  </p:normalViewPr>
  <p:slideViewPr>
    <p:cSldViewPr>
      <p:cViewPr>
        <p:scale>
          <a:sx n="80" d="100"/>
          <a:sy n="80" d="100"/>
        </p:scale>
        <p:origin x="1224" y="4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2.xml"/><Relationship Id="rId15" Type="http://schemas.microsoft.com/office/2018/10/relationships/authors" Target="author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B617D4A8-9CE5-4376-9ABB-AD9B4480AF42}" type="datetimeFigureOut">
              <a:rPr lang="en-US" smtClean="0"/>
              <a:t>3/3/2025</a:t>
            </a:fld>
            <a:endParaRPr lang="en-US"/>
          </a:p>
        </p:txBody>
      </p:sp>
      <p:sp>
        <p:nvSpPr>
          <p:cNvPr id="4" name="Slide Image Placeholder 3"/>
          <p:cNvSpPr>
            <a:spLocks noGrp="1" noRot="1" noChangeAspect="1"/>
          </p:cNvSpPr>
          <p:nvPr>
            <p:ph type="sldImg" idx="2"/>
          </p:nvPr>
        </p:nvSpPr>
        <p:spPr>
          <a:xfrm>
            <a:off x="2574925" y="1257300"/>
            <a:ext cx="2622550"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076C70A4-8371-4AA0-8064-0A4296521D3C}" type="slidenum">
              <a:rPr lang="en-US" smtClean="0"/>
              <a:t>‹#›</a:t>
            </a:fld>
            <a:endParaRPr lang="en-US"/>
          </a:p>
        </p:txBody>
      </p:sp>
    </p:spTree>
    <p:extLst>
      <p:ext uri="{BB962C8B-B14F-4D97-AF65-F5344CB8AC3E}">
        <p14:creationId xmlns:p14="http://schemas.microsoft.com/office/powerpoint/2010/main" val="3185394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6C70A4-8371-4AA0-8064-0A4296521D3C}" type="slidenum">
              <a:rPr lang="en-US" smtClean="0"/>
              <a:t>1</a:t>
            </a:fld>
            <a:endParaRPr lang="en-US"/>
          </a:p>
        </p:txBody>
      </p:sp>
    </p:spTree>
    <p:extLst>
      <p:ext uri="{BB962C8B-B14F-4D97-AF65-F5344CB8AC3E}">
        <p14:creationId xmlns:p14="http://schemas.microsoft.com/office/powerpoint/2010/main" val="1773095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Confirm Carrier Names and plan details in paragraphs and tables. </a:t>
            </a:r>
          </a:p>
        </p:txBody>
      </p:sp>
      <p:sp>
        <p:nvSpPr>
          <p:cNvPr id="4" name="Slide Number Placeholder 3"/>
          <p:cNvSpPr>
            <a:spLocks noGrp="1"/>
          </p:cNvSpPr>
          <p:nvPr>
            <p:ph type="sldNum" sz="quarter" idx="5"/>
          </p:nvPr>
        </p:nvSpPr>
        <p:spPr/>
        <p:txBody>
          <a:bodyPr/>
          <a:lstStyle/>
          <a:p>
            <a:fld id="{076C70A4-8371-4AA0-8064-0A4296521D3C}" type="slidenum">
              <a:rPr lang="en-US" smtClean="0"/>
              <a:t>2</a:t>
            </a:fld>
            <a:endParaRPr lang="en-US"/>
          </a:p>
        </p:txBody>
      </p:sp>
    </p:spTree>
    <p:extLst>
      <p:ext uri="{BB962C8B-B14F-4D97-AF65-F5344CB8AC3E}">
        <p14:creationId xmlns:p14="http://schemas.microsoft.com/office/powerpoint/2010/main" val="1922943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Confirm Carrier Names and plan details in paragraphs and tables. </a:t>
            </a:r>
          </a:p>
        </p:txBody>
      </p:sp>
      <p:sp>
        <p:nvSpPr>
          <p:cNvPr id="4" name="Slide Number Placeholder 3"/>
          <p:cNvSpPr>
            <a:spLocks noGrp="1"/>
          </p:cNvSpPr>
          <p:nvPr>
            <p:ph type="sldNum" sz="quarter" idx="5"/>
          </p:nvPr>
        </p:nvSpPr>
        <p:spPr/>
        <p:txBody>
          <a:bodyPr/>
          <a:lstStyle/>
          <a:p>
            <a:fld id="{076C70A4-8371-4AA0-8064-0A4296521D3C}" type="slidenum">
              <a:rPr lang="en-US" smtClean="0"/>
              <a:t>3</a:t>
            </a:fld>
            <a:endParaRPr lang="en-US"/>
          </a:p>
        </p:txBody>
      </p:sp>
    </p:spTree>
    <p:extLst>
      <p:ext uri="{BB962C8B-B14F-4D97-AF65-F5344CB8AC3E}">
        <p14:creationId xmlns:p14="http://schemas.microsoft.com/office/powerpoint/2010/main" val="1549343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Confirm Carrier Names and plan details in paragraphs and tables. </a:t>
            </a:r>
          </a:p>
          <a:p>
            <a:endParaRPr lang="en-US" dirty="0"/>
          </a:p>
        </p:txBody>
      </p:sp>
      <p:sp>
        <p:nvSpPr>
          <p:cNvPr id="4" name="Slide Number Placeholder 3"/>
          <p:cNvSpPr>
            <a:spLocks noGrp="1"/>
          </p:cNvSpPr>
          <p:nvPr>
            <p:ph type="sldNum" sz="quarter" idx="5"/>
          </p:nvPr>
        </p:nvSpPr>
        <p:spPr/>
        <p:txBody>
          <a:bodyPr/>
          <a:lstStyle/>
          <a:p>
            <a:fld id="{076C70A4-8371-4AA0-8064-0A4296521D3C}" type="slidenum">
              <a:rPr lang="en-US" smtClean="0"/>
              <a:t>4</a:t>
            </a:fld>
            <a:endParaRPr lang="en-US"/>
          </a:p>
        </p:txBody>
      </p:sp>
    </p:spTree>
    <p:extLst>
      <p:ext uri="{BB962C8B-B14F-4D97-AF65-F5344CB8AC3E}">
        <p14:creationId xmlns:p14="http://schemas.microsoft.com/office/powerpoint/2010/main" val="1308686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sz="3500" b="0" i="0">
                <a:solidFill>
                  <a:schemeClr val="bg1"/>
                </a:solidFill>
                <a:latin typeface="Tahoma"/>
                <a:cs typeface="Tahoma"/>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89181E55-CB42-4DA8-8AC7-0FA4AC5FA7AF}" type="datetime1">
              <a:rPr lang="en-US" smtClean="0"/>
              <a:t>3/3/2025</a:t>
            </a:fld>
            <a:endParaRPr lang="en-US"/>
          </a:p>
        </p:txBody>
      </p:sp>
      <p:sp>
        <p:nvSpPr>
          <p:cNvPr id="6" name="Holder 6"/>
          <p:cNvSpPr>
            <a:spLocks noGrp="1"/>
          </p:cNvSpPr>
          <p:nvPr>
            <p:ph type="sldNum" sz="quarter" idx="7"/>
          </p:nvPr>
        </p:nvSpPr>
        <p:spPr/>
        <p:txBody>
          <a:bodyPr lIns="0" tIns="0" rIns="0" bIns="0"/>
          <a:lstStyle>
            <a:lvl1pPr>
              <a:defRPr sz="1000" b="0" i="0">
                <a:solidFill>
                  <a:schemeClr val="tx1"/>
                </a:solidFill>
                <a:latin typeface="Arial Black"/>
                <a:cs typeface="Arial Black"/>
              </a:defRPr>
            </a:lvl1pPr>
          </a:lstStyle>
          <a:p>
            <a:pPr marL="38100">
              <a:spcBef>
                <a:spcPts val="170"/>
              </a:spcBef>
            </a:pPr>
            <a:fld id="{81D60167-4931-47E6-BA6A-407CBD079E47}" type="slidenum">
              <a:rPr lang="en-US" spc="-25" smtClean="0"/>
              <a:pPr marL="38100">
                <a:spcBef>
                  <a:spcPts val="170"/>
                </a:spcBef>
              </a:pPr>
              <a:t>‹#›</a:t>
            </a:fld>
            <a:endParaRPr lang="en-US" spc="-25" dirty="0"/>
          </a:p>
        </p:txBody>
      </p:sp>
    </p:spTree>
    <p:extLst>
      <p:ext uri="{BB962C8B-B14F-4D97-AF65-F5344CB8AC3E}">
        <p14:creationId xmlns:p14="http://schemas.microsoft.com/office/powerpoint/2010/main" val="3774597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D35E0E30-6487-19DD-17DA-C98888EA2595}"/>
              </a:ext>
            </a:extLst>
          </p:cNvPr>
          <p:cNvSpPr/>
          <p:nvPr userDrawn="1"/>
        </p:nvSpPr>
        <p:spPr>
          <a:xfrm>
            <a:off x="7086600" y="9372600"/>
            <a:ext cx="685800" cy="685800"/>
          </a:xfrm>
          <a:custGeom>
            <a:avLst/>
            <a:gdLst/>
            <a:ahLst/>
            <a:cxnLst/>
            <a:rect l="l" t="t" r="r" b="b"/>
            <a:pathLst>
              <a:path w="685800" h="685800">
                <a:moveTo>
                  <a:pt x="685800" y="0"/>
                </a:moveTo>
                <a:lnTo>
                  <a:pt x="0" y="685800"/>
                </a:lnTo>
                <a:lnTo>
                  <a:pt x="685800" y="685800"/>
                </a:lnTo>
                <a:lnTo>
                  <a:pt x="685800" y="0"/>
                </a:lnTo>
                <a:close/>
              </a:path>
            </a:pathLst>
          </a:custGeom>
          <a:solidFill>
            <a:schemeClr val="accent1"/>
          </a:solidFill>
        </p:spPr>
        <p:txBody>
          <a:bodyPr wrap="square" lIns="0" tIns="0" rIns="0" bIns="0" rtlCol="0"/>
          <a:lstStyle/>
          <a:p>
            <a:endParaRPr>
              <a:solidFill>
                <a:schemeClr val="tx1"/>
              </a:solidFill>
            </a:endParaRPr>
          </a:p>
        </p:txBody>
      </p:sp>
      <p:sp>
        <p:nvSpPr>
          <p:cNvPr id="2" name="Holder 2"/>
          <p:cNvSpPr>
            <a:spLocks noGrp="1"/>
          </p:cNvSpPr>
          <p:nvPr>
            <p:ph type="title"/>
          </p:nvPr>
        </p:nvSpPr>
        <p:spPr/>
        <p:txBody>
          <a:bodyPr lIns="0" tIns="0" rIns="0" bIns="0"/>
          <a:lstStyle>
            <a:lvl1pPr>
              <a:defRPr sz="3500" b="0" i="0">
                <a:solidFill>
                  <a:schemeClr val="bg1"/>
                </a:solidFill>
                <a:latin typeface="+mj-lt"/>
                <a:cs typeface="Tahoma"/>
              </a:defRPr>
            </a:lvl1pPr>
          </a:lstStyle>
          <a:p>
            <a:endParaRPr dirty="0"/>
          </a:p>
        </p:txBody>
      </p:sp>
      <p:sp>
        <p:nvSpPr>
          <p:cNvPr id="3" name="Holder 3"/>
          <p:cNvSpPr>
            <a:spLocks noGrp="1"/>
          </p:cNvSpPr>
          <p:nvPr>
            <p:ph type="body" idx="1"/>
          </p:nvPr>
        </p:nvSpPr>
        <p:spPr>
          <a:xfrm>
            <a:off x="501647" y="4303853"/>
            <a:ext cx="6780530" cy="276999"/>
          </a:xfrm>
        </p:spPr>
        <p:txBody>
          <a:bodyPr lIns="0" tIns="0" rIns="0" bIns="0"/>
          <a:lstStyle>
            <a:lvl1pPr>
              <a:defRPr b="0" i="0">
                <a:solidFill>
                  <a:schemeClr val="tx1"/>
                </a:solidFill>
              </a:defRPr>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68489AE9-C710-49F6-87EA-1104585198DA}" type="datetime1">
              <a:rPr lang="en-US" smtClean="0"/>
              <a:t>3/3/2025</a:t>
            </a:fld>
            <a:endParaRPr lang="en-US"/>
          </a:p>
        </p:txBody>
      </p:sp>
      <p:sp>
        <p:nvSpPr>
          <p:cNvPr id="6" name="Holder 6"/>
          <p:cNvSpPr>
            <a:spLocks noGrp="1"/>
          </p:cNvSpPr>
          <p:nvPr>
            <p:ph type="sldNum" sz="quarter" idx="7"/>
          </p:nvPr>
        </p:nvSpPr>
        <p:spPr/>
        <p:txBody>
          <a:bodyPr lIns="0" tIns="0" rIns="0" bIns="0"/>
          <a:lstStyle>
            <a:lvl1pPr>
              <a:defRPr sz="1000" b="0" i="0">
                <a:solidFill>
                  <a:schemeClr val="bg1"/>
                </a:solidFill>
                <a:latin typeface="Arial Black"/>
                <a:cs typeface="Arial Black"/>
              </a:defRPr>
            </a:lvl1pPr>
          </a:lstStyle>
          <a:p>
            <a:pPr marL="38100">
              <a:spcBef>
                <a:spcPts val="170"/>
              </a:spcBef>
            </a:pPr>
            <a:fld id="{81D60167-4931-47E6-BA6A-407CBD079E47}" type="slidenum">
              <a:rPr lang="en-US" spc="-25" smtClean="0"/>
              <a:pPr marL="38100">
                <a:spcBef>
                  <a:spcPts val="170"/>
                </a:spcBef>
              </a:pPr>
              <a:t>‹#›</a:t>
            </a:fld>
            <a:endParaRPr lang="en-US" spc="-25" dirty="0"/>
          </a:p>
        </p:txBody>
      </p:sp>
    </p:spTree>
    <p:extLst>
      <p:ext uri="{BB962C8B-B14F-4D97-AF65-F5344CB8AC3E}">
        <p14:creationId xmlns:p14="http://schemas.microsoft.com/office/powerpoint/2010/main" val="1605782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15" name="object 2">
            <a:extLst>
              <a:ext uri="{FF2B5EF4-FFF2-40B4-BE49-F238E27FC236}">
                <a16:creationId xmlns:a16="http://schemas.microsoft.com/office/drawing/2014/main" id="{736F76BE-5328-2A36-3095-1D783F438DBE}"/>
              </a:ext>
            </a:extLst>
          </p:cNvPr>
          <p:cNvSpPr/>
          <p:nvPr userDrawn="1"/>
        </p:nvSpPr>
        <p:spPr>
          <a:xfrm>
            <a:off x="7086600" y="9372600"/>
            <a:ext cx="685800" cy="685800"/>
          </a:xfrm>
          <a:custGeom>
            <a:avLst/>
            <a:gdLst/>
            <a:ahLst/>
            <a:cxnLst/>
            <a:rect l="l" t="t" r="r" b="b"/>
            <a:pathLst>
              <a:path w="685800" h="685800">
                <a:moveTo>
                  <a:pt x="685800" y="0"/>
                </a:moveTo>
                <a:lnTo>
                  <a:pt x="0" y="685800"/>
                </a:lnTo>
                <a:lnTo>
                  <a:pt x="685800" y="685800"/>
                </a:lnTo>
                <a:lnTo>
                  <a:pt x="685800" y="0"/>
                </a:lnTo>
                <a:close/>
              </a:path>
            </a:pathLst>
          </a:custGeom>
          <a:solidFill>
            <a:schemeClr val="bg2"/>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500" b="0" i="0">
                <a:solidFill>
                  <a:schemeClr val="bg1"/>
                </a:solidFill>
                <a:latin typeface="Gill Sans MT" panose="020B0502020104020203" pitchFamily="34" charset="0"/>
                <a:cs typeface="Tahoma"/>
              </a:defRPr>
            </a:lvl1pPr>
          </a:lstStyle>
          <a:p>
            <a:endParaRPr dirty="0"/>
          </a:p>
        </p:txBody>
      </p:sp>
      <p:sp>
        <p:nvSpPr>
          <p:cNvPr id="3" name="Holder 3"/>
          <p:cNvSpPr>
            <a:spLocks noGrp="1"/>
          </p:cNvSpPr>
          <p:nvPr>
            <p:ph sz="half" idx="2"/>
          </p:nvPr>
        </p:nvSpPr>
        <p:spPr>
          <a:xfrm>
            <a:off x="522160" y="3537267"/>
            <a:ext cx="3296920" cy="153888"/>
          </a:xfrm>
          <a:prstGeom prst="rect">
            <a:avLst/>
          </a:prstGeom>
        </p:spPr>
        <p:txBody>
          <a:bodyPr wrap="square" lIns="0" tIns="0" rIns="0" bIns="0">
            <a:spAutoFit/>
          </a:bodyPr>
          <a:lstStyle>
            <a:lvl1pPr>
              <a:defRPr sz="1000" b="0" i="0">
                <a:solidFill>
                  <a:schemeClr val="tx1"/>
                </a:solidFill>
                <a:latin typeface="+mj-lt"/>
                <a:cs typeface="Lucida Sans"/>
              </a:defRPr>
            </a:lvl1pPr>
          </a:lstStyle>
          <a:p>
            <a:endParaRPr dirty="0"/>
          </a:p>
        </p:txBody>
      </p:sp>
      <p:sp>
        <p:nvSpPr>
          <p:cNvPr id="4" name="Holder 4"/>
          <p:cNvSpPr>
            <a:spLocks noGrp="1"/>
          </p:cNvSpPr>
          <p:nvPr>
            <p:ph sz="half" idx="3"/>
          </p:nvPr>
        </p:nvSpPr>
        <p:spPr>
          <a:xfrm>
            <a:off x="3949445" y="3404044"/>
            <a:ext cx="3282950" cy="246221"/>
          </a:xfrm>
          <a:prstGeom prst="rect">
            <a:avLst/>
          </a:prstGeom>
        </p:spPr>
        <p:txBody>
          <a:bodyPr wrap="square" lIns="0" tIns="0" rIns="0" bIns="0">
            <a:spAutoFit/>
          </a:bodyPr>
          <a:lstStyle>
            <a:lvl1pPr>
              <a:defRPr sz="1600" b="0" i="0">
                <a:solidFill>
                  <a:schemeClr val="accent1"/>
                </a:solidFill>
                <a:latin typeface="+mj-lt"/>
                <a:cs typeface="Arial Black"/>
              </a:defRPr>
            </a:lvl1pPr>
          </a:lstStyle>
          <a:p>
            <a:endParaRPr dirty="0"/>
          </a:p>
        </p:txBody>
      </p:sp>
      <p:sp>
        <p:nvSpPr>
          <p:cNvPr id="8" name="Date Placeholder 7">
            <a:extLst>
              <a:ext uri="{FF2B5EF4-FFF2-40B4-BE49-F238E27FC236}">
                <a16:creationId xmlns:a16="http://schemas.microsoft.com/office/drawing/2014/main" id="{18810085-129D-6A1B-4FDE-AF1C77A9799D}"/>
              </a:ext>
            </a:extLst>
          </p:cNvPr>
          <p:cNvSpPr>
            <a:spLocks noGrp="1"/>
          </p:cNvSpPr>
          <p:nvPr>
            <p:ph type="dt" sz="half" idx="10"/>
          </p:nvPr>
        </p:nvSpPr>
        <p:spPr/>
        <p:txBody>
          <a:bodyPr/>
          <a:lstStyle/>
          <a:p>
            <a:fld id="{1D4D7BD4-36B7-4EAD-9462-CACC62C7A55E}" type="datetime1">
              <a:rPr lang="en-US" smtClean="0"/>
              <a:t>3/3/2025</a:t>
            </a:fld>
            <a:endParaRPr lang="en-US"/>
          </a:p>
        </p:txBody>
      </p:sp>
      <p:sp>
        <p:nvSpPr>
          <p:cNvPr id="9" name="Footer Placeholder 8">
            <a:extLst>
              <a:ext uri="{FF2B5EF4-FFF2-40B4-BE49-F238E27FC236}">
                <a16:creationId xmlns:a16="http://schemas.microsoft.com/office/drawing/2014/main" id="{19EB6B12-E2C0-FB44-AA90-ACB428C2F72D}"/>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84E2BD07-29DD-14C1-B377-3A441D15F306}"/>
              </a:ext>
            </a:extLst>
          </p:cNvPr>
          <p:cNvSpPr>
            <a:spLocks noGrp="1"/>
          </p:cNvSpPr>
          <p:nvPr>
            <p:ph type="sldNum" sz="quarter" idx="12"/>
          </p:nvPr>
        </p:nvSpPr>
        <p:spPr/>
        <p:txBody>
          <a:bodyPr/>
          <a:lstStyle/>
          <a:p>
            <a:pPr marL="38100">
              <a:lnSpc>
                <a:spcPct val="100000"/>
              </a:lnSpc>
              <a:spcBef>
                <a:spcPts val="170"/>
              </a:spcBef>
            </a:pPr>
            <a:fld id="{81D60167-4931-47E6-BA6A-407CBD079E47}" type="slidenum">
              <a:rPr lang="en-US" spc="-25" smtClean="0"/>
              <a:t>‹#›</a:t>
            </a:fld>
            <a:endParaRPr lang="en-US" spc="-25" dirty="0"/>
          </a:p>
        </p:txBody>
      </p:sp>
      <p:sp>
        <p:nvSpPr>
          <p:cNvPr id="11" name="Rectangle 2">
            <a:extLst>
              <a:ext uri="{FF2B5EF4-FFF2-40B4-BE49-F238E27FC236}">
                <a16:creationId xmlns:a16="http://schemas.microsoft.com/office/drawing/2014/main" id="{C0AE8E11-59CE-805E-5819-D082F4C08D70}"/>
              </a:ext>
            </a:extLst>
          </p:cNvPr>
          <p:cNvSpPr>
            <a:spLocks noChangeArrowheads="1"/>
          </p:cNvSpPr>
          <p:nvPr userDrawn="1"/>
        </p:nvSpPr>
        <p:spPr bwMode="auto">
          <a:xfrm>
            <a:off x="0" y="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2" name="Rectangle 3">
            <a:extLst>
              <a:ext uri="{FF2B5EF4-FFF2-40B4-BE49-F238E27FC236}">
                <a16:creationId xmlns:a16="http://schemas.microsoft.com/office/drawing/2014/main" id="{9D3593FF-B429-4436-3F4A-7E94331162FF}"/>
              </a:ext>
            </a:extLst>
          </p:cNvPr>
          <p:cNvSpPr>
            <a:spLocks noChangeArrowheads="1"/>
          </p:cNvSpPr>
          <p:nvPr userDrawn="1"/>
        </p:nvSpPr>
        <p:spPr bwMode="auto">
          <a:xfrm>
            <a:off x="228600" y="4572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marL="4572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marL="9144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marL="13716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marL="18288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marL="22860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marL="27432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marL="32004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marL="36576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altLang="en-US" sz="1200" b="0" i="1" u="none" strike="noStrike" cap="none" normalizeH="0" baseline="0">
                <a:ln>
                  <a:noFill/>
                </a:ln>
                <a:solidFill>
                  <a:srgbClr val="C3092B"/>
                </a:solidFill>
                <a:effectLst/>
                <a:latin typeface="Times" panose="02020603050405020304" pitchFamily="18" charset="0"/>
                <a:ea typeface="Times New Roman" panose="02020603050405020304" pitchFamily="18"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34633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7771130" cy="10058400"/>
          </a:xfrm>
          <a:custGeom>
            <a:avLst/>
            <a:gdLst/>
            <a:ahLst/>
            <a:cxnLst/>
            <a:rect l="l" t="t" r="r" b="b"/>
            <a:pathLst>
              <a:path w="7771130" h="10058400">
                <a:moveTo>
                  <a:pt x="7770876" y="0"/>
                </a:moveTo>
                <a:lnTo>
                  <a:pt x="0" y="0"/>
                </a:lnTo>
                <a:lnTo>
                  <a:pt x="0" y="10058400"/>
                </a:lnTo>
                <a:lnTo>
                  <a:pt x="7770876" y="10058400"/>
                </a:lnTo>
                <a:lnTo>
                  <a:pt x="7770876" y="0"/>
                </a:lnTo>
                <a:close/>
              </a:path>
            </a:pathLst>
          </a:custGeom>
          <a:solidFill>
            <a:schemeClr val="bg2"/>
          </a:solidFill>
        </p:spPr>
        <p:txBody>
          <a:bodyPr wrap="square" lIns="0" tIns="0" rIns="0" bIns="0" rtlCol="0"/>
          <a:lstStyle/>
          <a:p>
            <a:endParaRPr dirty="0"/>
          </a:p>
        </p:txBody>
      </p:sp>
      <p:sp>
        <p:nvSpPr>
          <p:cNvPr id="17" name="bg object 17"/>
          <p:cNvSpPr/>
          <p:nvPr/>
        </p:nvSpPr>
        <p:spPr>
          <a:xfrm>
            <a:off x="5" y="0"/>
            <a:ext cx="7772400" cy="10058400"/>
          </a:xfrm>
          <a:custGeom>
            <a:avLst/>
            <a:gdLst/>
            <a:ahLst/>
            <a:cxnLst/>
            <a:rect l="l" t="t" r="r" b="b"/>
            <a:pathLst>
              <a:path w="7772400" h="10058400">
                <a:moveTo>
                  <a:pt x="7772400" y="0"/>
                </a:moveTo>
                <a:lnTo>
                  <a:pt x="4748428" y="0"/>
                </a:lnTo>
                <a:lnTo>
                  <a:pt x="0" y="4748428"/>
                </a:lnTo>
                <a:lnTo>
                  <a:pt x="0" y="10058400"/>
                </a:lnTo>
                <a:lnTo>
                  <a:pt x="4615116" y="10058400"/>
                </a:lnTo>
                <a:lnTo>
                  <a:pt x="7772400" y="6901129"/>
                </a:lnTo>
                <a:lnTo>
                  <a:pt x="7772400" y="0"/>
                </a:lnTo>
                <a:close/>
              </a:path>
            </a:pathLst>
          </a:custGeom>
          <a:solidFill>
            <a:schemeClr val="bg1"/>
          </a:solidFill>
          <a:ln>
            <a:solidFill>
              <a:schemeClr val="bg1"/>
            </a:solidFill>
          </a:ln>
        </p:spPr>
        <p:txBody>
          <a:bodyPr wrap="square" lIns="0" tIns="0" rIns="0" bIns="0" rtlCol="0"/>
          <a:lstStyle/>
          <a:p>
            <a:endParaRPr/>
          </a:p>
        </p:txBody>
      </p:sp>
      <p:sp>
        <p:nvSpPr>
          <p:cNvPr id="18" name="bg object 18"/>
          <p:cNvSpPr/>
          <p:nvPr/>
        </p:nvSpPr>
        <p:spPr>
          <a:xfrm>
            <a:off x="539495" y="466344"/>
            <a:ext cx="6692265" cy="1972310"/>
          </a:xfrm>
          <a:custGeom>
            <a:avLst/>
            <a:gdLst/>
            <a:ahLst/>
            <a:cxnLst/>
            <a:rect l="l" t="t" r="r" b="b"/>
            <a:pathLst>
              <a:path w="6692265" h="1972310">
                <a:moveTo>
                  <a:pt x="6691883" y="0"/>
                </a:moveTo>
                <a:lnTo>
                  <a:pt x="0" y="0"/>
                </a:lnTo>
                <a:lnTo>
                  <a:pt x="0" y="1972055"/>
                </a:lnTo>
                <a:lnTo>
                  <a:pt x="6691883" y="1972055"/>
                </a:lnTo>
                <a:lnTo>
                  <a:pt x="6691883" y="0"/>
                </a:lnTo>
                <a:close/>
              </a:path>
            </a:pathLst>
          </a:custGeom>
          <a:solidFill>
            <a:srgbClr val="FFFFFF"/>
          </a:solid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3500" b="0" i="0">
                <a:solidFill>
                  <a:schemeClr val="bg1"/>
                </a:solidFill>
                <a:latin typeface="+mj-lt"/>
                <a:cs typeface="Tahoma"/>
              </a:defRPr>
            </a:lvl1pPr>
          </a:lstStyle>
          <a:p>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AE50F0-E770-40B6-8BDE-199E76D998EB}" type="datetime1">
              <a:rPr lang="en-US" smtClean="0"/>
              <a:t>3/3/2025</a:t>
            </a:fld>
            <a:endParaRPr lang="en-US"/>
          </a:p>
        </p:txBody>
      </p:sp>
      <p:sp>
        <p:nvSpPr>
          <p:cNvPr id="5" name="Holder 5"/>
          <p:cNvSpPr>
            <a:spLocks noGrp="1"/>
          </p:cNvSpPr>
          <p:nvPr>
            <p:ph type="sldNum" sz="quarter" idx="7"/>
          </p:nvPr>
        </p:nvSpPr>
        <p:spPr/>
        <p:txBody>
          <a:bodyPr lIns="0" tIns="0" rIns="0" bIns="0"/>
          <a:lstStyle>
            <a:lvl1pPr>
              <a:defRPr sz="1000" b="0" i="0">
                <a:solidFill>
                  <a:schemeClr val="bg1"/>
                </a:solidFill>
                <a:latin typeface="Arial Black"/>
                <a:cs typeface="Arial Black"/>
              </a:defRPr>
            </a:lvl1pPr>
          </a:lstStyle>
          <a:p>
            <a:pPr marL="38100">
              <a:lnSpc>
                <a:spcPct val="100000"/>
              </a:lnSpc>
              <a:spcBef>
                <a:spcPts val="170"/>
              </a:spcBef>
            </a:pPr>
            <a:fld id="{81D60167-4931-47E6-BA6A-407CBD079E47}" type="slidenum">
              <a:rPr spc="-25" dirty="0"/>
              <a:t>‹#›</a:t>
            </a:fld>
            <a:endParaRPr spc="-25" dirty="0"/>
          </a:p>
        </p:txBody>
      </p:sp>
      <p:pic>
        <p:nvPicPr>
          <p:cNvPr id="6" name="Picture 5" descr="A person wearing a white lab coat&#10;&#10;Description automatically generated">
            <a:extLst>
              <a:ext uri="{FF2B5EF4-FFF2-40B4-BE49-F238E27FC236}">
                <a16:creationId xmlns:a16="http://schemas.microsoft.com/office/drawing/2014/main" id="{5AA07273-32FA-4390-6448-38DE050EA4D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3564" r="25805"/>
          <a:stretch/>
        </p:blipFill>
        <p:spPr>
          <a:xfrm>
            <a:off x="-152399" y="-87794"/>
            <a:ext cx="7970398" cy="10494693"/>
          </a:xfrm>
          <a:prstGeom prst="rect">
            <a:avLst/>
          </a:prstGeom>
        </p:spPr>
      </p:pic>
      <p:pic>
        <p:nvPicPr>
          <p:cNvPr id="7" name="Picture 2" descr="Bayada Home Health Care: Reviews and Costs in 2024 | The Senior List">
            <a:extLst>
              <a:ext uri="{FF2B5EF4-FFF2-40B4-BE49-F238E27FC236}">
                <a16:creationId xmlns:a16="http://schemas.microsoft.com/office/drawing/2014/main" id="{09996732-E27D-C656-88A5-826178AA6AF5}"/>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37492" y="82933"/>
            <a:ext cx="2825621" cy="1476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84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1_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userDrawn="1"/>
        </p:nvSpPr>
        <p:spPr>
          <a:xfrm>
            <a:off x="0" y="0"/>
            <a:ext cx="7771130" cy="10058400"/>
          </a:xfrm>
          <a:custGeom>
            <a:avLst/>
            <a:gdLst/>
            <a:ahLst/>
            <a:cxnLst/>
            <a:rect l="l" t="t" r="r" b="b"/>
            <a:pathLst>
              <a:path w="7771130" h="10058400">
                <a:moveTo>
                  <a:pt x="7770876" y="0"/>
                </a:moveTo>
                <a:lnTo>
                  <a:pt x="0" y="0"/>
                </a:lnTo>
                <a:lnTo>
                  <a:pt x="0" y="10058400"/>
                </a:lnTo>
                <a:lnTo>
                  <a:pt x="7770876" y="10058400"/>
                </a:lnTo>
                <a:lnTo>
                  <a:pt x="7770876" y="0"/>
                </a:lnTo>
                <a:close/>
              </a:path>
            </a:pathLst>
          </a:custGeom>
          <a:solidFill>
            <a:schemeClr val="bg2"/>
          </a:solidFill>
        </p:spPr>
        <p:txBody>
          <a:bodyPr wrap="square" lIns="0" tIns="0" rIns="0" bIns="0" rtlCol="0"/>
          <a:lstStyle/>
          <a:p>
            <a:endParaRPr dirty="0"/>
          </a:p>
        </p:txBody>
      </p:sp>
      <p:sp>
        <p:nvSpPr>
          <p:cNvPr id="17" name="bg object 17"/>
          <p:cNvSpPr/>
          <p:nvPr/>
        </p:nvSpPr>
        <p:spPr>
          <a:xfrm>
            <a:off x="0" y="-14514"/>
            <a:ext cx="7772400" cy="10058400"/>
          </a:xfrm>
          <a:custGeom>
            <a:avLst/>
            <a:gdLst/>
            <a:ahLst/>
            <a:cxnLst/>
            <a:rect l="l" t="t" r="r" b="b"/>
            <a:pathLst>
              <a:path w="7772400" h="10058400">
                <a:moveTo>
                  <a:pt x="7772400" y="0"/>
                </a:moveTo>
                <a:lnTo>
                  <a:pt x="4748428" y="0"/>
                </a:lnTo>
                <a:lnTo>
                  <a:pt x="0" y="4748428"/>
                </a:lnTo>
                <a:lnTo>
                  <a:pt x="0" y="10058400"/>
                </a:lnTo>
                <a:lnTo>
                  <a:pt x="4615116" y="10058400"/>
                </a:lnTo>
                <a:lnTo>
                  <a:pt x="7772400" y="6901129"/>
                </a:lnTo>
                <a:lnTo>
                  <a:pt x="7772400" y="0"/>
                </a:lnTo>
                <a:close/>
              </a:path>
            </a:pathLst>
          </a:custGeom>
          <a:solidFill>
            <a:schemeClr val="bg1"/>
          </a:solidFill>
          <a:ln>
            <a:solidFill>
              <a:schemeClr val="bg1"/>
            </a:solidFill>
          </a:ln>
        </p:spPr>
        <p:txBody>
          <a:bodyPr wrap="square" lIns="0" tIns="0" rIns="0" bIns="0" rtlCol="0"/>
          <a:lstStyle/>
          <a:p>
            <a:endParaRPr/>
          </a:p>
        </p:txBody>
      </p:sp>
      <p:sp>
        <p:nvSpPr>
          <p:cNvPr id="18" name="bg object 18"/>
          <p:cNvSpPr/>
          <p:nvPr/>
        </p:nvSpPr>
        <p:spPr>
          <a:xfrm>
            <a:off x="539495" y="466344"/>
            <a:ext cx="6692265" cy="1972310"/>
          </a:xfrm>
          <a:custGeom>
            <a:avLst/>
            <a:gdLst/>
            <a:ahLst/>
            <a:cxnLst/>
            <a:rect l="l" t="t" r="r" b="b"/>
            <a:pathLst>
              <a:path w="6692265" h="1972310">
                <a:moveTo>
                  <a:pt x="6691883" y="0"/>
                </a:moveTo>
                <a:lnTo>
                  <a:pt x="0" y="0"/>
                </a:lnTo>
                <a:lnTo>
                  <a:pt x="0" y="1972055"/>
                </a:lnTo>
                <a:lnTo>
                  <a:pt x="6691883" y="1972055"/>
                </a:lnTo>
                <a:lnTo>
                  <a:pt x="6691883" y="0"/>
                </a:lnTo>
                <a:close/>
              </a:path>
            </a:pathLst>
          </a:custGeom>
          <a:solidFill>
            <a:srgbClr val="FFFFFF"/>
          </a:solid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3500" b="0" i="0">
                <a:solidFill>
                  <a:schemeClr val="bg1"/>
                </a:solidFill>
                <a:latin typeface="+mj-lt"/>
                <a:cs typeface="Tahoma"/>
              </a:defRPr>
            </a:lvl1pPr>
          </a:lstStyle>
          <a:p>
            <a:endParaRPr dirty="0"/>
          </a:p>
        </p:txBody>
      </p:sp>
      <p:pic>
        <p:nvPicPr>
          <p:cNvPr id="6" name="Picture 5" descr="A person wearing a white lab coat&#10;&#10;Description automatically generated">
            <a:extLst>
              <a:ext uri="{FF2B5EF4-FFF2-40B4-BE49-F238E27FC236}">
                <a16:creationId xmlns:a16="http://schemas.microsoft.com/office/drawing/2014/main" id="{F3AD7415-9646-A539-0456-A059DB49821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0175" r="22807"/>
          <a:stretch/>
        </p:blipFill>
        <p:spPr>
          <a:xfrm>
            <a:off x="-1270" y="-70705"/>
            <a:ext cx="8688070" cy="10158359"/>
          </a:xfrm>
          <a:prstGeom prst="rect">
            <a:avLst/>
          </a:prstGeom>
        </p:spPr>
      </p:pic>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3/3/2025</a:t>
            </a:fld>
            <a:endParaRPr lang="en-US"/>
          </a:p>
        </p:txBody>
      </p:sp>
      <p:sp>
        <p:nvSpPr>
          <p:cNvPr id="5" name="Holder 5"/>
          <p:cNvSpPr>
            <a:spLocks noGrp="1"/>
          </p:cNvSpPr>
          <p:nvPr>
            <p:ph type="sldNum" sz="quarter" idx="7"/>
          </p:nvPr>
        </p:nvSpPr>
        <p:spPr/>
        <p:txBody>
          <a:bodyPr lIns="0" tIns="0" rIns="0" bIns="0"/>
          <a:lstStyle>
            <a:lvl1pPr>
              <a:defRPr sz="1000" b="0" i="0">
                <a:solidFill>
                  <a:schemeClr val="bg1"/>
                </a:solidFill>
                <a:latin typeface="Arial Black"/>
                <a:cs typeface="Arial Black"/>
              </a:defRPr>
            </a:lvl1pPr>
          </a:lstStyle>
          <a:p>
            <a:pPr marL="38100">
              <a:lnSpc>
                <a:spcPct val="100000"/>
              </a:lnSpc>
              <a:spcBef>
                <a:spcPts val="170"/>
              </a:spcBef>
            </a:pPr>
            <a:fld id="{81D60167-4931-47E6-BA6A-407CBD079E47}" type="slidenum">
              <a:rPr spc="-25" dirty="0"/>
              <a:t>‹#›</a:t>
            </a:fld>
            <a:endParaRPr spc="-25" dirty="0"/>
          </a:p>
        </p:txBody>
      </p:sp>
      <p:pic>
        <p:nvPicPr>
          <p:cNvPr id="7" name="Picture 2" descr="Bayada Home Health Care: Reviews and Costs in 2024 | The Senior List">
            <a:extLst>
              <a:ext uri="{FF2B5EF4-FFF2-40B4-BE49-F238E27FC236}">
                <a16:creationId xmlns:a16="http://schemas.microsoft.com/office/drawing/2014/main" id="{232C963F-D607-4652-824D-394D1D2E7AB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625332" y="47705"/>
            <a:ext cx="2825621" cy="1476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770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3F87F3DD-37AA-4D9C-82DF-39129EC0A5B7}" type="datetime1">
              <a:rPr lang="en-US" smtClean="0"/>
              <a:t>3/3/2025</a:t>
            </a:fld>
            <a:endParaRPr lang="en-US"/>
          </a:p>
        </p:txBody>
      </p:sp>
      <p:sp>
        <p:nvSpPr>
          <p:cNvPr id="4" name="Holder 4"/>
          <p:cNvSpPr>
            <a:spLocks noGrp="1"/>
          </p:cNvSpPr>
          <p:nvPr>
            <p:ph type="sldNum" sz="quarter" idx="7"/>
          </p:nvPr>
        </p:nvSpPr>
        <p:spPr/>
        <p:txBody>
          <a:bodyPr lIns="0" tIns="0" rIns="0" bIns="0"/>
          <a:lstStyle>
            <a:lvl1pPr>
              <a:defRPr sz="1000" b="0" i="0">
                <a:solidFill>
                  <a:schemeClr val="bg1"/>
                </a:solidFill>
                <a:latin typeface="Arial Black"/>
                <a:cs typeface="Arial Black"/>
              </a:defRPr>
            </a:lvl1pPr>
          </a:lstStyle>
          <a:p>
            <a:pPr marL="38100">
              <a:lnSpc>
                <a:spcPct val="100000"/>
              </a:lnSpc>
              <a:spcBef>
                <a:spcPts val="170"/>
              </a:spcBef>
            </a:pPr>
            <a:fld id="{81D60167-4931-47E6-BA6A-407CBD079E47}" type="slidenum">
              <a:rPr spc="-25" dirty="0"/>
              <a:t>‹#›</a:t>
            </a:fld>
            <a:endParaRPr spc="-25" dirty="0"/>
          </a:p>
        </p:txBody>
      </p:sp>
    </p:spTree>
    <p:extLst>
      <p:ext uri="{BB962C8B-B14F-4D97-AF65-F5344CB8AC3E}">
        <p14:creationId xmlns:p14="http://schemas.microsoft.com/office/powerpoint/2010/main" val="10118398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7086600" y="9372600"/>
            <a:ext cx="685800" cy="685800"/>
          </a:xfrm>
          <a:custGeom>
            <a:avLst/>
            <a:gdLst/>
            <a:ahLst/>
            <a:cxnLst/>
            <a:rect l="l" t="t" r="r" b="b"/>
            <a:pathLst>
              <a:path w="685800" h="685800">
                <a:moveTo>
                  <a:pt x="685800" y="0"/>
                </a:moveTo>
                <a:lnTo>
                  <a:pt x="0" y="685800"/>
                </a:lnTo>
                <a:lnTo>
                  <a:pt x="685800" y="685800"/>
                </a:lnTo>
                <a:lnTo>
                  <a:pt x="685800" y="0"/>
                </a:lnTo>
                <a:close/>
              </a:path>
            </a:pathLst>
          </a:custGeom>
          <a:solidFill>
            <a:schemeClr val="bg2"/>
          </a:solidFill>
        </p:spPr>
        <p:txBody>
          <a:bodyPr wrap="square" lIns="0" tIns="0" rIns="0" bIns="0" rtlCol="0"/>
          <a:lstStyle/>
          <a:p>
            <a:endParaRPr/>
          </a:p>
        </p:txBody>
      </p:sp>
      <p:sp>
        <p:nvSpPr>
          <p:cNvPr id="17" name="bg object 17"/>
          <p:cNvSpPr/>
          <p:nvPr/>
        </p:nvSpPr>
        <p:spPr>
          <a:xfrm>
            <a:off x="0" y="588062"/>
            <a:ext cx="7772400" cy="752475"/>
          </a:xfrm>
          <a:custGeom>
            <a:avLst/>
            <a:gdLst/>
            <a:ahLst/>
            <a:cxnLst/>
            <a:rect l="l" t="t" r="r" b="b"/>
            <a:pathLst>
              <a:path w="7772400" h="752475">
                <a:moveTo>
                  <a:pt x="7772400" y="0"/>
                </a:moveTo>
                <a:lnTo>
                  <a:pt x="0" y="0"/>
                </a:lnTo>
                <a:lnTo>
                  <a:pt x="0" y="751954"/>
                </a:lnTo>
                <a:lnTo>
                  <a:pt x="7772400" y="751954"/>
                </a:lnTo>
                <a:lnTo>
                  <a:pt x="7772400" y="0"/>
                </a:lnTo>
                <a:close/>
              </a:path>
            </a:pathLst>
          </a:custGeom>
          <a:solidFill>
            <a:schemeClr val="accent1"/>
          </a:solidFill>
        </p:spPr>
        <p:txBody>
          <a:bodyPr wrap="square" lIns="0" tIns="0" rIns="0" bIns="0" rtlCol="0"/>
          <a:lstStyle/>
          <a:p>
            <a:endParaRPr/>
          </a:p>
        </p:txBody>
      </p:sp>
      <p:sp>
        <p:nvSpPr>
          <p:cNvPr id="2" name="Holder 2"/>
          <p:cNvSpPr>
            <a:spLocks noGrp="1"/>
          </p:cNvSpPr>
          <p:nvPr>
            <p:ph type="title"/>
          </p:nvPr>
        </p:nvSpPr>
        <p:spPr>
          <a:xfrm>
            <a:off x="522287" y="541681"/>
            <a:ext cx="6419850" cy="558800"/>
          </a:xfrm>
          <a:prstGeom prst="rect">
            <a:avLst/>
          </a:prstGeom>
        </p:spPr>
        <p:txBody>
          <a:bodyPr wrap="square" lIns="0" tIns="0" rIns="0" bIns="0">
            <a:spAutoFit/>
          </a:bodyPr>
          <a:lstStyle>
            <a:lvl1pPr>
              <a:defRPr sz="3500" b="0" i="0">
                <a:solidFill>
                  <a:schemeClr val="bg1"/>
                </a:solidFill>
                <a:latin typeface="Tahoma"/>
                <a:cs typeface="Tahoma"/>
              </a:defRPr>
            </a:lvl1pPr>
          </a:lstStyle>
          <a:p>
            <a:endParaRPr/>
          </a:p>
        </p:txBody>
      </p:sp>
      <p:sp>
        <p:nvSpPr>
          <p:cNvPr id="3" name="Holder 3"/>
          <p:cNvSpPr>
            <a:spLocks noGrp="1"/>
          </p:cNvSpPr>
          <p:nvPr>
            <p:ph type="body" idx="1"/>
          </p:nvPr>
        </p:nvSpPr>
        <p:spPr>
          <a:xfrm>
            <a:off x="501647" y="4303853"/>
            <a:ext cx="6780530" cy="244030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2642616" y="9354312"/>
            <a:ext cx="2487168" cy="5029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56408C4A-236E-49CA-928F-13A4AF4BD21A}" type="datetime1">
              <a:rPr lang="en-US" smtClean="0"/>
              <a:t>3/3/2025</a:t>
            </a:fld>
            <a:endParaRPr lang="en-US"/>
          </a:p>
        </p:txBody>
      </p:sp>
      <p:sp>
        <p:nvSpPr>
          <p:cNvPr id="6" name="Holder 6"/>
          <p:cNvSpPr>
            <a:spLocks noGrp="1"/>
          </p:cNvSpPr>
          <p:nvPr>
            <p:ph type="sldNum" sz="quarter" idx="7"/>
          </p:nvPr>
        </p:nvSpPr>
        <p:spPr>
          <a:xfrm>
            <a:off x="7471409" y="9762306"/>
            <a:ext cx="234315" cy="153888"/>
          </a:xfrm>
          <a:prstGeom prst="rect">
            <a:avLst/>
          </a:prstGeom>
        </p:spPr>
        <p:txBody>
          <a:bodyPr wrap="square" lIns="0" tIns="0" rIns="0" bIns="0">
            <a:spAutoFit/>
          </a:bodyPr>
          <a:lstStyle>
            <a:lvl1pPr>
              <a:defRPr sz="1000" b="0" i="0">
                <a:solidFill>
                  <a:schemeClr val="tx1"/>
                </a:solidFill>
                <a:latin typeface="Arial Black"/>
                <a:cs typeface="Arial Black"/>
              </a:defRPr>
            </a:lvl1pPr>
          </a:lstStyle>
          <a:p>
            <a:pPr marL="38100">
              <a:spcBef>
                <a:spcPts val="170"/>
              </a:spcBef>
            </a:pPr>
            <a:fld id="{81D60167-4931-47E6-BA6A-407CBD079E47}" type="slidenum">
              <a:rPr lang="en-US" spc="-25" smtClean="0"/>
              <a:pPr marL="38100">
                <a:spcBef>
                  <a:spcPts val="170"/>
                </a:spcBef>
              </a:pPr>
              <a:t>‹#›</a:t>
            </a:fld>
            <a:endParaRPr lang="en-US" spc="-25" dirty="0"/>
          </a:p>
        </p:txBody>
      </p:sp>
    </p:spTree>
    <p:extLst>
      <p:ext uri="{BB962C8B-B14F-4D97-AF65-F5344CB8AC3E}">
        <p14:creationId xmlns:p14="http://schemas.microsoft.com/office/powerpoint/2010/main" val="2242334117"/>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bayada.com/benefits/find-benefits/retirement-plans" TargetMode="External"/><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mailto:pslf@bayada.com" TargetMode="External"/><Relationship Id="rId5" Type="http://schemas.openxmlformats.org/officeDocument/2006/relationships/hyperlink" Target="https://www.bayada.com/benefits/find-benefits/additional-benefits/" TargetMode="External"/><Relationship Id="rId4" Type="http://schemas.openxmlformats.org/officeDocument/2006/relationships/hyperlink" Target="bayada.com/benefits/find-benefits/retirement-plan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aetnadocfind.com/2025-apcn-plus-mt-cpii/" TargetMode="External"/><Relationship Id="rId7" Type="http://schemas.openxmlformats.org/officeDocument/2006/relationships/image" Target="../media/image8.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6216B7-DF1A-0878-62BB-40FE0B173D0A}"/>
              </a:ext>
            </a:extLst>
          </p:cNvPr>
          <p:cNvSpPr/>
          <p:nvPr/>
        </p:nvSpPr>
        <p:spPr>
          <a:xfrm>
            <a:off x="0" y="0"/>
            <a:ext cx="7788442" cy="1998819"/>
          </a:xfrm>
          <a:prstGeom prst="rect">
            <a:avLst/>
          </a:prstGeom>
          <a:solidFill>
            <a:schemeClr val="accent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bject 5"/>
          <p:cNvSpPr txBox="1">
            <a:spLocks noGrp="1"/>
          </p:cNvSpPr>
          <p:nvPr>
            <p:ph type="title"/>
          </p:nvPr>
        </p:nvSpPr>
        <p:spPr>
          <a:xfrm>
            <a:off x="133903" y="42266"/>
            <a:ext cx="4876799" cy="1981953"/>
          </a:xfrm>
          <a:prstGeom prst="rect">
            <a:avLst/>
          </a:prstGeom>
        </p:spPr>
        <p:txBody>
          <a:bodyPr vert="horz" wrap="square" lIns="0" tIns="12065" rIns="0" bIns="0" rtlCol="0">
            <a:spAutoFit/>
          </a:bodyPr>
          <a:lstStyle/>
          <a:p>
            <a:pPr marL="12700">
              <a:lnSpc>
                <a:spcPct val="100000"/>
              </a:lnSpc>
              <a:spcBef>
                <a:spcPts val="95"/>
              </a:spcBef>
            </a:pPr>
            <a:r>
              <a:rPr lang="en-US" sz="3200" spc="-20" dirty="0">
                <a:latin typeface="Arial" panose="020B0604020202020204" pitchFamily="34" charset="0"/>
                <a:cs typeface="Arial" panose="020B0604020202020204" pitchFamily="34" charset="0"/>
              </a:rPr>
              <a:t>2025 Benefits At A Glance</a:t>
            </a:r>
            <a:br>
              <a:rPr lang="en-US" sz="3200" spc="-20" dirty="0">
                <a:latin typeface="Arial" panose="020B0604020202020204" pitchFamily="34" charset="0"/>
                <a:cs typeface="Arial" panose="020B0604020202020204" pitchFamily="34" charset="0"/>
              </a:rPr>
            </a:br>
            <a:r>
              <a:rPr lang="en-US" sz="3200" spc="-20" dirty="0">
                <a:latin typeface="Arial" panose="020B0604020202020204" pitchFamily="34" charset="0"/>
                <a:cs typeface="Arial" panose="020B0604020202020204" pitchFamily="34" charset="0"/>
              </a:rPr>
              <a:t>Part-Time Home Health Caregiver and Clinician (VPC)</a:t>
            </a:r>
            <a:endParaRPr sz="3200" spc="-20" dirty="0">
              <a:latin typeface="Arial" panose="020B0604020202020204" pitchFamily="34" charset="0"/>
              <a:cs typeface="Arial" panose="020B0604020202020204" pitchFamily="34" charset="0"/>
            </a:endParaRPr>
          </a:p>
        </p:txBody>
      </p:sp>
      <p:sp>
        <p:nvSpPr>
          <p:cNvPr id="13" name="object 13"/>
          <p:cNvSpPr txBox="1">
            <a:spLocks noGrp="1"/>
          </p:cNvSpPr>
          <p:nvPr>
            <p:ph type="sldNum" sz="quarter" idx="7"/>
          </p:nvPr>
        </p:nvSpPr>
        <p:spPr>
          <a:xfrm>
            <a:off x="7467600" y="9829800"/>
            <a:ext cx="460265" cy="175689"/>
          </a:xfrm>
          <a:prstGeom prst="rect">
            <a:avLst/>
          </a:prstGeom>
        </p:spPr>
        <p:txBody>
          <a:bodyPr vert="horz" wrap="square" lIns="0" tIns="21590" rIns="0" bIns="0" rtlCol="0">
            <a:spAutoFit/>
          </a:bodyPr>
          <a:lstStyle/>
          <a:p>
            <a:pPr marL="38100" marR="0" lvl="0" indent="0" defTabSz="914400" eaLnBrk="1" fontAlgn="auto" latinLnBrk="0" hangingPunct="1">
              <a:lnSpc>
                <a:spcPct val="100000"/>
              </a:lnSpc>
              <a:spcBef>
                <a:spcPts val="170"/>
              </a:spcBef>
              <a:spcAft>
                <a:spcPts val="0"/>
              </a:spcAft>
              <a:buClrTx/>
              <a:buSzTx/>
              <a:buFontTx/>
              <a:buNone/>
              <a:tabLst/>
              <a:defRPr/>
            </a:pPr>
            <a:r>
              <a:rPr lang="en-US" kern="0" spc="-25" dirty="0"/>
              <a:t>1</a:t>
            </a:r>
            <a:endParaRPr kumimoji="0" sz="1000" b="0" i="0" u="none" strike="noStrike" kern="0" cap="none" spc="-25" normalizeH="0" baseline="0" noProof="0" dirty="0">
              <a:ln>
                <a:noFill/>
              </a:ln>
              <a:effectLst/>
              <a:uLnTx/>
              <a:uFillTx/>
              <a:latin typeface="Arial Black"/>
            </a:endParaRPr>
          </a:p>
        </p:txBody>
      </p:sp>
      <p:sp>
        <p:nvSpPr>
          <p:cNvPr id="6" name="object 6"/>
          <p:cNvSpPr txBox="1"/>
          <p:nvPr/>
        </p:nvSpPr>
        <p:spPr>
          <a:xfrm>
            <a:off x="373621" y="1998820"/>
            <a:ext cx="7414821" cy="633506"/>
          </a:xfrm>
          <a:prstGeom prst="rect">
            <a:avLst/>
          </a:prstGeom>
        </p:spPr>
        <p:txBody>
          <a:bodyPr vert="horz" wrap="square" lIns="0" tIns="116839" rIns="0" bIns="0" rtlCol="0">
            <a:spAutoFit/>
          </a:bodyPr>
          <a:lstStyle/>
          <a:p>
            <a:pPr marL="12700" marR="0" lvl="0" indent="0" defTabSz="914400" eaLnBrk="1" fontAlgn="auto" latinLnBrk="0" hangingPunct="1">
              <a:lnSpc>
                <a:spcPct val="100000"/>
              </a:lnSpc>
              <a:spcBef>
                <a:spcPts val="919"/>
              </a:spcBef>
              <a:spcAft>
                <a:spcPts val="0"/>
              </a:spcAft>
              <a:buClrTx/>
              <a:buSzTx/>
              <a:buFontTx/>
              <a:buNone/>
              <a:tabLst/>
              <a:defRPr/>
            </a:pPr>
            <a:r>
              <a:rPr kumimoji="0" lang="en-US" sz="1400" b="1" i="0" u="none" strike="noStrike" kern="0" cap="none" spc="-80" normalizeH="0" baseline="0" noProof="0" dirty="0">
                <a:ln>
                  <a:noFill/>
                </a:ln>
                <a:solidFill>
                  <a:srgbClr val="000000"/>
                </a:solidFill>
                <a:effectLst/>
                <a:uLnTx/>
                <a:uFillTx/>
                <a:latin typeface="Arial" panose="020B0604020202020204" pitchFamily="34" charset="0"/>
                <a:cs typeface="Arial" panose="020B0604020202020204" pitchFamily="34" charset="0"/>
              </a:rPr>
              <a:t>Benefits Overview </a:t>
            </a:r>
          </a:p>
          <a:p>
            <a:pPr marL="12700" marR="0" lvl="0" indent="0" defTabSz="914400" eaLnBrk="1" fontAlgn="auto" latinLnBrk="0" hangingPunct="1">
              <a:lnSpc>
                <a:spcPct val="100000"/>
              </a:lnSpc>
              <a:spcBef>
                <a:spcPts val="919"/>
              </a:spcBef>
              <a:spcAft>
                <a:spcPts val="0"/>
              </a:spcAft>
              <a:buClrTx/>
              <a:buSzTx/>
              <a:buFontTx/>
              <a:buNone/>
              <a:tabLst/>
              <a:defRPr/>
            </a:pPr>
            <a:r>
              <a:rPr lang="en-US" sz="1200" kern="0" spc="-80" dirty="0">
                <a:solidFill>
                  <a:srgbClr val="000000"/>
                </a:solidFill>
                <a:latin typeface="Arial" panose="020B0604020202020204" pitchFamily="34" charset="0"/>
                <a:cs typeface="Arial" panose="020B0604020202020204" pitchFamily="34" charset="0"/>
              </a:rPr>
              <a:t>BAYADA offers a comprehensive benefits plan designed to meet the needs of our employees.</a:t>
            </a:r>
            <a:endParaRPr kumimoji="0" lang="en-US"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7" name="object 7"/>
          <p:cNvSpPr txBox="1"/>
          <p:nvPr/>
        </p:nvSpPr>
        <p:spPr>
          <a:xfrm>
            <a:off x="348221" y="2826944"/>
            <a:ext cx="3690379" cy="7420558"/>
          </a:xfrm>
          <a:prstGeom prst="rect">
            <a:avLst/>
          </a:prstGeom>
        </p:spPr>
        <p:txBody>
          <a:bodyPr vert="horz" wrap="square" lIns="0" tIns="29845" rIns="0" bIns="0" rtlCol="0">
            <a:spAutoFit/>
          </a:bodyPr>
          <a:lstStyle/>
          <a:p>
            <a:pPr marL="12700" marR="391160" lvl="0" defTabSz="914400" eaLnBrk="1" fontAlgn="auto" latinLnBrk="0" hangingPunct="1">
              <a:lnSpc>
                <a:spcPts val="1080"/>
              </a:lnSpc>
              <a:spcBef>
                <a:spcPts val="235"/>
              </a:spcBef>
              <a:spcAft>
                <a:spcPts val="0"/>
              </a:spcAft>
              <a:buClrTx/>
              <a:buSzTx/>
              <a:tabLst>
                <a:tab pos="184150" algn="l"/>
              </a:tabLst>
              <a:defRPr/>
            </a:pPr>
            <a:r>
              <a:rPr lang="en-US" sz="900" kern="0" spc="-45" dirty="0">
                <a:solidFill>
                  <a:srgbClr val="000101"/>
                </a:solidFill>
                <a:latin typeface="Arial Black"/>
              </a:rPr>
              <a:t>Paid Time Off (PTO) and Holidays</a:t>
            </a:r>
          </a:p>
          <a:p>
            <a:pPr marL="12700" marR="391160" lvl="0" defTabSz="914400" eaLnBrk="1" fontAlgn="auto" latinLnBrk="0" hangingPunct="1">
              <a:lnSpc>
                <a:spcPts val="1080"/>
              </a:lnSpc>
              <a:spcBef>
                <a:spcPts val="235"/>
              </a:spcBef>
              <a:spcAft>
                <a:spcPts val="0"/>
              </a:spcAft>
              <a:buClrTx/>
              <a:buSzTx/>
              <a:tabLst>
                <a:tab pos="184150" algn="l"/>
              </a:tabLst>
              <a:defRPr/>
            </a:pPr>
            <a:r>
              <a:rPr lang="en-US" sz="900" kern="0" spc="-10" dirty="0">
                <a:solidFill>
                  <a:sysClr val="windowText" lastClr="000000"/>
                </a:solidFill>
                <a:latin typeface="Arial Black" panose="020B0A04020102020204" pitchFamily="34" charset="0"/>
                <a:cs typeface="Arial" panose="020B0604020202020204" pitchFamily="34" charset="0"/>
              </a:rPr>
              <a:t>Salaried</a:t>
            </a:r>
            <a:r>
              <a:rPr lang="en-US" sz="900" kern="0" spc="-10" dirty="0">
                <a:solidFill>
                  <a:sysClr val="windowText" lastClr="000000"/>
                </a:solidFill>
                <a:latin typeface="Arial" panose="020B0604020202020204" pitchFamily="34" charset="0"/>
                <a:cs typeface="Arial" panose="020B0604020202020204" pitchFamily="34" charset="0"/>
              </a:rPr>
              <a:t>: Immediately upon hire, you will earn Paid Time Off (PTO). PTO is accrued weekly, and is based on guarantee or total worked points, whichever is higher. PTO is accrued at a rate of .1025 hours per point. You will receive compensation for recognized holidays that occur during the workweek. If a recognized holiday falls on the weekend, you will be awarded PTO hours. Additionally, you will receive extra compensation for any time worked on recognized holidays.  </a:t>
            </a:r>
            <a:endParaRPr lang="en-US" sz="900" kern="0" spc="-10" dirty="0">
              <a:solidFill>
                <a:sysClr val="windowText" lastClr="000000"/>
              </a:solidFill>
              <a:latin typeface="Arial Black" panose="020B0A04020102020204" pitchFamily="34" charset="0"/>
              <a:cs typeface="Arial" panose="020B0604020202020204" pitchFamily="34" charset="0"/>
            </a:endParaRPr>
          </a:p>
          <a:p>
            <a:pPr marL="12700" marR="391160" lvl="0" defTabSz="914400" eaLnBrk="1" fontAlgn="auto" latinLnBrk="0" hangingPunct="1">
              <a:lnSpc>
                <a:spcPts val="1080"/>
              </a:lnSpc>
              <a:spcBef>
                <a:spcPts val="235"/>
              </a:spcBef>
              <a:spcAft>
                <a:spcPts val="0"/>
              </a:spcAft>
              <a:buClrTx/>
              <a:buSzTx/>
              <a:tabLst>
                <a:tab pos="184150" algn="l"/>
              </a:tabLst>
              <a:defRPr/>
            </a:pPr>
            <a:r>
              <a:rPr lang="en-US" sz="900" kern="0" spc="-10" dirty="0">
                <a:solidFill>
                  <a:sysClr val="windowText" lastClr="000000"/>
                </a:solidFill>
                <a:latin typeface="Arial Black" panose="020B0A04020102020204" pitchFamily="34" charset="0"/>
                <a:cs typeface="Arial" panose="020B0604020202020204" pitchFamily="34" charset="0"/>
              </a:rPr>
              <a:t>Pay Per Point</a:t>
            </a:r>
            <a:r>
              <a:rPr lang="en-US" sz="900" kern="0" spc="-10" dirty="0">
                <a:solidFill>
                  <a:sysClr val="windowText" lastClr="000000"/>
                </a:solidFill>
                <a:latin typeface="Arial" panose="020B0604020202020204" pitchFamily="34" charset="0"/>
                <a:cs typeface="Arial" panose="020B0604020202020204" pitchFamily="34" charset="0"/>
              </a:rPr>
              <a:t>: PTO is accrued weekly and is based on total worked points. PTO is accrued at a rate of .1025 hours per point. You will receive PTO hours for all recognized holidays, along with additional compensation for any time worked during the recognized holidays.</a:t>
            </a:r>
            <a:r>
              <a:rPr lang="en-US" sz="100" kern="0" spc="-10" dirty="0">
                <a:solidFill>
                  <a:sysClr val="windowText" lastClr="000000"/>
                </a:solidFill>
                <a:latin typeface="Lucida Sans"/>
              </a:rPr>
              <a:t>      </a:t>
            </a:r>
          </a:p>
          <a:p>
            <a:pPr marL="12700" marR="391160">
              <a:lnSpc>
                <a:spcPts val="1080"/>
              </a:lnSpc>
              <a:tabLst>
                <a:tab pos="184150" algn="l"/>
              </a:tabLst>
            </a:pPr>
            <a:r>
              <a:rPr lang="en-US" sz="900" kern="0" spc="-45" dirty="0">
                <a:solidFill>
                  <a:srgbClr val="000101"/>
                </a:solidFill>
                <a:latin typeface="Arial Black"/>
              </a:rPr>
              <a:t>Health insurance, dental, and vision plans</a:t>
            </a:r>
          </a:p>
          <a:p>
            <a:pPr marL="12700" marR="391160" lvl="0" defTabSz="914400" eaLnBrk="1" fontAlgn="auto" latinLnBrk="0" hangingPunct="1">
              <a:lnSpc>
                <a:spcPts val="1080"/>
              </a:lnSpc>
              <a:spcAft>
                <a:spcPts val="0"/>
              </a:spcAft>
              <a:buClrTx/>
              <a:buSzTx/>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You will have the opportunity to enroll in one of BAYADA's Minimum Essential Coverage plans as of your date of hire. You will become eligible for BAYADA’s group health insurance benefits provided you work a minimum of 20 points per week over a 3-month measurement period. </a:t>
            </a:r>
          </a:p>
          <a:p>
            <a:pPr marL="12700" marR="391160" lvl="0" defTabSz="914400" eaLnBrk="1" fontAlgn="auto" latinLnBrk="0" hangingPunct="1">
              <a:lnSpc>
                <a:spcPts val="1080"/>
              </a:lnSpc>
              <a:spcAft>
                <a:spcPts val="0"/>
              </a:spcAft>
              <a:buClrTx/>
              <a:buSzTx/>
              <a:tabLst>
                <a:tab pos="184150" algn="l"/>
              </a:tabLst>
              <a:defRPr/>
            </a:pPr>
            <a:endParaRPr lang="en-US" sz="900" kern="0" spc="-10" dirty="0">
              <a:solidFill>
                <a:sysClr val="windowText" lastClr="000000"/>
              </a:solidFill>
              <a:latin typeface="Arial" panose="020B0604020202020204" pitchFamily="34" charset="0"/>
              <a:cs typeface="Arial" panose="020B0604020202020204" pitchFamily="34" charset="0"/>
            </a:endParaRPr>
          </a:p>
          <a:p>
            <a:pPr marL="12700" marR="391160" lvl="0" defTabSz="914400" eaLnBrk="1" fontAlgn="auto" latinLnBrk="0" hangingPunct="1">
              <a:lnSpc>
                <a:spcPts val="1080"/>
              </a:lnSpc>
              <a:spcAft>
                <a:spcPts val="0"/>
              </a:spcAft>
              <a:buClrTx/>
              <a:buSzTx/>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To maintain group health benefits, you must continue to work 20+ points per week, measured quarterly, to maintain benefits eligibility. If your average falls below the required points, you can still sign up for any of the Minimum Essential Coverage plans.</a:t>
            </a:r>
          </a:p>
          <a:p>
            <a:pPr marL="12700" marR="391160" lvl="0" defTabSz="914400" eaLnBrk="1" fontAlgn="auto" latinLnBrk="0" hangingPunct="1">
              <a:lnSpc>
                <a:spcPts val="1080"/>
              </a:lnSpc>
              <a:spcAft>
                <a:spcPts val="0"/>
              </a:spcAft>
              <a:buClrTx/>
              <a:buSzTx/>
              <a:tabLst>
                <a:tab pos="184150" algn="l"/>
              </a:tabLst>
              <a:defRPr/>
            </a:pPr>
            <a:r>
              <a:rPr lang="en-US" sz="900" kern="0" spc="-45" dirty="0">
                <a:solidFill>
                  <a:srgbClr val="000101"/>
                </a:solidFill>
                <a:latin typeface="Arial Black"/>
              </a:rPr>
              <a:t>Retirement benefits</a:t>
            </a:r>
          </a:p>
          <a:p>
            <a:pPr marL="12700" marR="391160" lvl="0" defTabSz="914400" eaLnBrk="1" fontAlgn="auto" latinLnBrk="0" hangingPunct="1">
              <a:lnSpc>
                <a:spcPts val="1080"/>
              </a:lnSpc>
              <a:spcBef>
                <a:spcPts val="235"/>
              </a:spcBef>
              <a:spcAft>
                <a:spcPts val="0"/>
              </a:spcAft>
              <a:buClrTx/>
              <a:buSzTx/>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Eligibility to participate in the 401(k) starts on your date of hire and you can enroll after receiving your first BAYADA paycheck. You can contribute to the 401(k) on a pre-tax and/or after-tax (Roth) basis up to the IRS annual maximum. You may be eligible for a discretionary employer match after meeting age and service requirements (excluding catch-up contributions). For more information, visit </a:t>
            </a:r>
            <a:r>
              <a:rPr lang="en-US" sz="900" u="sng" spc="-40" dirty="0">
                <a:solidFill>
                  <a:schemeClr val="accent1"/>
                </a:solidFill>
                <a:latin typeface="Arial" panose="020B0604020202020204" pitchFamily="34" charset="0"/>
                <a:cs typeface="Arial" panose="020B0604020202020204" pitchFamily="34" charset="0"/>
                <a:hlinkClick r:id="rId3" action="ppaction://hlinkfile"/>
              </a:rPr>
              <a:t>bayada.com/benefits/find-benefits/retirement-plans</a:t>
            </a:r>
            <a:r>
              <a:rPr lang="en-US" sz="900" u="sng" spc="-40" dirty="0">
                <a:solidFill>
                  <a:schemeClr val="accent1"/>
                </a:solidFill>
                <a:latin typeface="Arial" panose="020B0604020202020204" pitchFamily="34" charset="0"/>
                <a:cs typeface="Arial" panose="020B0604020202020204" pitchFamily="34" charset="0"/>
                <a:hlinkClick r:id="rId4"/>
              </a:rPr>
              <a:t>. </a:t>
            </a:r>
            <a:endParaRPr lang="en-US" sz="900" kern="0" spc="-10" dirty="0">
              <a:solidFill>
                <a:sysClr val="windowText" lastClr="000000"/>
              </a:solidFill>
              <a:latin typeface="Arial" panose="020B0604020202020204" pitchFamily="34" charset="0"/>
              <a:cs typeface="Arial" panose="020B0604020202020204" pitchFamily="34" charset="0"/>
            </a:endParaRPr>
          </a:p>
          <a:p>
            <a:pPr marL="12700" marR="391160" lvl="0" fontAlgn="auto">
              <a:lnSpc>
                <a:spcPts val="1080"/>
              </a:lnSpc>
              <a:spcBef>
                <a:spcPts val="235"/>
              </a:spcBef>
              <a:spcAft>
                <a:spcPts val="0"/>
              </a:spcAft>
              <a:buClrTx/>
              <a:buSzTx/>
              <a:tabLst>
                <a:tab pos="184150" algn="l"/>
              </a:tabLst>
              <a:defRPr/>
            </a:pPr>
            <a:r>
              <a:rPr lang="en-US" sz="900" kern="0" spc="-45" dirty="0">
                <a:solidFill>
                  <a:srgbClr val="000101"/>
                </a:solidFill>
                <a:latin typeface="Arial Black"/>
              </a:rPr>
              <a:t>Short-term disability</a:t>
            </a:r>
          </a:p>
          <a:p>
            <a:pPr marL="12700" marR="391160">
              <a:lnSpc>
                <a:spcPts val="1080"/>
              </a:lnSpc>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The </a:t>
            </a:r>
            <a:r>
              <a:rPr lang="en-US" sz="900" kern="0" spc="-10" dirty="0" err="1">
                <a:solidFill>
                  <a:sysClr val="windowText" lastClr="000000"/>
                </a:solidFill>
                <a:latin typeface="Arial" panose="020B0604020202020204" pitchFamily="34" charset="0"/>
                <a:cs typeface="Arial" panose="020B0604020202020204" pitchFamily="34" charset="0"/>
              </a:rPr>
              <a:t>DisabilityFLEX</a:t>
            </a:r>
            <a:r>
              <a:rPr lang="en-US" sz="900" kern="0" spc="-10" dirty="0">
                <a:solidFill>
                  <a:sysClr val="windowText" lastClr="000000"/>
                </a:solidFill>
                <a:latin typeface="Arial" panose="020B0604020202020204" pitchFamily="34" charset="0"/>
                <a:cs typeface="Arial" panose="020B0604020202020204" pitchFamily="34" charset="0"/>
              </a:rPr>
              <a:t> plan requires a working average of 15 hours per week and earn a minimum of $26,000 or more in gross annual income to be eligible for the plans. If you are a resident of New Jersey, Rhode Island, California, Connecticut, Hawaii, Colorado, or Oregon, you may qualify for state-mandated short-term disability insurance and are not eligible for the </a:t>
            </a:r>
            <a:r>
              <a:rPr lang="en-US" sz="900" kern="0" spc="-10" dirty="0" err="1">
                <a:solidFill>
                  <a:sysClr val="windowText" lastClr="000000"/>
                </a:solidFill>
                <a:latin typeface="Arial" panose="020B0604020202020204" pitchFamily="34" charset="0"/>
                <a:cs typeface="Arial" panose="020B0604020202020204" pitchFamily="34" charset="0"/>
              </a:rPr>
              <a:t>DisabilityFLEX</a:t>
            </a:r>
            <a:r>
              <a:rPr lang="en-US" sz="900" kern="0" spc="-10" dirty="0">
                <a:solidFill>
                  <a:sysClr val="windowText" lastClr="000000"/>
                </a:solidFill>
                <a:latin typeface="Arial" panose="020B0604020202020204" pitchFamily="34" charset="0"/>
                <a:cs typeface="Arial" panose="020B0604020202020204" pitchFamily="34" charset="0"/>
              </a:rPr>
              <a:t> insurance. For more information, contact </a:t>
            </a:r>
            <a:r>
              <a:rPr lang="en-US" sz="900" b="1" kern="0" spc="-10" dirty="0">
                <a:solidFill>
                  <a:schemeClr val="accent1"/>
                </a:solidFill>
                <a:latin typeface="Arial" panose="020B0604020202020204" pitchFamily="34" charset="0"/>
                <a:cs typeface="Arial" panose="020B0604020202020204" pitchFamily="34" charset="0"/>
              </a:rPr>
              <a:t>HRCareCenter@bayada.com. </a:t>
            </a:r>
          </a:p>
          <a:p>
            <a:pPr marL="12700" marR="391160" lvl="0" defTabSz="914400" eaLnBrk="1" fontAlgn="auto" latinLnBrk="0" hangingPunct="1">
              <a:lnSpc>
                <a:spcPts val="1080"/>
              </a:lnSpc>
              <a:spcBef>
                <a:spcPts val="235"/>
              </a:spcBef>
              <a:spcAft>
                <a:spcPts val="0"/>
              </a:spcAft>
              <a:buClrTx/>
              <a:buSzTx/>
              <a:tabLst>
                <a:tab pos="184150" algn="l"/>
              </a:tabLst>
              <a:defRPr/>
            </a:pPr>
            <a:r>
              <a:rPr lang="en-US" sz="900" kern="0" spc="-45" dirty="0">
                <a:solidFill>
                  <a:srgbClr val="000101"/>
                </a:solidFill>
                <a:latin typeface="Arial Black"/>
              </a:rPr>
              <a:t>Life insurance</a:t>
            </a:r>
          </a:p>
          <a:p>
            <a:pPr marL="12700" marR="391160" lvl="0" defTabSz="914400" eaLnBrk="1" fontAlgn="auto" latinLnBrk="0" hangingPunct="1">
              <a:lnSpc>
                <a:spcPts val="1080"/>
              </a:lnSpc>
              <a:spcBef>
                <a:spcPts val="235"/>
              </a:spcBef>
              <a:spcAft>
                <a:spcPts val="0"/>
              </a:spcAft>
              <a:buClrTx/>
              <a:buSzTx/>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You will become eligible for a $15,000 term-life insurance policy after working a minimum of 1,000 benefit credit hours in the previous calendar year and can purchase up to an additional $300,000 in voluntary life coverage after 90 days of service depending on your job classification.</a:t>
            </a:r>
          </a:p>
          <a:p>
            <a:pPr marL="12700" marR="391160" lvl="0" defTabSz="914400" eaLnBrk="1" fontAlgn="auto" latinLnBrk="0" hangingPunct="1">
              <a:lnSpc>
                <a:spcPts val="1080"/>
              </a:lnSpc>
              <a:spcBef>
                <a:spcPts val="235"/>
              </a:spcBef>
              <a:spcAft>
                <a:spcPts val="0"/>
              </a:spcAft>
              <a:buClrTx/>
              <a:buSzTx/>
              <a:tabLst>
                <a:tab pos="184150" algn="l"/>
              </a:tabLst>
              <a:defRPr/>
            </a:pPr>
            <a:endParaRPr lang="en-US" sz="900" kern="0" spc="-10" dirty="0">
              <a:solidFill>
                <a:sysClr val="windowText" lastClr="00000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25C2BFC-7E82-53D1-175F-C8EF05B76BAB}"/>
              </a:ext>
            </a:extLst>
          </p:cNvPr>
          <p:cNvSpPr txBox="1"/>
          <p:nvPr/>
        </p:nvSpPr>
        <p:spPr>
          <a:xfrm>
            <a:off x="3825181" y="2826944"/>
            <a:ext cx="3744881" cy="6851812"/>
          </a:xfrm>
          <a:prstGeom prst="rect">
            <a:avLst/>
          </a:prstGeom>
          <a:noFill/>
        </p:spPr>
        <p:txBody>
          <a:bodyPr wrap="square">
            <a:spAutoFit/>
          </a:bodyPr>
          <a:lstStyle/>
          <a:p>
            <a:pPr marL="12700" marR="391160">
              <a:spcBef>
                <a:spcPts val="235"/>
              </a:spcBef>
              <a:tabLst>
                <a:tab pos="184150" algn="l"/>
              </a:tabLst>
              <a:defRPr/>
            </a:pPr>
            <a:r>
              <a:rPr lang="en-US" sz="900" kern="0" spc="-45" dirty="0">
                <a:solidFill>
                  <a:srgbClr val="000101"/>
                </a:solidFill>
                <a:latin typeface="Arial Black"/>
              </a:rPr>
              <a:t>Health savings account</a:t>
            </a:r>
          </a:p>
          <a:p>
            <a:pPr marL="12700" marR="391160">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If enrolled in the High Deductible Health Plan, you are permitted to open a health savings account after 90 days of service. </a:t>
            </a:r>
            <a:endParaRPr lang="en-US" sz="900" kern="0" spc="-45" dirty="0">
              <a:solidFill>
                <a:srgbClr val="000101"/>
              </a:solidFill>
              <a:latin typeface="Arial Black"/>
            </a:endParaRPr>
          </a:p>
          <a:p>
            <a:pPr marL="12700" marR="391160">
              <a:spcBef>
                <a:spcPts val="235"/>
              </a:spcBef>
              <a:tabLst>
                <a:tab pos="184150" algn="l"/>
              </a:tabLst>
              <a:defRPr/>
            </a:pPr>
            <a:r>
              <a:rPr lang="en-US" sz="900" kern="0" spc="-45" dirty="0">
                <a:solidFill>
                  <a:srgbClr val="000101"/>
                </a:solidFill>
                <a:latin typeface="Arial Black"/>
              </a:rPr>
              <a:t>Voluntary accidental life, critical illness, hospital indemnity, and disability insurance plans</a:t>
            </a:r>
          </a:p>
          <a:p>
            <a:pPr marL="12700" marR="391160">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Active employees working an average of 15 hours per week will</a:t>
            </a:r>
          </a:p>
          <a:p>
            <a:pPr marL="12700" marR="391160">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become eligible after 90 days of service and will receive notification of enrollment process.</a:t>
            </a:r>
          </a:p>
          <a:p>
            <a:pPr marL="12700" marR="391160">
              <a:spcBef>
                <a:spcPts val="235"/>
              </a:spcBef>
              <a:tabLst>
                <a:tab pos="184150" algn="l"/>
              </a:tabLst>
              <a:defRPr/>
            </a:pPr>
            <a:r>
              <a:rPr lang="en-US" sz="200" kern="0" spc="-10" dirty="0">
                <a:solidFill>
                  <a:sysClr val="windowText" lastClr="000000"/>
                </a:solidFill>
                <a:latin typeface="Lucida Sans"/>
              </a:rPr>
              <a:t>        </a:t>
            </a:r>
          </a:p>
          <a:p>
            <a:r>
              <a:rPr lang="en-US" sz="900" kern="0" spc="-45" dirty="0">
                <a:solidFill>
                  <a:srgbClr val="000101"/>
                </a:solidFill>
                <a:latin typeface="Arial Black"/>
              </a:rPr>
              <a:t>Direct deposit</a:t>
            </a:r>
          </a:p>
          <a:p>
            <a:r>
              <a:rPr lang="en-US" sz="900" kern="0" spc="-10" dirty="0">
                <a:solidFill>
                  <a:sysClr val="windowText" lastClr="000000"/>
                </a:solidFill>
                <a:latin typeface="Arial" panose="020B0604020202020204" pitchFamily="34" charset="0"/>
                <a:cs typeface="Arial" panose="020B0604020202020204" pitchFamily="34" charset="0"/>
              </a:rPr>
              <a:t>You have the option to directly deposit your weekly paycheck.</a:t>
            </a:r>
          </a:p>
          <a:p>
            <a:r>
              <a:rPr lang="en-US" sz="900" kern="0" spc="-10" dirty="0">
                <a:solidFill>
                  <a:sysClr val="windowText" lastClr="000000"/>
                </a:solidFill>
                <a:latin typeface="Arial" panose="020B0604020202020204" pitchFamily="34" charset="0"/>
                <a:cs typeface="Arial" panose="020B0604020202020204" pitchFamily="34" charset="0"/>
              </a:rPr>
              <a:t>You may choose to split the check into up to three accounts</a:t>
            </a:r>
          </a:p>
          <a:p>
            <a:r>
              <a:rPr lang="en-US" sz="900" kern="0" spc="-10" dirty="0">
                <a:solidFill>
                  <a:sysClr val="windowText" lastClr="000000"/>
                </a:solidFill>
                <a:latin typeface="Arial" panose="020B0604020202020204" pitchFamily="34" charset="0"/>
                <a:cs typeface="Arial" panose="020B0604020202020204" pitchFamily="34" charset="0"/>
              </a:rPr>
              <a:t>(checking, savings or a combination of each). This service is</a:t>
            </a:r>
          </a:p>
          <a:p>
            <a:r>
              <a:rPr lang="en-US" sz="900" kern="0" spc="-10" dirty="0">
                <a:solidFill>
                  <a:sysClr val="windowText" lastClr="000000"/>
                </a:solidFill>
                <a:latin typeface="Arial" panose="020B0604020202020204" pitchFamily="34" charset="0"/>
                <a:cs typeface="Arial" panose="020B0604020202020204" pitchFamily="34" charset="0"/>
              </a:rPr>
              <a:t>available to all employees at time of hire (no waiting period). </a:t>
            </a:r>
          </a:p>
          <a:p>
            <a:r>
              <a:rPr lang="en-US" sz="100" kern="0" spc="-10" dirty="0">
                <a:solidFill>
                  <a:sysClr val="windowText" lastClr="000000"/>
                </a:solidFill>
                <a:latin typeface="Lucida Sans"/>
              </a:rPr>
              <a:t>        </a:t>
            </a:r>
            <a:endParaRPr lang="en-US" sz="600" dirty="0"/>
          </a:p>
          <a:p>
            <a:pPr marL="12700" marR="391160">
              <a:lnSpc>
                <a:spcPts val="1080"/>
              </a:lnSpc>
              <a:spcBef>
                <a:spcPts val="235"/>
              </a:spcBef>
              <a:tabLst>
                <a:tab pos="184150" algn="l"/>
              </a:tabLst>
            </a:pPr>
            <a:r>
              <a:rPr lang="en-US" sz="900" kern="0" spc="-45" dirty="0">
                <a:solidFill>
                  <a:srgbClr val="000101"/>
                </a:solidFill>
                <a:latin typeface="Arial Black"/>
              </a:rPr>
              <a:t>Online earnings statement</a:t>
            </a:r>
          </a:p>
          <a:p>
            <a:pPr marL="12700" marR="391160">
              <a:lnSpc>
                <a:spcPts val="1080"/>
              </a:lnSpc>
              <a:spcBef>
                <a:spcPts val="235"/>
              </a:spcBef>
              <a:tabLst>
                <a:tab pos="184150" algn="l"/>
              </a:tabLst>
            </a:pPr>
            <a:r>
              <a:rPr lang="en-US" sz="900" kern="0" spc="-10" dirty="0">
                <a:solidFill>
                  <a:sysClr val="windowText" lastClr="000000"/>
                </a:solidFill>
                <a:latin typeface="Arial" panose="020B0604020202020204" pitchFamily="34" charset="0"/>
                <a:cs typeface="Arial" panose="020B0604020202020204" pitchFamily="34" charset="0"/>
              </a:rPr>
              <a:t>All employees will have 24 / 7 access to view their earnings statements online by visiting home.bayada.com. </a:t>
            </a:r>
          </a:p>
          <a:p>
            <a:pPr marL="12700" marR="391160">
              <a:lnSpc>
                <a:spcPts val="1080"/>
              </a:lnSpc>
              <a:spcBef>
                <a:spcPts val="235"/>
              </a:spcBef>
              <a:tabLst>
                <a:tab pos="184150" algn="l"/>
              </a:tabLst>
              <a:defRPr/>
            </a:pPr>
            <a:r>
              <a:rPr lang="en-US" sz="900" kern="0" spc="-45" dirty="0">
                <a:solidFill>
                  <a:srgbClr val="000101"/>
                </a:solidFill>
                <a:latin typeface="Arial Black"/>
              </a:rPr>
              <a:t>Employee Assistance Program (EAP): </a:t>
            </a:r>
          </a:p>
          <a:p>
            <a:pPr marL="12700" marR="391160">
              <a:lnSpc>
                <a:spcPts val="1080"/>
              </a:lnSpc>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Aetna Resources for Living assists employees in resolving a wide range of topics such as legal and financial; and consultations and referrals for childcare, elder care, caregiver support, school and college planning, and convenience services to promote overall wellness.  </a:t>
            </a:r>
          </a:p>
          <a:p>
            <a:pPr marL="12700" marR="391160">
              <a:lnSpc>
                <a:spcPts val="1080"/>
              </a:lnSpc>
              <a:spcBef>
                <a:spcPts val="235"/>
              </a:spcBef>
              <a:tabLst>
                <a:tab pos="184150" algn="l"/>
              </a:tabLst>
              <a:defRPr/>
            </a:pPr>
            <a:r>
              <a:rPr lang="en-US" sz="900" kern="0" spc="-45" dirty="0">
                <a:solidFill>
                  <a:srgbClr val="000101"/>
                </a:solidFill>
                <a:latin typeface="Arial Black"/>
              </a:rPr>
              <a:t>Identity theft protection </a:t>
            </a:r>
          </a:p>
          <a:p>
            <a:pPr marL="12700" marR="391160">
              <a:lnSpc>
                <a:spcPts val="1080"/>
              </a:lnSpc>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BAYADA has partnered with </a:t>
            </a:r>
            <a:r>
              <a:rPr lang="en-US" sz="900" kern="0" spc="-10" dirty="0" err="1">
                <a:solidFill>
                  <a:sysClr val="windowText" lastClr="000000"/>
                </a:solidFill>
                <a:latin typeface="Arial" panose="020B0604020202020204" pitchFamily="34" charset="0"/>
                <a:cs typeface="Arial" panose="020B0604020202020204" pitchFamily="34" charset="0"/>
              </a:rPr>
              <a:t>IdentityForce</a:t>
            </a:r>
            <a:r>
              <a:rPr lang="en-US" sz="900" kern="0" spc="-10" dirty="0">
                <a:solidFill>
                  <a:sysClr val="windowText" lastClr="000000"/>
                </a:solidFill>
                <a:latin typeface="Arial" panose="020B0604020202020204" pitchFamily="34" charset="0"/>
                <a:cs typeface="Arial" panose="020B0604020202020204" pitchFamily="34" charset="0"/>
              </a:rPr>
              <a:t> to sponsor identity protection for group-eligible employees. Each year, millions of people have their identity stolen. That’s why it’s more important than ever to be protected. </a:t>
            </a:r>
          </a:p>
          <a:p>
            <a:pPr marL="12700" marR="391160">
              <a:lnSpc>
                <a:spcPts val="1080"/>
              </a:lnSpc>
              <a:spcBef>
                <a:spcPts val="235"/>
              </a:spcBef>
              <a:tabLst>
                <a:tab pos="184150" algn="l"/>
              </a:tabLst>
              <a:defRPr/>
            </a:pPr>
            <a:r>
              <a:rPr lang="en-US" sz="900" kern="0" spc="-45" dirty="0">
                <a:solidFill>
                  <a:srgbClr val="000101"/>
                </a:solidFill>
                <a:latin typeface="Arial Black"/>
              </a:rPr>
              <a:t>Public Service Loan Forgiveness partner</a:t>
            </a:r>
          </a:p>
          <a:p>
            <a:pPr marL="12700" marR="391160">
              <a:lnSpc>
                <a:spcPts val="1080"/>
              </a:lnSpc>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While not a BAYADA managed benefit, some employees may be eligible for the Public Service Loan Forgiveness (PSLF) federal program administered by the US Department of Education, which provides student loan forgiveness to eligible full-time employees of qualifying 501(c)(3) non-profit employers. Not all entities of BAYADA are qualifying 501(c)(3) non-profit employers. For more PSLF information and/or to determine if your BAYADA entity is qualifying for PSLF, visit </a:t>
            </a:r>
            <a:r>
              <a:rPr lang="en-US" sz="900" kern="0" spc="-10" dirty="0">
                <a:solidFill>
                  <a:sysClr val="windowText" lastClr="000000"/>
                </a:solidFill>
                <a:latin typeface="Arial" panose="020B0604020202020204" pitchFamily="34" charset="0"/>
                <a:cs typeface="Arial" panose="020B0604020202020204" pitchFamily="34" charset="0"/>
                <a:hlinkClick r:id="rId5"/>
              </a:rPr>
              <a:t>https://www.bayada.com/benefits/find-benefits/additional-benefits/</a:t>
            </a:r>
            <a:r>
              <a:rPr lang="en-US" sz="900" kern="0" spc="-10" dirty="0">
                <a:solidFill>
                  <a:sysClr val="windowText" lastClr="000000"/>
                </a:solidFill>
                <a:latin typeface="Arial" panose="020B0604020202020204" pitchFamily="34" charset="0"/>
                <a:cs typeface="Arial" panose="020B0604020202020204" pitchFamily="34" charset="0"/>
              </a:rPr>
              <a:t>. Contact </a:t>
            </a:r>
            <a:r>
              <a:rPr lang="en-US" sz="900" kern="0" spc="-10" dirty="0">
                <a:solidFill>
                  <a:sysClr val="windowText" lastClr="000000"/>
                </a:solidFill>
                <a:latin typeface="Arial" panose="020B0604020202020204" pitchFamily="34" charset="0"/>
                <a:cs typeface="Arial" panose="020B0604020202020204" pitchFamily="34" charset="0"/>
                <a:hlinkClick r:id="rId6"/>
              </a:rPr>
              <a:t>pslf@bayada.com</a:t>
            </a:r>
            <a:r>
              <a:rPr lang="en-US" sz="900" kern="0" spc="-10" dirty="0">
                <a:solidFill>
                  <a:sysClr val="windowText" lastClr="000000"/>
                </a:solidFill>
                <a:latin typeface="Arial" panose="020B0604020202020204" pitchFamily="34" charset="0"/>
                <a:cs typeface="Arial" panose="020B0604020202020204" pitchFamily="34" charset="0"/>
              </a:rPr>
              <a:t> for additional questions and/or PSLF form completion.</a:t>
            </a:r>
            <a:r>
              <a:rPr lang="en-US" sz="100" kern="0" spc="-45" dirty="0">
                <a:solidFill>
                  <a:srgbClr val="000101"/>
                </a:solidFill>
                <a:latin typeface="Arial Black"/>
              </a:rPr>
              <a:t>          </a:t>
            </a:r>
          </a:p>
          <a:p>
            <a:pPr marL="12700" marR="391160">
              <a:lnSpc>
                <a:spcPts val="1080"/>
              </a:lnSpc>
              <a:spcBef>
                <a:spcPts val="235"/>
              </a:spcBef>
              <a:tabLst>
                <a:tab pos="184150" algn="l"/>
              </a:tabLst>
              <a:defRPr/>
            </a:pPr>
            <a:r>
              <a:rPr lang="en-US" sz="900" kern="0" spc="-45" dirty="0">
                <a:solidFill>
                  <a:srgbClr val="000101"/>
                </a:solidFill>
                <a:latin typeface="Arial Black"/>
              </a:rPr>
              <a:t>Commuter benefits</a:t>
            </a:r>
          </a:p>
          <a:p>
            <a:pPr marL="12700" marR="391160">
              <a:lnSpc>
                <a:spcPts val="1080"/>
              </a:lnSpc>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Commuter benefits allow pre-tax funds to pay for qualified work-related commuting and parking expenses such as bus, train, ferry or subway fares and parking meters and parking garage fees.</a:t>
            </a:r>
          </a:p>
        </p:txBody>
      </p:sp>
      <p:pic>
        <p:nvPicPr>
          <p:cNvPr id="8" name="Picture 7" descr="A person wearing a red scrubs&#10;&#10;Description automatically generated">
            <a:extLst>
              <a:ext uri="{FF2B5EF4-FFF2-40B4-BE49-F238E27FC236}">
                <a16:creationId xmlns:a16="http://schemas.microsoft.com/office/drawing/2014/main" id="{5F57EAE4-759A-F4DB-3169-896C5B8C69E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252" r="4771"/>
          <a:stretch/>
        </p:blipFill>
        <p:spPr>
          <a:xfrm>
            <a:off x="5170005" y="4113"/>
            <a:ext cx="2602396" cy="199470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3498ABD1-3F71-410B-0613-801DBAC52101}"/>
              </a:ext>
            </a:extLst>
          </p:cNvPr>
          <p:cNvGrpSpPr/>
          <p:nvPr/>
        </p:nvGrpSpPr>
        <p:grpSpPr>
          <a:xfrm>
            <a:off x="381624" y="1088961"/>
            <a:ext cx="7009152" cy="1381173"/>
            <a:chOff x="381624" y="1895427"/>
            <a:chExt cx="7009152" cy="1381173"/>
          </a:xfrm>
        </p:grpSpPr>
        <p:sp>
          <p:nvSpPr>
            <p:cNvPr id="19" name="Rectangle 18">
              <a:extLst>
                <a:ext uri="{FF2B5EF4-FFF2-40B4-BE49-F238E27FC236}">
                  <a16:creationId xmlns:a16="http://schemas.microsoft.com/office/drawing/2014/main" id="{AA94BD87-96F1-88DB-4D7E-1EF8B914E875}"/>
                </a:ext>
              </a:extLst>
            </p:cNvPr>
            <p:cNvSpPr/>
            <p:nvPr/>
          </p:nvSpPr>
          <p:spPr>
            <a:xfrm>
              <a:off x="381624" y="1910908"/>
              <a:ext cx="7009152" cy="1365692"/>
            </a:xfrm>
            <a:prstGeom prst="rect">
              <a:avLst/>
            </a:prstGeom>
            <a:solidFill>
              <a:schemeClr val="bg2"/>
            </a:solid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sp>
          <p:nvSpPr>
            <p:cNvPr id="17" name="object 80">
              <a:extLst>
                <a:ext uri="{FF2B5EF4-FFF2-40B4-BE49-F238E27FC236}">
                  <a16:creationId xmlns:a16="http://schemas.microsoft.com/office/drawing/2014/main" id="{1A5148DB-7053-9E70-1837-DA31DEA6E6B7}"/>
                </a:ext>
              </a:extLst>
            </p:cNvPr>
            <p:cNvSpPr txBox="1"/>
            <p:nvPr/>
          </p:nvSpPr>
          <p:spPr>
            <a:xfrm>
              <a:off x="531952" y="2141875"/>
              <a:ext cx="6785319" cy="901700"/>
            </a:xfrm>
            <a:prstGeom prst="rect">
              <a:avLst/>
            </a:prstGeom>
          </p:spPr>
          <p:txBody>
            <a:bodyPr wrap="square" lIns="0" tIns="6477" rIns="0" bIns="0" rtlCol="0">
              <a:noAutofit/>
            </a:bodyPr>
            <a:lstStyle/>
            <a:p>
              <a:pPr marL="12700" marR="24130">
                <a:spcBef>
                  <a:spcPts val="600"/>
                </a:spcBef>
              </a:pPr>
              <a:r>
                <a:rPr lang="en-US" sz="800" spc="20" dirty="0">
                  <a:latin typeface="Arial" panose="020B0604020202020204" pitchFamily="34" charset="0"/>
                  <a:cs typeface="Arial" panose="020B0604020202020204" pitchFamily="34" charset="0"/>
                </a:rPr>
                <a:t>BAYADA offers two medical plans through Aetna’s Premier Care Network Plus. The APCN+ Network plans give you more coverage options. It assigns providers</a:t>
              </a:r>
              <a:r>
                <a:rPr lang="en-US" sz="800" spc="37" dirty="0">
                  <a:latin typeface="Arial" panose="020B0604020202020204" pitchFamily="34" charset="0"/>
                  <a:cs typeface="Arial" panose="020B0604020202020204" pitchFamily="34" charset="0"/>
                </a:rPr>
                <a:t> </a:t>
              </a:r>
              <a:r>
                <a:rPr lang="en-US" sz="800" spc="-10" dirty="0">
                  <a:solidFill>
                    <a:schemeClr val="tx1"/>
                  </a:solidFill>
                  <a:latin typeface="Arial" panose="020B0604020202020204" pitchFamily="34" charset="0"/>
                  <a:cs typeface="Arial" panose="020B0604020202020204" pitchFamily="34" charset="0"/>
                </a:rPr>
                <a:t>into three different tiers. Make sure you understand the benefits of each tier and which category your providers fall under before receiving treatment. The APCN+ Multi-Tier plans sort doctors and </a:t>
              </a:r>
              <a:r>
                <a:rPr lang="en-US" sz="800" spc="-10" dirty="0">
                  <a:latin typeface="Arial" panose="020B0604020202020204" pitchFamily="34" charset="0"/>
                  <a:cs typeface="Arial" panose="020B0604020202020204" pitchFamily="34" charset="0"/>
                </a:rPr>
                <a:t>facilities into tiers based on their performance and ability to save money. The highest performing and most efficient doctors and facilities are in Tier 1. To find out if your provider is in the Tier-1 network and obtain the most savings, use </a:t>
              </a:r>
              <a:r>
                <a:rPr lang="en-US" sz="800" spc="-10" dirty="0">
                  <a:latin typeface="Arial" panose="020B0604020202020204" pitchFamily="34" charset="0"/>
                  <a:cs typeface="Arial" panose="020B0604020202020204" pitchFamily="34" charset="0"/>
                  <a:hlinkClick r:id="rId3"/>
                </a:rPr>
                <a:t>https://www.aetnadocfind.com/2025-apcn-plus-mt-cpii/</a:t>
              </a:r>
              <a:endParaRPr lang="en-US" sz="800" spc="-10" dirty="0">
                <a:latin typeface="Arial" panose="020B0604020202020204" pitchFamily="34" charset="0"/>
                <a:cs typeface="Arial" panose="020B0604020202020204" pitchFamily="34" charset="0"/>
              </a:endParaRPr>
            </a:p>
            <a:p>
              <a:pPr marL="15748" marR="2176">
                <a:lnSpc>
                  <a:spcPts val="1019"/>
                </a:lnSpc>
              </a:pPr>
              <a:endParaRPr lang="en-US" sz="800" dirty="0">
                <a:latin typeface="Arial" panose="020B0604020202020204" pitchFamily="34" charset="0"/>
                <a:cs typeface="Arial" panose="020B0604020202020204" pitchFamily="34" charset="0"/>
              </a:endParaRPr>
            </a:p>
          </p:txBody>
        </p:sp>
        <p:sp>
          <p:nvSpPr>
            <p:cNvPr id="18" name="object 10">
              <a:extLst>
                <a:ext uri="{FF2B5EF4-FFF2-40B4-BE49-F238E27FC236}">
                  <a16:creationId xmlns:a16="http://schemas.microsoft.com/office/drawing/2014/main" id="{539CF496-92C2-BDFC-5C78-0324946A50F1}"/>
                </a:ext>
              </a:extLst>
            </p:cNvPr>
            <p:cNvSpPr txBox="1"/>
            <p:nvPr/>
          </p:nvSpPr>
          <p:spPr>
            <a:xfrm>
              <a:off x="526265" y="1895427"/>
              <a:ext cx="3510960" cy="259566"/>
            </a:xfrm>
            <a:prstGeom prst="rect">
              <a:avLst/>
            </a:prstGeom>
          </p:spPr>
          <p:txBody>
            <a:bodyPr wrap="square" lIns="0" tIns="9715" rIns="0" bIns="0" rtlCol="0" anchor="ctr">
              <a:noAutofit/>
            </a:bodyPr>
            <a:lstStyle/>
            <a:p>
              <a:pPr marL="30987">
                <a:lnSpc>
                  <a:spcPts val="1530"/>
                </a:lnSpc>
              </a:pPr>
              <a:r>
                <a:rPr lang="en-US" sz="1200" b="1" spc="4" dirty="0">
                  <a:latin typeface="Arial" panose="020B0604020202020204" pitchFamily="34" charset="0"/>
                  <a:cs typeface="Arial" panose="020B0604020202020204" pitchFamily="34" charset="0"/>
                </a:rPr>
                <a:t>MEDICAL</a:t>
              </a:r>
              <a:r>
                <a:rPr lang="en-US" sz="1200" b="1" spc="4" dirty="0">
                  <a:solidFill>
                    <a:srgbClr val="032E41"/>
                  </a:solidFill>
                  <a:latin typeface="Arial" panose="020B0604020202020204" pitchFamily="34" charset="0"/>
                  <a:cs typeface="Arial" panose="020B0604020202020204" pitchFamily="34" charset="0"/>
                </a:rPr>
                <a:t> – </a:t>
              </a:r>
              <a:r>
                <a:rPr lang="en-US" sz="1200" b="1" i="1" spc="4" dirty="0">
                  <a:solidFill>
                    <a:schemeClr val="accent1"/>
                  </a:solidFill>
                  <a:latin typeface="Arial" panose="020B0604020202020204" pitchFamily="34" charset="0"/>
                  <a:cs typeface="Arial" panose="020B0604020202020204" pitchFamily="34" charset="0"/>
                </a:rPr>
                <a:t>Aetna</a:t>
              </a:r>
              <a:endParaRPr sz="1200" i="1" dirty="0">
                <a:solidFill>
                  <a:schemeClr val="accent1"/>
                </a:solidFill>
                <a:latin typeface="Arial" panose="020B0604020202020204" pitchFamily="34" charset="0"/>
                <a:cs typeface="Arial" panose="020B0604020202020204" pitchFamily="34" charset="0"/>
              </a:endParaRPr>
            </a:p>
          </p:txBody>
        </p:sp>
      </p:grpSp>
      <p:pic>
        <p:nvPicPr>
          <p:cNvPr id="45" name="Graphic 44" descr="Medicine outline">
            <a:extLst>
              <a:ext uri="{FF2B5EF4-FFF2-40B4-BE49-F238E27FC236}">
                <a16:creationId xmlns:a16="http://schemas.microsoft.com/office/drawing/2014/main" id="{63FBC20F-1CC7-13E3-419E-796183A9EAA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34658" y="7860771"/>
            <a:ext cx="365760" cy="365760"/>
          </a:xfrm>
          <a:prstGeom prst="rect">
            <a:avLst/>
          </a:prstGeom>
        </p:spPr>
      </p:pic>
      <p:pic>
        <p:nvPicPr>
          <p:cNvPr id="58" name="Graphic 57" descr="Stethoscope outline">
            <a:extLst>
              <a:ext uri="{FF2B5EF4-FFF2-40B4-BE49-F238E27FC236}">
                <a16:creationId xmlns:a16="http://schemas.microsoft.com/office/drawing/2014/main" id="{76F5A135-5EA6-D2B1-F42C-3B854A90AE8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14400" y="2127883"/>
            <a:ext cx="624930" cy="624930"/>
          </a:xfrm>
          <a:prstGeom prst="rect">
            <a:avLst/>
          </a:prstGeom>
        </p:spPr>
      </p:pic>
      <p:grpSp>
        <p:nvGrpSpPr>
          <p:cNvPr id="63" name="Group 62">
            <a:extLst>
              <a:ext uri="{FF2B5EF4-FFF2-40B4-BE49-F238E27FC236}">
                <a16:creationId xmlns:a16="http://schemas.microsoft.com/office/drawing/2014/main" id="{71C677B2-07F8-122A-CB53-B1446A5FF556}"/>
              </a:ext>
            </a:extLst>
          </p:cNvPr>
          <p:cNvGrpSpPr/>
          <p:nvPr/>
        </p:nvGrpSpPr>
        <p:grpSpPr>
          <a:xfrm>
            <a:off x="-5169" y="0"/>
            <a:ext cx="7777569" cy="876469"/>
            <a:chOff x="-5169" y="0"/>
            <a:chExt cx="7777569" cy="876469"/>
          </a:xfrm>
          <a:solidFill>
            <a:schemeClr val="bg2"/>
          </a:solidFill>
        </p:grpSpPr>
        <p:sp>
          <p:nvSpPr>
            <p:cNvPr id="71" name="Rectangle 70">
              <a:extLst>
                <a:ext uri="{FF2B5EF4-FFF2-40B4-BE49-F238E27FC236}">
                  <a16:creationId xmlns:a16="http://schemas.microsoft.com/office/drawing/2014/main" id="{3825483D-1D46-9EB8-E26D-7D92ACF81FA5}"/>
                </a:ext>
              </a:extLst>
            </p:cNvPr>
            <p:cNvSpPr/>
            <p:nvPr/>
          </p:nvSpPr>
          <p:spPr>
            <a:xfrm>
              <a:off x="-5169" y="0"/>
              <a:ext cx="7777569" cy="87646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6" name="object 26">
              <a:extLst>
                <a:ext uri="{FF2B5EF4-FFF2-40B4-BE49-F238E27FC236}">
                  <a16:creationId xmlns:a16="http://schemas.microsoft.com/office/drawing/2014/main" id="{613EB439-4F6A-D3EA-0B75-3CF9801C5A18}"/>
                </a:ext>
              </a:extLst>
            </p:cNvPr>
            <p:cNvSpPr txBox="1"/>
            <p:nvPr/>
          </p:nvSpPr>
          <p:spPr>
            <a:xfrm>
              <a:off x="304795" y="348231"/>
              <a:ext cx="6629400" cy="329440"/>
            </a:xfrm>
            <a:prstGeom prst="rect">
              <a:avLst/>
            </a:prstGeom>
            <a:solidFill>
              <a:schemeClr val="accent1"/>
            </a:solidFill>
          </p:spPr>
          <p:txBody>
            <a:bodyPr wrap="square" lIns="0" tIns="15557" rIns="0" bIns="0" rtlCol="0">
              <a:noAutofit/>
            </a:bodyPr>
            <a:lstStyle/>
            <a:p>
              <a:pPr marL="12700">
                <a:lnSpc>
                  <a:spcPts val="2450"/>
                </a:lnSpc>
              </a:pPr>
              <a:r>
                <a:rPr lang="en-US" sz="4000" spc="-20" dirty="0">
                  <a:solidFill>
                    <a:schemeClr val="bg1"/>
                  </a:solidFill>
                  <a:latin typeface="Arial" panose="020B0604020202020204" pitchFamily="34" charset="0"/>
                  <a:cs typeface="Arial" panose="020B0604020202020204" pitchFamily="34" charset="0"/>
                </a:rPr>
                <a:t>2025</a:t>
              </a:r>
              <a:r>
                <a:rPr lang="en-US" sz="4000" b="1" spc="65" dirty="0">
                  <a:ln>
                    <a:solidFill>
                      <a:srgbClr val="002F43"/>
                    </a:solidFill>
                  </a:ln>
                  <a:solidFill>
                    <a:schemeClr val="bg1"/>
                  </a:solidFill>
                  <a:latin typeface="Arial" panose="020B0604020202020204" pitchFamily="34" charset="0"/>
                  <a:cs typeface="Arial" panose="020B0604020202020204" pitchFamily="34" charset="0"/>
                </a:rPr>
                <a:t> </a:t>
              </a:r>
              <a:r>
                <a:rPr lang="en-US" sz="4000" spc="-20" dirty="0">
                  <a:solidFill>
                    <a:schemeClr val="bg1"/>
                  </a:solidFill>
                  <a:latin typeface="Arial" panose="020B0604020202020204" pitchFamily="34" charset="0"/>
                  <a:cs typeface="Arial" panose="020B0604020202020204" pitchFamily="34" charset="0"/>
                </a:rPr>
                <a:t>Benefits At A Glance</a:t>
              </a:r>
              <a:endParaRPr sz="4000" spc="-20" dirty="0">
                <a:solidFill>
                  <a:schemeClr val="bg1"/>
                </a:solidFill>
                <a:latin typeface="Arial" panose="020B0604020202020204" pitchFamily="34" charset="0"/>
                <a:cs typeface="Arial" panose="020B0604020202020204" pitchFamily="34" charset="0"/>
              </a:endParaRPr>
            </a:p>
          </p:txBody>
        </p:sp>
      </p:grpSp>
      <p:graphicFrame>
        <p:nvGraphicFramePr>
          <p:cNvPr id="2" name="object 12">
            <a:extLst>
              <a:ext uri="{FF2B5EF4-FFF2-40B4-BE49-F238E27FC236}">
                <a16:creationId xmlns:a16="http://schemas.microsoft.com/office/drawing/2014/main" id="{97507F4B-98F6-15D1-FEB2-64F29B970446}"/>
              </a:ext>
            </a:extLst>
          </p:cNvPr>
          <p:cNvGraphicFramePr>
            <a:graphicFrameLocks noGrp="1"/>
          </p:cNvGraphicFramePr>
          <p:nvPr>
            <p:extLst>
              <p:ext uri="{D42A27DB-BD31-4B8C-83A1-F6EECF244321}">
                <p14:modId xmlns:p14="http://schemas.microsoft.com/office/powerpoint/2010/main" val="303336982"/>
              </p:ext>
            </p:extLst>
          </p:nvPr>
        </p:nvGraphicFramePr>
        <p:xfrm>
          <a:off x="381624" y="2037472"/>
          <a:ext cx="7009148" cy="5741463"/>
        </p:xfrm>
        <a:graphic>
          <a:graphicData uri="http://schemas.openxmlformats.org/drawingml/2006/table">
            <a:tbl>
              <a:tblPr firstRow="1" bandRow="1">
                <a:tableStyleId>{2D5ABB26-0587-4C30-8999-92F81FD0307C}</a:tableStyleId>
              </a:tblPr>
              <a:tblGrid>
                <a:gridCol w="1228409">
                  <a:extLst>
                    <a:ext uri="{9D8B030D-6E8A-4147-A177-3AD203B41FA5}">
                      <a16:colId xmlns:a16="http://schemas.microsoft.com/office/drawing/2014/main" val="20000"/>
                    </a:ext>
                  </a:extLst>
                </a:gridCol>
                <a:gridCol w="505814">
                  <a:extLst>
                    <a:ext uri="{9D8B030D-6E8A-4147-A177-3AD203B41FA5}">
                      <a16:colId xmlns:a16="http://schemas.microsoft.com/office/drawing/2014/main" val="20001"/>
                    </a:ext>
                  </a:extLst>
                </a:gridCol>
                <a:gridCol w="939369">
                  <a:extLst>
                    <a:ext uri="{9D8B030D-6E8A-4147-A177-3AD203B41FA5}">
                      <a16:colId xmlns:a16="http://schemas.microsoft.com/office/drawing/2014/main" val="3404619474"/>
                    </a:ext>
                  </a:extLst>
                </a:gridCol>
                <a:gridCol w="794852">
                  <a:extLst>
                    <a:ext uri="{9D8B030D-6E8A-4147-A177-3AD203B41FA5}">
                      <a16:colId xmlns:a16="http://schemas.microsoft.com/office/drawing/2014/main" val="2961084240"/>
                    </a:ext>
                  </a:extLst>
                </a:gridCol>
                <a:gridCol w="939369">
                  <a:extLst>
                    <a:ext uri="{9D8B030D-6E8A-4147-A177-3AD203B41FA5}">
                      <a16:colId xmlns:a16="http://schemas.microsoft.com/office/drawing/2014/main" val="1617738553"/>
                    </a:ext>
                  </a:extLst>
                </a:gridCol>
                <a:gridCol w="939369">
                  <a:extLst>
                    <a:ext uri="{9D8B030D-6E8A-4147-A177-3AD203B41FA5}">
                      <a16:colId xmlns:a16="http://schemas.microsoft.com/office/drawing/2014/main" val="169964689"/>
                    </a:ext>
                  </a:extLst>
                </a:gridCol>
                <a:gridCol w="722593">
                  <a:extLst>
                    <a:ext uri="{9D8B030D-6E8A-4147-A177-3AD203B41FA5}">
                      <a16:colId xmlns:a16="http://schemas.microsoft.com/office/drawing/2014/main" val="516332358"/>
                    </a:ext>
                  </a:extLst>
                </a:gridCol>
                <a:gridCol w="939373">
                  <a:extLst>
                    <a:ext uri="{9D8B030D-6E8A-4147-A177-3AD203B41FA5}">
                      <a16:colId xmlns:a16="http://schemas.microsoft.com/office/drawing/2014/main" val="3129998406"/>
                    </a:ext>
                  </a:extLst>
                </a:gridCol>
              </a:tblGrid>
              <a:tr h="419606">
                <a:tc rowSpan="2" gridSpan="2">
                  <a:txBody>
                    <a:bodyPr/>
                    <a:lstStyle/>
                    <a:p>
                      <a:pPr>
                        <a:lnSpc>
                          <a:spcPct val="100000"/>
                        </a:lnSpc>
                      </a:pPr>
                      <a:endParaRPr sz="700" dirty="0">
                        <a:latin typeface="Times New Roman"/>
                        <a:cs typeface="Times New Roman"/>
                      </a:endParaRPr>
                    </a:p>
                  </a:txBody>
                  <a:tcPr marL="0" marR="0" marT="0" marB="0">
                    <a:lnL w="12700">
                      <a:solidFill>
                        <a:srgbClr val="F1F1F1"/>
                      </a:solidFill>
                      <a:prstDash val="solid"/>
                    </a:lnL>
                    <a:lnR w="12700">
                      <a:solidFill>
                        <a:srgbClr val="000000"/>
                      </a:solidFill>
                      <a:prstDash val="solid"/>
                    </a:lnR>
                    <a:lnT w="12700">
                      <a:solidFill>
                        <a:srgbClr val="F1F1F1"/>
                      </a:solidFill>
                      <a:prstDash val="solid"/>
                    </a:lnT>
                    <a:lnB>
                      <a:noFill/>
                    </a:lnB>
                    <a:solidFill>
                      <a:schemeClr val="bg1"/>
                    </a:solidFill>
                  </a:tcPr>
                </a:tc>
                <a:tc rowSpan="2" hMerge="1">
                  <a:txBody>
                    <a:bodyPr/>
                    <a:lstStyle/>
                    <a:p>
                      <a:endParaRPr/>
                    </a:p>
                  </a:txBody>
                  <a:tcPr marL="0" marR="0" marT="0" marB="0"/>
                </a:tc>
                <a:tc gridSpan="3">
                  <a:txBody>
                    <a:bodyPr/>
                    <a:lstStyle/>
                    <a:p>
                      <a:pPr marL="278130" marR="213360" indent="-32384" algn="ctr">
                        <a:lnSpc>
                          <a:spcPct val="100000"/>
                        </a:lnSpc>
                      </a:pPr>
                      <a:endParaRPr lang="en-US" sz="900" spc="-85" dirty="0">
                        <a:solidFill>
                          <a:schemeClr val="tx1"/>
                        </a:solidFill>
                        <a:latin typeface="Arial Black"/>
                        <a:ea typeface="+mn-ea"/>
                        <a:cs typeface="Times New Roman"/>
                      </a:endParaRPr>
                    </a:p>
                    <a:p>
                      <a:pPr marL="278130" marR="213360" indent="-32384" algn="ctr">
                        <a:lnSpc>
                          <a:spcPct val="100000"/>
                        </a:lnSpc>
                      </a:pPr>
                      <a:r>
                        <a:rPr lang="en-US" sz="900" spc="-85" dirty="0">
                          <a:solidFill>
                            <a:schemeClr val="tx1"/>
                          </a:solidFill>
                          <a:latin typeface="Arial Black"/>
                          <a:ea typeface="+mn-ea"/>
                          <a:cs typeface="Arial Black"/>
                        </a:rPr>
                        <a:t>Aetna </a:t>
                      </a:r>
                    </a:p>
                    <a:p>
                      <a:pPr marL="278130" marR="213360" indent="-32384" algn="ctr">
                        <a:lnSpc>
                          <a:spcPct val="100000"/>
                        </a:lnSpc>
                      </a:pPr>
                      <a:r>
                        <a:rPr lang="en-US" sz="900" spc="-85" dirty="0">
                          <a:solidFill>
                            <a:schemeClr val="tx1"/>
                          </a:solidFill>
                          <a:latin typeface="Arial Black"/>
                          <a:ea typeface="+mn-ea"/>
                          <a:cs typeface="Arial Black"/>
                        </a:rPr>
                        <a:t>Core APCN+</a:t>
                      </a:r>
                      <a:endParaRPr sz="700" dirty="0">
                        <a:latin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rgbClr val="F1F1F1"/>
                      </a:solidFill>
                      <a:prstDash val="solid"/>
                    </a:lnT>
                    <a:solidFill>
                      <a:schemeClr val="bg1"/>
                    </a:solidFill>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gridSpan="3">
                  <a:txBody>
                    <a:bodyPr/>
                    <a:lstStyle/>
                    <a:p>
                      <a:pPr marL="278130" marR="213360" indent="-32384" algn="ctr">
                        <a:lnSpc>
                          <a:spcPct val="100000"/>
                        </a:lnSpc>
                      </a:pPr>
                      <a:r>
                        <a:rPr lang="en-US" sz="900" spc="-85" dirty="0">
                          <a:solidFill>
                            <a:schemeClr val="tx1"/>
                          </a:solidFill>
                          <a:latin typeface="Arial Black"/>
                          <a:ea typeface="+mn-ea"/>
                          <a:cs typeface="Times New Roman"/>
                        </a:rPr>
                        <a:t>Aetna </a:t>
                      </a:r>
                    </a:p>
                    <a:p>
                      <a:pPr marL="278130" marR="213360" indent="-32384" algn="ctr">
                        <a:lnSpc>
                          <a:spcPct val="100000"/>
                        </a:lnSpc>
                      </a:pPr>
                      <a:r>
                        <a:rPr lang="en-US" sz="900" spc="-85" dirty="0">
                          <a:solidFill>
                            <a:schemeClr val="tx1"/>
                          </a:solidFill>
                          <a:latin typeface="Arial Black"/>
                          <a:ea typeface="+mn-ea"/>
                          <a:cs typeface="Times New Roman"/>
                        </a:rPr>
                        <a:t>High Deductible APCN+</a:t>
                      </a:r>
                      <a:endParaRPr sz="700" dirty="0">
                        <a:latin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a:noFill/>
                      <a:prstDash val="solid"/>
                    </a:lnR>
                    <a:lnT w="12700">
                      <a:noFill/>
                      <a:prstDash val="solid"/>
                    </a:lnT>
                    <a:lnB>
                      <a:noFill/>
                    </a:lnB>
                    <a:lnTlToBr w="12700" cmpd="sng">
                      <a:noFill/>
                      <a:prstDash val="solid"/>
                    </a:lnTlToBr>
                    <a:lnBlToTr w="12700" cmpd="sng">
                      <a:noFill/>
                      <a:prstDash val="solid"/>
                    </a:lnBlToTr>
                    <a:solidFill>
                      <a:schemeClr val="bg1"/>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0000"/>
                  </a:ext>
                </a:extLst>
              </a:tr>
              <a:tr h="319885">
                <a:tc gridSpan="2" vMerge="1">
                  <a:txBody>
                    <a:bodyPr/>
                    <a:lstStyle/>
                    <a:p>
                      <a:endParaRPr/>
                    </a:p>
                  </a:txBody>
                  <a:tcPr marL="0" marR="0" marT="0" marB="0">
                    <a:lnL w="12700">
                      <a:solidFill>
                        <a:srgbClr val="F1F1F1"/>
                      </a:solidFill>
                      <a:prstDash val="solid"/>
                    </a:lnL>
                    <a:lnR w="12700">
                      <a:solidFill>
                        <a:srgbClr val="000000"/>
                      </a:solidFill>
                      <a:prstDash val="solid"/>
                    </a:lnR>
                    <a:lnT w="12700">
                      <a:solidFill>
                        <a:srgbClr val="F1F1F1"/>
                      </a:solidFill>
                      <a:prstDash val="solid"/>
                    </a:lnT>
                  </a:tcPr>
                </a:tc>
                <a:tc hMerge="1" vMerge="1">
                  <a:txBody>
                    <a:bodyPr/>
                    <a:lstStyle/>
                    <a:p>
                      <a:endParaRPr/>
                    </a:p>
                  </a:txBody>
                  <a:tcPr marL="0" marR="0" marT="0" marB="0"/>
                </a:tc>
                <a:tc>
                  <a:txBody>
                    <a:bodyPr/>
                    <a:lstStyle/>
                    <a:p>
                      <a:pPr marL="29845" algn="ctr">
                        <a:lnSpc>
                          <a:spcPct val="100000"/>
                        </a:lnSpc>
                        <a:spcBef>
                          <a:spcPts val="530"/>
                        </a:spcBef>
                      </a:pPr>
                      <a:r>
                        <a:rPr lang="en-US" sz="600" spc="-55" dirty="0">
                          <a:latin typeface="Arial" panose="020B0604020202020204" pitchFamily="34" charset="0"/>
                          <a:cs typeface="Arial" panose="020B0604020202020204" pitchFamily="34" charset="0"/>
                        </a:rPr>
                        <a:t>Tier 1 In-Network</a:t>
                      </a:r>
                    </a:p>
                    <a:p>
                      <a:pPr marL="29845" algn="ctr">
                        <a:lnSpc>
                          <a:spcPct val="100000"/>
                        </a:lnSpc>
                        <a:spcBef>
                          <a:spcPts val="530"/>
                        </a:spcBef>
                      </a:pPr>
                      <a:r>
                        <a:rPr lang="en-US" sz="600" spc="-55" dirty="0">
                          <a:latin typeface="Arial" panose="020B0604020202020204" pitchFamily="34" charset="0"/>
                          <a:cs typeface="Arial" panose="020B0604020202020204" pitchFamily="34" charset="0"/>
                        </a:rPr>
                        <a:t>Maximum Savings</a:t>
                      </a:r>
                      <a:endParaRPr lang="en-US" sz="1600" dirty="0">
                        <a:latin typeface="Arial" panose="020B0604020202020204" pitchFamily="34" charset="0"/>
                        <a:cs typeface="Arial" panose="020B0604020202020204" pitchFamily="34" charset="0"/>
                      </a:endParaRPr>
                    </a:p>
                  </a:txBody>
                  <a:tcPr marL="0" marR="0" marT="67310" marB="0">
                    <a:lnL w="12700">
                      <a:solidFill>
                        <a:srgbClr val="000000"/>
                      </a:solidFill>
                      <a:prstDash val="solid"/>
                    </a:lnL>
                    <a:lnR w="3175">
                      <a:solidFill>
                        <a:srgbClr val="000000"/>
                      </a:solidFill>
                      <a:prstDash val="solid"/>
                    </a:lnR>
                    <a:lnB>
                      <a:noFill/>
                    </a:lnB>
                    <a:solidFill>
                      <a:schemeClr val="bg1"/>
                    </a:solidFill>
                  </a:tcPr>
                </a:tc>
                <a:tc>
                  <a:txBody>
                    <a:bodyPr/>
                    <a:lstStyle/>
                    <a:p>
                      <a:pPr marL="29845" algn="ctr">
                        <a:lnSpc>
                          <a:spcPct val="100000"/>
                        </a:lnSpc>
                        <a:spcBef>
                          <a:spcPts val="530"/>
                        </a:spcBef>
                      </a:pPr>
                      <a:r>
                        <a:rPr lang="en-US" sz="600" spc="-60" dirty="0">
                          <a:latin typeface="Arial" panose="020B0604020202020204" pitchFamily="34" charset="0"/>
                          <a:cs typeface="Arial" panose="020B0604020202020204" pitchFamily="34" charset="0"/>
                        </a:rPr>
                        <a:t>Tier 2 In-Network</a:t>
                      </a:r>
                    </a:p>
                    <a:p>
                      <a:pPr marL="29845" algn="ctr">
                        <a:lnSpc>
                          <a:spcPct val="100000"/>
                        </a:lnSpc>
                        <a:spcBef>
                          <a:spcPts val="530"/>
                        </a:spcBef>
                      </a:pPr>
                      <a:r>
                        <a:rPr lang="en-US" sz="600" spc="-60" dirty="0">
                          <a:latin typeface="Arial" panose="020B0604020202020204" pitchFamily="34" charset="0"/>
                          <a:cs typeface="Arial" panose="020B0604020202020204" pitchFamily="34" charset="0"/>
                        </a:rPr>
                        <a:t>Standard Savings</a:t>
                      </a:r>
                      <a:endParaRPr lang="en-US" sz="1600" dirty="0">
                        <a:latin typeface="Arial" panose="020B0604020202020204" pitchFamily="34" charset="0"/>
                        <a:cs typeface="Arial" panose="020B0604020202020204" pitchFamily="34" charset="0"/>
                      </a:endParaRPr>
                    </a:p>
                  </a:txBody>
                  <a:tcPr marL="0" marR="0" marT="6731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B>
                      <a:noFill/>
                    </a:lnB>
                    <a:solidFill>
                      <a:schemeClr val="bg1"/>
                    </a:solidFill>
                  </a:tcPr>
                </a:tc>
                <a:tc>
                  <a:txBody>
                    <a:bodyPr/>
                    <a:lstStyle/>
                    <a:p>
                      <a:pPr marL="29845" algn="ctr">
                        <a:lnSpc>
                          <a:spcPct val="100000"/>
                        </a:lnSpc>
                        <a:spcBef>
                          <a:spcPts val="530"/>
                        </a:spcBef>
                      </a:pPr>
                      <a:r>
                        <a:rPr lang="en-US" sz="600" spc="-55" dirty="0">
                          <a:solidFill>
                            <a:schemeClr val="tx1"/>
                          </a:solidFill>
                          <a:latin typeface="Arial" panose="020B0604020202020204" pitchFamily="34" charset="0"/>
                          <a:ea typeface="+mn-ea"/>
                          <a:cs typeface="Arial" panose="020B0604020202020204" pitchFamily="34" charset="0"/>
                        </a:rPr>
                        <a:t>Tier 3 Out-of-Network</a:t>
                      </a:r>
                    </a:p>
                    <a:p>
                      <a:pPr marL="29845" algn="ctr">
                        <a:lnSpc>
                          <a:spcPct val="100000"/>
                        </a:lnSpc>
                        <a:spcBef>
                          <a:spcPts val="530"/>
                        </a:spcBef>
                      </a:pPr>
                      <a:r>
                        <a:rPr lang="en-US" sz="600" spc="-55" dirty="0">
                          <a:solidFill>
                            <a:schemeClr val="tx1"/>
                          </a:solidFill>
                          <a:latin typeface="Arial" panose="020B0604020202020204" pitchFamily="34" charset="0"/>
                          <a:ea typeface="+mn-ea"/>
                          <a:cs typeface="Arial" panose="020B0604020202020204" pitchFamily="34" charset="0"/>
                        </a:rPr>
                        <a:t>Minimal Savings</a:t>
                      </a:r>
                    </a:p>
                  </a:txBody>
                  <a:tcPr marL="0" marR="0" marT="67310" marB="0">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a:noFill/>
                    </a:lnB>
                    <a:solidFill>
                      <a:schemeClr val="bg1"/>
                    </a:solidFill>
                  </a:tcPr>
                </a:tc>
                <a:tc>
                  <a:txBody>
                    <a:bodyPr/>
                    <a:lstStyle/>
                    <a:p>
                      <a:pPr marL="29845" algn="ctr">
                        <a:lnSpc>
                          <a:spcPct val="100000"/>
                        </a:lnSpc>
                        <a:spcBef>
                          <a:spcPts val="530"/>
                        </a:spcBef>
                      </a:pPr>
                      <a:r>
                        <a:rPr lang="en-US" sz="600" spc="-55" dirty="0">
                          <a:latin typeface="Arial" panose="020B0604020202020204" pitchFamily="34" charset="0"/>
                          <a:cs typeface="Arial" panose="020B0604020202020204" pitchFamily="34" charset="0"/>
                        </a:rPr>
                        <a:t>Tier 1 In-Network</a:t>
                      </a:r>
                    </a:p>
                    <a:p>
                      <a:pPr marL="29845" algn="ctr">
                        <a:lnSpc>
                          <a:spcPct val="100000"/>
                        </a:lnSpc>
                        <a:spcBef>
                          <a:spcPts val="530"/>
                        </a:spcBef>
                      </a:pPr>
                      <a:r>
                        <a:rPr lang="en-US" sz="600" spc="-55" dirty="0">
                          <a:latin typeface="Arial" panose="020B0604020202020204" pitchFamily="34" charset="0"/>
                          <a:cs typeface="Arial" panose="020B0604020202020204" pitchFamily="34" charset="0"/>
                        </a:rPr>
                        <a:t>Maximum Savings</a:t>
                      </a:r>
                      <a:endParaRPr sz="600" dirty="0">
                        <a:latin typeface="Arial" panose="020B0604020202020204" pitchFamily="34" charset="0"/>
                        <a:cs typeface="Arial" panose="020B0604020202020204" pitchFamily="34" charset="0"/>
                      </a:endParaRPr>
                    </a:p>
                  </a:txBody>
                  <a:tcPr marL="0" marR="0" marT="67310" marB="0">
                    <a:lnL w="12700" cap="flat" cmpd="sng" algn="ctr">
                      <a:solidFill>
                        <a:schemeClr val="tx1"/>
                      </a:solidFill>
                      <a:prstDash val="solid"/>
                      <a:round/>
                      <a:headEnd type="none" w="med" len="med"/>
                      <a:tailEnd type="none" w="med" len="med"/>
                    </a:lnL>
                    <a:lnR w="3175">
                      <a:solidFill>
                        <a:srgbClr val="000000"/>
                      </a:solidFill>
                      <a:prstDash val="solid"/>
                    </a:lnR>
                    <a:lnT>
                      <a:noFill/>
                    </a:lnT>
                    <a:lnB>
                      <a:noFill/>
                    </a:lnB>
                    <a:solidFill>
                      <a:schemeClr val="bg1"/>
                    </a:solidFill>
                  </a:tcPr>
                </a:tc>
                <a:tc>
                  <a:txBody>
                    <a:bodyPr/>
                    <a:lstStyle/>
                    <a:p>
                      <a:pPr marL="29845" algn="ctr">
                        <a:lnSpc>
                          <a:spcPct val="100000"/>
                        </a:lnSpc>
                        <a:spcBef>
                          <a:spcPts val="530"/>
                        </a:spcBef>
                      </a:pPr>
                      <a:r>
                        <a:rPr lang="en-US" sz="600" spc="-60" dirty="0">
                          <a:latin typeface="Arial" panose="020B0604020202020204" pitchFamily="34" charset="0"/>
                          <a:cs typeface="Arial" panose="020B0604020202020204" pitchFamily="34" charset="0"/>
                        </a:rPr>
                        <a:t>Tier 2 In-Network</a:t>
                      </a:r>
                    </a:p>
                    <a:p>
                      <a:pPr marL="29845" algn="ctr">
                        <a:lnSpc>
                          <a:spcPct val="100000"/>
                        </a:lnSpc>
                        <a:spcBef>
                          <a:spcPts val="530"/>
                        </a:spcBef>
                      </a:pPr>
                      <a:r>
                        <a:rPr lang="en-US" sz="600" spc="-60" dirty="0">
                          <a:latin typeface="Arial" panose="020B0604020202020204" pitchFamily="34" charset="0"/>
                          <a:cs typeface="Arial" panose="020B0604020202020204" pitchFamily="34" charset="0"/>
                        </a:rPr>
                        <a:t>Standard Savings</a:t>
                      </a:r>
                      <a:endParaRPr sz="600" dirty="0">
                        <a:latin typeface="Arial" panose="020B0604020202020204" pitchFamily="34" charset="0"/>
                        <a:cs typeface="Arial" panose="020B0604020202020204" pitchFamily="34" charset="0"/>
                      </a:endParaRPr>
                    </a:p>
                  </a:txBody>
                  <a:tcPr marL="0" marR="0" marT="6731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29845" algn="ctr">
                        <a:lnSpc>
                          <a:spcPct val="100000"/>
                        </a:lnSpc>
                        <a:spcBef>
                          <a:spcPts val="530"/>
                        </a:spcBef>
                      </a:pPr>
                      <a:r>
                        <a:rPr lang="en-US" sz="600" spc="-55" dirty="0">
                          <a:solidFill>
                            <a:schemeClr val="tx1"/>
                          </a:solidFill>
                          <a:latin typeface="Arial" panose="020B0604020202020204" pitchFamily="34" charset="0"/>
                          <a:ea typeface="+mn-ea"/>
                          <a:cs typeface="Arial" panose="020B0604020202020204" pitchFamily="34" charset="0"/>
                        </a:rPr>
                        <a:t>Tier 3 Out-of-Network</a:t>
                      </a:r>
                    </a:p>
                    <a:p>
                      <a:pPr marL="29845" algn="ctr">
                        <a:lnSpc>
                          <a:spcPct val="100000"/>
                        </a:lnSpc>
                        <a:spcBef>
                          <a:spcPts val="530"/>
                        </a:spcBef>
                      </a:pPr>
                      <a:r>
                        <a:rPr lang="en-US" sz="600" spc="-55" dirty="0">
                          <a:solidFill>
                            <a:schemeClr val="tx1"/>
                          </a:solidFill>
                          <a:latin typeface="Arial" panose="020B0604020202020204" pitchFamily="34" charset="0"/>
                          <a:ea typeface="+mn-ea"/>
                          <a:cs typeface="Arial" panose="020B0604020202020204" pitchFamily="34" charset="0"/>
                        </a:rPr>
                        <a:t>Minimal Savings</a:t>
                      </a:r>
                    </a:p>
                  </a:txBody>
                  <a:tcPr marL="0" marR="0" marT="67310" marB="0">
                    <a:lnL w="3175" cap="flat" cmpd="sng" algn="ctr">
                      <a:solidFill>
                        <a:schemeClr val="tx1"/>
                      </a:solidFill>
                      <a:prstDash val="solid"/>
                      <a:round/>
                      <a:headEnd type="none" w="med" len="med"/>
                      <a:tailEnd type="none" w="med" len="med"/>
                    </a:lnL>
                    <a:lnR w="12700">
                      <a:noFill/>
                      <a:prstDash val="soli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41164">
                <a:tc gridSpan="8">
                  <a:txBody>
                    <a:bodyPr/>
                    <a:lstStyle/>
                    <a:p>
                      <a:pPr marL="74930">
                        <a:lnSpc>
                          <a:spcPct val="100000"/>
                        </a:lnSpc>
                        <a:spcBef>
                          <a:spcPts val="250"/>
                        </a:spcBef>
                      </a:pPr>
                      <a:r>
                        <a:rPr sz="700" spc="-70" dirty="0">
                          <a:solidFill>
                            <a:srgbClr val="FFFFFF"/>
                          </a:solidFill>
                          <a:latin typeface="Arial Black"/>
                          <a:cs typeface="Arial Black"/>
                        </a:rPr>
                        <a:t>PLAN</a:t>
                      </a:r>
                      <a:r>
                        <a:rPr sz="700" spc="-45" dirty="0">
                          <a:solidFill>
                            <a:srgbClr val="FFFFFF"/>
                          </a:solidFill>
                          <a:latin typeface="Arial Black"/>
                          <a:cs typeface="Arial Black"/>
                        </a:rPr>
                        <a:t> </a:t>
                      </a:r>
                      <a:r>
                        <a:rPr sz="700" spc="-10" dirty="0">
                          <a:solidFill>
                            <a:srgbClr val="FFFFFF"/>
                          </a:solidFill>
                          <a:latin typeface="Arial Black"/>
                          <a:cs typeface="Arial Black"/>
                        </a:rPr>
                        <a:t>FEATURES</a:t>
                      </a:r>
                      <a:endParaRPr sz="700" dirty="0">
                        <a:latin typeface="Arial Black"/>
                        <a:cs typeface="Arial Black"/>
                      </a:endParaRPr>
                    </a:p>
                  </a:txBody>
                  <a:tcPr marL="0" marR="0" marT="31750" marB="0">
                    <a:lnL w="12700">
                      <a:noFill/>
                      <a:prstDash val="solid"/>
                    </a:lnL>
                    <a:lnR w="12700">
                      <a:noFill/>
                      <a:prstDash val="solid"/>
                    </a:lnR>
                    <a:lnT>
                      <a:noFill/>
                    </a:lnT>
                    <a:lnB>
                      <a:noFill/>
                    </a:lnB>
                    <a:lnTlToBr w="12700" cmpd="sng">
                      <a:noFill/>
                      <a:prstDash val="solid"/>
                    </a:lnTlToBr>
                    <a:lnBlToTr w="12700" cmpd="sng">
                      <a:noFill/>
                      <a:prstDash val="solid"/>
                    </a:lnBlToTr>
                    <a:solidFill>
                      <a:schemeClr val="accent1"/>
                    </a:solidFill>
                  </a:tcPr>
                </a:tc>
                <a:tc hMerge="1">
                  <a:txBody>
                    <a:bodyPr/>
                    <a:lstStyle/>
                    <a:p>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F1F1F1"/>
                      </a:solidFill>
                      <a:prstDash val="solid"/>
                      <a:round/>
                      <a:headEnd type="none" w="med" len="med"/>
                      <a:tailEnd type="none" w="med" len="med"/>
                    </a:lnL>
                  </a:tcPr>
                </a:tc>
                <a:tc hMerge="1">
                  <a:txBody>
                    <a:bodyPr/>
                    <a:lstStyle/>
                    <a:p>
                      <a:endParaRPr lang="en-US"/>
                    </a:p>
                  </a:txBody>
                  <a:tcPr>
                    <a:lnL w="12700" cap="flat" cmpd="sng" algn="ctr">
                      <a:noFill/>
                      <a:prstDash val="solid"/>
                      <a:round/>
                      <a:headEnd type="none" w="med" len="med"/>
                      <a:tailEnd type="none" w="med" len="med"/>
                    </a:lnL>
                    <a:lnT>
                      <a:noFill/>
                    </a:lnT>
                  </a:tcPr>
                </a:tc>
                <a:tc hMerge="1">
                  <a:txBody>
                    <a:bodyPr/>
                    <a:lstStyle/>
                    <a:p>
                      <a:endParaRPr lang="en-US"/>
                    </a:p>
                  </a:txBody>
                  <a:tcPr>
                    <a:lnL w="12700" cap="flat" cmpd="sng" algn="ctr">
                      <a:solidFill>
                        <a:srgbClr val="F1F1F1"/>
                      </a:solidFill>
                      <a:prstDash val="solid"/>
                      <a:round/>
                      <a:headEnd type="none" w="med" len="med"/>
                      <a:tailEnd type="none" w="med" len="med"/>
                    </a:lnL>
                  </a:tcPr>
                </a:tc>
                <a:tc hMerge="1">
                  <a:txBody>
                    <a:bodyPr/>
                    <a:lstStyle/>
                    <a:p>
                      <a:endParaRPr lang="en-US"/>
                    </a:p>
                  </a:txBody>
                  <a:tcPr>
                    <a:lnL w="12700" cap="flat" cmpd="sng" algn="ctr">
                      <a:solidFill>
                        <a:srgbClr val="F1F1F1"/>
                      </a:solidFill>
                      <a:prstDash val="solid"/>
                      <a:round/>
                      <a:headEnd type="none" w="med" len="med"/>
                      <a:tailEnd type="none" w="med" len="med"/>
                    </a:lnL>
                  </a:tcPr>
                </a:tc>
                <a:extLst>
                  <a:ext uri="{0D108BD9-81ED-4DB2-BD59-A6C34878D82A}">
                    <a16:rowId xmlns:a16="http://schemas.microsoft.com/office/drawing/2014/main" val="10002"/>
                  </a:ext>
                </a:extLst>
              </a:tr>
              <a:tr h="407757">
                <a:tc>
                  <a:txBody>
                    <a:bodyPr/>
                    <a:lstStyle/>
                    <a:p>
                      <a:pPr>
                        <a:lnSpc>
                          <a:spcPct val="100000"/>
                        </a:lnSpc>
                        <a:spcBef>
                          <a:spcPts val="675"/>
                        </a:spcBef>
                      </a:pPr>
                      <a:endParaRPr sz="700" dirty="0">
                        <a:latin typeface="Arial" panose="020B0604020202020204" pitchFamily="34" charset="0"/>
                        <a:cs typeface="Arial" panose="020B0604020202020204" pitchFamily="34" charset="0"/>
                      </a:endParaRPr>
                    </a:p>
                    <a:p>
                      <a:pPr marL="74930">
                        <a:lnSpc>
                          <a:spcPts val="900"/>
                        </a:lnSpc>
                      </a:pPr>
                      <a:r>
                        <a:rPr sz="700" spc="-25" dirty="0">
                          <a:latin typeface="Arial" panose="020B0604020202020204" pitchFamily="34" charset="0"/>
                          <a:cs typeface="Arial" panose="020B0604020202020204" pitchFamily="34" charset="0"/>
                        </a:rPr>
                        <a:t>Annual</a:t>
                      </a:r>
                      <a:r>
                        <a:rPr sz="700" spc="-30" dirty="0">
                          <a:latin typeface="Arial" panose="020B0604020202020204" pitchFamily="34" charset="0"/>
                          <a:cs typeface="Arial" panose="020B0604020202020204" pitchFamily="34" charset="0"/>
                        </a:rPr>
                        <a:t> </a:t>
                      </a:r>
                      <a:r>
                        <a:rPr sz="700" spc="-10" dirty="0">
                          <a:latin typeface="Arial" panose="020B0604020202020204" pitchFamily="34" charset="0"/>
                          <a:cs typeface="Arial" panose="020B0604020202020204" pitchFamily="34" charset="0"/>
                        </a:rPr>
                        <a:t>Deductible</a:t>
                      </a:r>
                      <a:r>
                        <a:rPr lang="en-US" sz="700" spc="-10" dirty="0">
                          <a:latin typeface="Arial" panose="020B0604020202020204" pitchFamily="34" charset="0"/>
                          <a:cs typeface="Arial" panose="020B0604020202020204" pitchFamily="34" charset="0"/>
                        </a:rPr>
                        <a:t> </a:t>
                      </a:r>
                      <a:endParaRPr sz="700" dirty="0">
                        <a:latin typeface="Arial" panose="020B0604020202020204" pitchFamily="34" charset="0"/>
                        <a:cs typeface="Arial" panose="020B0604020202020204" pitchFamily="34" charset="0"/>
                      </a:endParaRPr>
                    </a:p>
                    <a:p>
                      <a:pPr marL="74930">
                        <a:lnSpc>
                          <a:spcPts val="780"/>
                        </a:lnSpc>
                      </a:pPr>
                      <a:r>
                        <a:rPr sz="600" spc="-10" dirty="0">
                          <a:latin typeface="Arial" panose="020B0604020202020204" pitchFamily="34" charset="0"/>
                          <a:cs typeface="Arial" panose="020B0604020202020204" pitchFamily="34" charset="0"/>
                        </a:rPr>
                        <a:t>(Individual/Family)</a:t>
                      </a:r>
                      <a:endParaRPr sz="600" dirty="0">
                        <a:latin typeface="Arial" panose="020B0604020202020204" pitchFamily="34" charset="0"/>
                        <a:cs typeface="Arial" panose="020B0604020202020204" pitchFamily="34" charset="0"/>
                      </a:endParaRPr>
                    </a:p>
                  </a:txBody>
                  <a:tcPr marL="0" marR="0" marT="85725" marB="0">
                    <a:lnL w="12700">
                      <a:solidFill>
                        <a:srgbClr val="F1F1F1"/>
                      </a:solidFill>
                      <a:prstDash val="solid"/>
                    </a:lnL>
                    <a:lnT>
                      <a:noFill/>
                    </a:lnT>
                    <a:lnB w="3175">
                      <a:solidFill>
                        <a:srgbClr val="000000"/>
                      </a:solidFill>
                      <a:prstDash val="solid"/>
                    </a:lnB>
                    <a:solidFill>
                      <a:schemeClr val="tx2">
                        <a:lumMod val="20000"/>
                        <a:lumOff val="80000"/>
                      </a:schemeClr>
                    </a:solidFill>
                  </a:tcPr>
                </a:tc>
                <a:tc>
                  <a:txBody>
                    <a:bodyPr/>
                    <a:lstStyle/>
                    <a:p>
                      <a:pPr algn="l">
                        <a:lnSpc>
                          <a:spcPct val="100000"/>
                        </a:lnSpc>
                        <a:spcBef>
                          <a:spcPts val="750"/>
                        </a:spcBef>
                      </a:pPr>
                      <a:r>
                        <a:rPr sz="600" spc="-10" dirty="0">
                          <a:latin typeface="Arial" panose="020B0604020202020204" pitchFamily="34" charset="0"/>
                          <a:cs typeface="Arial" panose="020B0604020202020204" pitchFamily="34" charset="0"/>
                        </a:rPr>
                        <a:t>Embedded</a:t>
                      </a:r>
                      <a:endParaRPr sz="600" dirty="0">
                        <a:latin typeface="Arial" panose="020B0604020202020204" pitchFamily="34" charset="0"/>
                        <a:cs typeface="Arial" panose="020B0604020202020204" pitchFamily="34" charset="0"/>
                      </a:endParaRPr>
                    </a:p>
                  </a:txBody>
                  <a:tcPr marL="0" marR="0" marT="95250" marB="0">
                    <a:lnR w="12700" cap="flat" cmpd="sng" algn="ctr">
                      <a:solidFill>
                        <a:srgbClr val="000000"/>
                      </a:solidFill>
                      <a:prstDash val="solid"/>
                      <a:round/>
                      <a:headEnd type="none" w="med" len="med"/>
                      <a:tailEnd type="none" w="med" len="med"/>
                    </a:lnR>
                    <a:lnT>
                      <a:noFill/>
                    </a:lnT>
                    <a:lnB w="3175">
                      <a:solidFill>
                        <a:srgbClr val="000000"/>
                      </a:solidFill>
                      <a:prstDash val="soli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$1,000/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$2,000</a:t>
                      </a:r>
                      <a:endParaRPr sz="600" dirty="0">
                        <a:latin typeface="Arial" panose="020B0604020202020204" pitchFamily="34" charset="0"/>
                        <a:cs typeface="Arial" panose="020B0604020202020204" pitchFamily="34" charset="0"/>
                      </a:endParaRPr>
                    </a:p>
                  </a:txBody>
                  <a:tcPr marL="0" marR="0" marT="34290" marB="0" anchor="ctr">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a:noFill/>
                    </a:lnT>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$2,000/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$4,000</a:t>
                      </a:r>
                      <a:endParaRPr sz="600" dirty="0">
                        <a:latin typeface="Arial" panose="020B0604020202020204" pitchFamily="34" charset="0"/>
                        <a:cs typeface="Arial" panose="020B0604020202020204" pitchFamily="34" charset="0"/>
                      </a:endParaRPr>
                    </a:p>
                  </a:txBody>
                  <a:tcPr marL="0" marR="0" marT="34290" marB="0" anchor="ctr">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$4,000 /</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$8,000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$1,750/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$3,500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12700" cap="flat" cmpd="sng" algn="ctr">
                      <a:solidFill>
                        <a:srgbClr val="000000"/>
                      </a:solidFill>
                      <a:prstDash val="solid"/>
                      <a:round/>
                      <a:headEnd type="none" w="med" len="med"/>
                      <a:tailEnd type="none" w="med" len="med"/>
                    </a:lnL>
                    <a:lnR w="3175">
                      <a:solidFill>
                        <a:srgbClr val="000000"/>
                      </a:solidFill>
                      <a:prstDash val="solid"/>
                    </a:lnR>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$2,500/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$5,000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$5,000 /</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$10,000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3175" cap="flat" cmpd="sng" algn="ctr">
                      <a:solidFill>
                        <a:schemeClr val="tx1"/>
                      </a:solidFill>
                      <a:prstDash val="solid"/>
                      <a:round/>
                      <a:headEnd type="none" w="med" len="med"/>
                      <a:tailEnd type="none" w="med" len="med"/>
                    </a:lnL>
                    <a:lnR w="12700">
                      <a:noFill/>
                      <a:prstDash val="solid"/>
                    </a:lnR>
                    <a:lnT>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3"/>
                  </a:ext>
                </a:extLst>
              </a:tr>
              <a:tr h="505339">
                <a:tc>
                  <a:txBody>
                    <a:bodyPr/>
                    <a:lstStyle/>
                    <a:p>
                      <a:pPr>
                        <a:lnSpc>
                          <a:spcPct val="100000"/>
                        </a:lnSpc>
                        <a:spcBef>
                          <a:spcPts val="409"/>
                        </a:spcBef>
                      </a:pPr>
                      <a:endParaRPr sz="700" dirty="0">
                        <a:latin typeface="Arial" panose="020B0604020202020204" pitchFamily="34" charset="0"/>
                        <a:cs typeface="Arial" panose="020B0604020202020204" pitchFamily="34" charset="0"/>
                      </a:endParaRPr>
                    </a:p>
                    <a:p>
                      <a:pPr marL="74930" marR="193675">
                        <a:lnSpc>
                          <a:spcPct val="85400"/>
                        </a:lnSpc>
                      </a:pPr>
                      <a:r>
                        <a:rPr sz="700" spc="-25" dirty="0">
                          <a:latin typeface="Arial" panose="020B0604020202020204" pitchFamily="34" charset="0"/>
                          <a:cs typeface="Arial" panose="020B0604020202020204" pitchFamily="34" charset="0"/>
                        </a:rPr>
                        <a:t>Annual</a:t>
                      </a:r>
                      <a:r>
                        <a:rPr sz="700" spc="10" dirty="0">
                          <a:latin typeface="Arial" panose="020B0604020202020204" pitchFamily="34" charset="0"/>
                          <a:cs typeface="Arial" panose="020B0604020202020204" pitchFamily="34" charset="0"/>
                        </a:rPr>
                        <a:t> </a:t>
                      </a:r>
                      <a:r>
                        <a:rPr sz="700" spc="-20" dirty="0">
                          <a:latin typeface="Arial" panose="020B0604020202020204" pitchFamily="34" charset="0"/>
                          <a:cs typeface="Arial" panose="020B0604020202020204" pitchFamily="34" charset="0"/>
                        </a:rPr>
                        <a:t>Out-</a:t>
                      </a:r>
                      <a:r>
                        <a:rPr sz="700" spc="-25" dirty="0">
                          <a:latin typeface="Arial" panose="020B0604020202020204" pitchFamily="34" charset="0"/>
                          <a:cs typeface="Arial" panose="020B0604020202020204" pitchFamily="34" charset="0"/>
                        </a:rPr>
                        <a:t>of-</a:t>
                      </a:r>
                      <a:r>
                        <a:rPr sz="700" spc="-10" dirty="0">
                          <a:latin typeface="Arial" panose="020B0604020202020204" pitchFamily="34" charset="0"/>
                          <a:cs typeface="Arial" panose="020B0604020202020204" pitchFamily="34" charset="0"/>
                        </a:rPr>
                        <a:t>Pocket Maximum </a:t>
                      </a:r>
                      <a:r>
                        <a:rPr sz="600" spc="-10" dirty="0">
                          <a:latin typeface="Arial" panose="020B0604020202020204" pitchFamily="34" charset="0"/>
                          <a:cs typeface="Arial" panose="020B0604020202020204" pitchFamily="34" charset="0"/>
                        </a:rPr>
                        <a:t>(Individual/Family)</a:t>
                      </a:r>
                      <a:endParaRPr lang="en-US" sz="600" spc="-10" dirty="0">
                        <a:latin typeface="Arial" panose="020B0604020202020204" pitchFamily="34" charset="0"/>
                        <a:cs typeface="Arial" panose="020B0604020202020204" pitchFamily="34" charset="0"/>
                      </a:endParaRPr>
                    </a:p>
                    <a:p>
                      <a:pPr marL="74930" marR="193675">
                        <a:lnSpc>
                          <a:spcPct val="85400"/>
                        </a:lnSpc>
                      </a:pPr>
                      <a:endParaRPr sz="6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a:txBody>
                    <a:bodyPr/>
                    <a:lstStyle/>
                    <a:p>
                      <a:pPr>
                        <a:lnSpc>
                          <a:spcPct val="100000"/>
                        </a:lnSpc>
                        <a:spcBef>
                          <a:spcPts val="750"/>
                        </a:spcBef>
                      </a:pPr>
                      <a:r>
                        <a:rPr sz="600" spc="-10" dirty="0">
                          <a:latin typeface="Arial" panose="020B0604020202020204" pitchFamily="34" charset="0"/>
                          <a:cs typeface="Arial" panose="020B0604020202020204" pitchFamily="34" charset="0"/>
                        </a:rPr>
                        <a:t>Embedded</a:t>
                      </a:r>
                      <a:endParaRPr sz="600" dirty="0">
                        <a:latin typeface="Arial" panose="020B0604020202020204" pitchFamily="34" charset="0"/>
                        <a:cs typeface="Arial" panose="020B0604020202020204" pitchFamily="34" charset="0"/>
                      </a:endParaRPr>
                    </a:p>
                  </a:txBody>
                  <a:tcPr marL="0" marR="0" marT="95250" marB="0">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$3,500/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$7,000</a:t>
                      </a:r>
                      <a:endParaRPr sz="600" dirty="0">
                        <a:latin typeface="Arial" panose="020B0604020202020204" pitchFamily="34" charset="0"/>
                        <a:cs typeface="Arial" panose="020B0604020202020204" pitchFamily="34" charset="0"/>
                      </a:endParaRPr>
                    </a:p>
                  </a:txBody>
                  <a:tcPr marL="0" marR="0" marT="34290" marB="0" anchor="ctr">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$6,000/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$12,000</a:t>
                      </a:r>
                      <a:endParaRPr sz="600" dirty="0">
                        <a:latin typeface="Arial" panose="020B0604020202020204" pitchFamily="34" charset="0"/>
                        <a:cs typeface="Arial" panose="020B0604020202020204" pitchFamily="34" charset="0"/>
                      </a:endParaRPr>
                    </a:p>
                  </a:txBody>
                  <a:tcPr marL="0" marR="0" marT="34290" marB="0" anchor="ctr">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$10,500 /</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$21,000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$4,500/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$9,000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$7,000/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$14,000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$15,000 /</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 $30,000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5"/>
                  </a:ext>
                </a:extLst>
              </a:tr>
              <a:tr h="381206">
                <a:tc gridSpan="2">
                  <a:txBody>
                    <a:bodyPr/>
                    <a:lstStyle/>
                    <a:p>
                      <a:pPr marL="74930">
                        <a:lnSpc>
                          <a:spcPts val="900"/>
                        </a:lnSpc>
                        <a:spcBef>
                          <a:spcPts val="464"/>
                        </a:spcBef>
                      </a:pPr>
                      <a:r>
                        <a:rPr lang="en-US" sz="700" spc="-25" dirty="0">
                          <a:solidFill>
                            <a:schemeClr val="tx1"/>
                          </a:solidFill>
                          <a:latin typeface="Arial" panose="020B0604020202020204" pitchFamily="34" charset="0"/>
                          <a:ea typeface="+mn-ea"/>
                          <a:cs typeface="Arial" panose="020B0604020202020204" pitchFamily="34" charset="0"/>
                        </a:rPr>
                        <a:t>Annual HSA Employee Contribution Maximum</a:t>
                      </a:r>
                    </a:p>
                    <a:p>
                      <a:pPr marL="74930">
                        <a:lnSpc>
                          <a:spcPts val="780"/>
                        </a:lnSpc>
                      </a:pPr>
                      <a:r>
                        <a:rPr lang="en-US" sz="600" spc="-10" dirty="0">
                          <a:solidFill>
                            <a:schemeClr val="tx1"/>
                          </a:solidFill>
                          <a:latin typeface="Arial" panose="020B0604020202020204" pitchFamily="34" charset="0"/>
                          <a:ea typeface="+mn-ea"/>
                          <a:cs typeface="Arial" panose="020B0604020202020204" pitchFamily="34" charset="0"/>
                        </a:rPr>
                        <a:t>(Individual/Family)</a:t>
                      </a: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noFill/>
                      <a:prstDash val="solid"/>
                    </a:lnB>
                    <a:solidFill>
                      <a:schemeClr val="tx2">
                        <a:lumMod val="20000"/>
                        <a:lumOff val="80000"/>
                      </a:schemeClr>
                    </a:solidFill>
                  </a:tcPr>
                </a:tc>
                <a:tc hMerge="1">
                  <a:txBody>
                    <a:bodyPr/>
                    <a:lstStyle/>
                    <a:p>
                      <a:pPr>
                        <a:lnSpc>
                          <a:spcPct val="100000"/>
                        </a:lnSpc>
                        <a:spcBef>
                          <a:spcPts val="750"/>
                        </a:spcBef>
                      </a:pPr>
                      <a:endParaRPr sz="700" dirty="0">
                        <a:latin typeface="Lucida Sans"/>
                        <a:cs typeface="Lucida Sans"/>
                      </a:endParaRPr>
                    </a:p>
                  </a:txBody>
                  <a:tcPr marL="0" marR="0" marT="95250" marB="0">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tcPr>
                </a:tc>
                <a:tc gridSpan="3">
                  <a:txBody>
                    <a:bodyPr/>
                    <a:lstStyle/>
                    <a:p>
                      <a:pPr marL="74930" algn="ctr">
                        <a:lnSpc>
                          <a:spcPts val="780"/>
                        </a:lnSpc>
                      </a:pPr>
                      <a:r>
                        <a:rPr lang="en-US" sz="700" dirty="0">
                          <a:solidFill>
                            <a:srgbClr val="1A1A1E"/>
                          </a:solidFill>
                          <a:latin typeface="Arial" panose="020B0604020202020204" pitchFamily="34" charset="0"/>
                          <a:ea typeface="+mn-ea"/>
                          <a:cs typeface="Arial" panose="020B0604020202020204" pitchFamily="34" charset="0"/>
                        </a:rPr>
                        <a:t>Not Eligible</a:t>
                      </a:r>
                      <a:endParaRPr lang="en-US" sz="600" spc="-10" dirty="0">
                        <a:solidFill>
                          <a:schemeClr val="tx1"/>
                        </a:solidFill>
                        <a:latin typeface="Arial" panose="020B0604020202020204" pitchFamily="34" charset="0"/>
                        <a:ea typeface="+mn-ea"/>
                        <a:cs typeface="Arial" panose="020B0604020202020204" pitchFamily="34" charset="0"/>
                      </a:endParaRPr>
                    </a:p>
                  </a:txBody>
                  <a:tcPr marL="0" marR="0" marT="3429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noFill/>
                      <a:prstDash val="solid"/>
                      <a:round/>
                      <a:headEnd type="none" w="med" len="med"/>
                      <a:tailEnd type="none" w="med" len="med"/>
                    </a:lnB>
                    <a:solidFill>
                      <a:schemeClr val="tx2">
                        <a:lumMod val="20000"/>
                        <a:lumOff val="80000"/>
                      </a:schemeClr>
                    </a:solidFill>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lnT w="3175" cap="flat" cmpd="sng" algn="ctr">
                      <a:solidFill>
                        <a:srgbClr val="000000"/>
                      </a:solidFill>
                      <a:prstDash val="solid"/>
                      <a:round/>
                      <a:headEnd type="none" w="med" len="med"/>
                      <a:tailEnd type="none" w="med" len="med"/>
                    </a:lnT>
                  </a:tcPr>
                </a:tc>
                <a:tc gridSpan="3">
                  <a:txBody>
                    <a:bodyPr/>
                    <a:lstStyle/>
                    <a:p>
                      <a:pPr marL="74930" algn="ctr">
                        <a:lnSpc>
                          <a:spcPts val="780"/>
                        </a:lnSpc>
                      </a:pPr>
                      <a:r>
                        <a:rPr lang="en-US" sz="700" dirty="0">
                          <a:solidFill>
                            <a:srgbClr val="1A1A1E"/>
                          </a:solidFill>
                          <a:latin typeface="Arial" panose="020B0604020202020204" pitchFamily="34" charset="0"/>
                          <a:ea typeface="+mn-ea"/>
                          <a:cs typeface="Arial" panose="020B0604020202020204" pitchFamily="34" charset="0"/>
                        </a:rPr>
                        <a:t>$4,300 / $8,550</a:t>
                      </a:r>
                      <a:endParaRPr lang="en-US" sz="600" spc="-10" dirty="0">
                        <a:solidFill>
                          <a:schemeClr val="tx1"/>
                        </a:solidFill>
                        <a:latin typeface="Arial" panose="020B0604020202020204" pitchFamily="34" charset="0"/>
                        <a:ea typeface="+mn-ea"/>
                        <a:cs typeface="Arial" panose="020B0604020202020204" pitchFamily="34" charset="0"/>
                      </a:endParaRPr>
                    </a:p>
                  </a:txBody>
                  <a:tcPr marL="0" marR="0" marT="3429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en-US"/>
                    </a:p>
                  </a:txBody>
                  <a:tcPr>
                    <a:lnL w="12700" cap="flat" cmpd="sng" algn="ctr">
                      <a:solidFill>
                        <a:srgbClr val="000000"/>
                      </a:solidFill>
                      <a:prstDash val="solid"/>
                      <a:round/>
                      <a:headEnd type="none" w="med" len="med"/>
                      <a:tailEnd type="none" w="med" len="med"/>
                    </a:lnL>
                    <a:lnT w="3175" cap="flat" cmpd="sng" algn="ctr">
                      <a:solidFill>
                        <a:srgbClr val="000000"/>
                      </a:solidFill>
                      <a:prstDash val="solid"/>
                      <a:round/>
                      <a:headEnd type="none" w="med" len="med"/>
                      <a:tailEnd type="none" w="med" len="med"/>
                    </a:lnT>
                  </a:tcPr>
                </a:tc>
                <a:tc hMerge="1">
                  <a:txBody>
                    <a:bodyPr/>
                    <a:lstStyle/>
                    <a:p>
                      <a:endParaRPr lang="en-US"/>
                    </a:p>
                  </a:txBody>
                  <a:tcPr>
                    <a:lnL w="12700" cap="flat" cmpd="sng" algn="ctr">
                      <a:solidFill>
                        <a:srgbClr val="000000"/>
                      </a:solidFill>
                      <a:prstDash val="solid"/>
                      <a:round/>
                      <a:headEnd type="none" w="med" len="med"/>
                      <a:tailEnd type="none" w="med" len="med"/>
                    </a:lnL>
                    <a:lnT w="3175"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75098153"/>
                  </a:ext>
                </a:extLst>
              </a:tr>
              <a:tr h="141810">
                <a:tc gridSpan="8">
                  <a:txBody>
                    <a:bodyPr/>
                    <a:lstStyle/>
                    <a:p>
                      <a:pPr marL="74930">
                        <a:lnSpc>
                          <a:spcPct val="100000"/>
                        </a:lnSpc>
                        <a:spcBef>
                          <a:spcPts val="254"/>
                        </a:spcBef>
                      </a:pPr>
                      <a:r>
                        <a:rPr sz="700" spc="-85" dirty="0">
                          <a:solidFill>
                            <a:schemeClr val="bg1"/>
                          </a:solidFill>
                          <a:latin typeface="Arial Black"/>
                          <a:cs typeface="Arial Black"/>
                        </a:rPr>
                        <a:t>YOUR</a:t>
                      </a:r>
                      <a:r>
                        <a:rPr sz="700" spc="-45" dirty="0">
                          <a:solidFill>
                            <a:schemeClr val="bg1"/>
                          </a:solidFill>
                          <a:latin typeface="Arial Black"/>
                          <a:cs typeface="Arial Black"/>
                        </a:rPr>
                        <a:t> </a:t>
                      </a:r>
                      <a:r>
                        <a:rPr sz="700" spc="-114" dirty="0">
                          <a:solidFill>
                            <a:schemeClr val="bg1"/>
                          </a:solidFill>
                          <a:latin typeface="Arial Black"/>
                          <a:cs typeface="Arial Black"/>
                        </a:rPr>
                        <a:t>COSTS</a:t>
                      </a:r>
                      <a:r>
                        <a:rPr sz="700" spc="-35" dirty="0">
                          <a:solidFill>
                            <a:schemeClr val="bg1"/>
                          </a:solidFill>
                          <a:latin typeface="Arial Black"/>
                          <a:cs typeface="Arial Black"/>
                        </a:rPr>
                        <a:t> </a:t>
                      </a:r>
                      <a:r>
                        <a:rPr sz="700" spc="-85" dirty="0">
                          <a:solidFill>
                            <a:schemeClr val="bg1"/>
                          </a:solidFill>
                          <a:latin typeface="Arial Black"/>
                          <a:cs typeface="Arial Black"/>
                        </a:rPr>
                        <a:t>FOR</a:t>
                      </a:r>
                      <a:r>
                        <a:rPr sz="700" spc="-40" dirty="0">
                          <a:solidFill>
                            <a:schemeClr val="bg1"/>
                          </a:solidFill>
                          <a:latin typeface="Arial Black"/>
                          <a:cs typeface="Arial Black"/>
                        </a:rPr>
                        <a:t> </a:t>
                      </a:r>
                      <a:r>
                        <a:rPr sz="700" spc="-20" dirty="0">
                          <a:solidFill>
                            <a:schemeClr val="bg1"/>
                          </a:solidFill>
                          <a:latin typeface="Arial Black"/>
                          <a:cs typeface="Arial Black"/>
                        </a:rPr>
                        <a:t>CARE</a:t>
                      </a:r>
                      <a:endParaRPr sz="700" dirty="0">
                        <a:solidFill>
                          <a:schemeClr val="bg1"/>
                        </a:solidFill>
                        <a:latin typeface="Arial Black"/>
                        <a:cs typeface="Arial Black"/>
                      </a:endParaRPr>
                    </a:p>
                  </a:txBody>
                  <a:tcPr marL="0" marR="0" marT="32384" marB="0">
                    <a:lnL w="12700">
                      <a:noFill/>
                      <a:prstDash val="solid"/>
                    </a:lnL>
                    <a:lnR w="12700">
                      <a:noFill/>
                      <a:prstDash val="solid"/>
                    </a:lnR>
                    <a:lnT w="3175"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tc hMerge="1">
                  <a:txBody>
                    <a:bodyPr/>
                    <a:lstStyle/>
                    <a:p>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F1F1F1"/>
                      </a:solidFill>
                      <a:prstDash val="solid"/>
                      <a:round/>
                      <a:headEnd type="none" w="med" len="med"/>
                      <a:tailEnd type="none" w="med" len="med"/>
                    </a:lnL>
                  </a:tcPr>
                </a:tc>
                <a:tc hMerge="1">
                  <a:txBody>
                    <a:bodyPr/>
                    <a:lstStyle/>
                    <a:p>
                      <a:endParaRPr lang="en-US"/>
                    </a:p>
                  </a:txBody>
                  <a:tcPr>
                    <a:lnL w="12700" cap="flat" cmpd="sng" algn="ctr">
                      <a:noFill/>
                      <a:prstDash val="solid"/>
                      <a:round/>
                      <a:headEnd type="none" w="med" len="med"/>
                      <a:tailEnd type="none" w="med" len="med"/>
                    </a:lnL>
                    <a:lnT w="3175" cap="flat" cmpd="sng" algn="ctr">
                      <a:noFill/>
                      <a:prstDash val="solid"/>
                      <a:round/>
                      <a:headEnd type="none" w="med" len="med"/>
                      <a:tailEnd type="none" w="med" len="med"/>
                    </a:lnT>
                  </a:tcPr>
                </a:tc>
                <a:tc hMerge="1">
                  <a:txBody>
                    <a:bodyPr/>
                    <a:lstStyle/>
                    <a:p>
                      <a:endParaRPr lang="en-US"/>
                    </a:p>
                  </a:txBody>
                  <a:tcPr>
                    <a:lnL w="12700" cap="flat" cmpd="sng" algn="ctr">
                      <a:solidFill>
                        <a:srgbClr val="F1F1F1"/>
                      </a:solidFill>
                      <a:prstDash val="solid"/>
                      <a:round/>
                      <a:headEnd type="none" w="med" len="med"/>
                      <a:tailEnd type="none" w="med" len="med"/>
                    </a:lnL>
                  </a:tcPr>
                </a:tc>
                <a:tc hMerge="1">
                  <a:txBody>
                    <a:bodyPr/>
                    <a:lstStyle/>
                    <a:p>
                      <a:endParaRPr lang="en-US"/>
                    </a:p>
                  </a:txBody>
                  <a:tcPr>
                    <a:lnL w="12700" cap="flat" cmpd="sng" algn="ctr">
                      <a:solidFill>
                        <a:srgbClr val="F1F1F1"/>
                      </a:solidFill>
                      <a:prstDash val="solid"/>
                      <a:round/>
                      <a:headEnd type="none" w="med" len="med"/>
                      <a:tailEnd type="none" w="med" len="med"/>
                    </a:lnL>
                  </a:tcPr>
                </a:tc>
                <a:extLst>
                  <a:ext uri="{0D108BD9-81ED-4DB2-BD59-A6C34878D82A}">
                    <a16:rowId xmlns:a16="http://schemas.microsoft.com/office/drawing/2014/main" val="10008"/>
                  </a:ext>
                </a:extLst>
              </a:tr>
              <a:tr h="196852">
                <a:tc gridSpan="2">
                  <a:txBody>
                    <a:bodyPr/>
                    <a:lstStyle/>
                    <a:p>
                      <a:pPr marL="74930">
                        <a:lnSpc>
                          <a:spcPct val="100000"/>
                        </a:lnSpc>
                        <a:spcBef>
                          <a:spcPts val="680"/>
                        </a:spcBef>
                      </a:pPr>
                      <a:r>
                        <a:rPr sz="700" spc="-10" dirty="0">
                          <a:latin typeface="Arial" panose="020B0604020202020204" pitchFamily="34" charset="0"/>
                          <a:cs typeface="Arial" panose="020B0604020202020204" pitchFamily="34" charset="0"/>
                        </a:rPr>
                        <a:t>Coinsurance</a:t>
                      </a:r>
                      <a:endParaRPr sz="700" dirty="0">
                        <a:latin typeface="Arial" panose="020B0604020202020204" pitchFamily="34" charset="0"/>
                        <a:cs typeface="Arial" panose="020B0604020202020204" pitchFamily="34" charset="0"/>
                      </a:endParaRPr>
                    </a:p>
                  </a:txBody>
                  <a:tcPr marL="0" marR="0" marT="86360" marB="0">
                    <a:lnL w="12700">
                      <a:solidFill>
                        <a:srgbClr val="F1F1F1"/>
                      </a:solidFill>
                      <a:prstDash val="solid"/>
                    </a:lnL>
                    <a:lnR w="12700" cap="flat" cmpd="sng" algn="ctr">
                      <a:solidFill>
                        <a:srgbClr val="000000"/>
                      </a:solidFill>
                      <a:prstDash val="solid"/>
                      <a:round/>
                      <a:headEnd type="none" w="med" len="med"/>
                      <a:tailEnd type="none" w="med" len="med"/>
                    </a:lnR>
                    <a:lnT>
                      <a:noFill/>
                    </a:lnT>
                    <a:lnB w="3175">
                      <a:solidFill>
                        <a:srgbClr val="000000"/>
                      </a:solidFill>
                      <a:prstDash val="solid"/>
                    </a:lnB>
                    <a:solidFill>
                      <a:schemeClr val="bg1"/>
                    </a:solidFill>
                  </a:tcPr>
                </a:tc>
                <a:tc hMerge="1">
                  <a:txBody>
                    <a:bodyPr/>
                    <a:lstStyle/>
                    <a:p>
                      <a:endParaRPr/>
                    </a:p>
                  </a:txBody>
                  <a:tcPr marL="0" marR="0" marT="0" marB="0"/>
                </a:tc>
                <a:tc>
                  <a:txBody>
                    <a:bodyPr/>
                    <a:lstStyle/>
                    <a:p>
                      <a:pPr marL="7493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20% *</a:t>
                      </a:r>
                      <a:endParaRPr sz="700" dirty="0">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a:noFill/>
                    </a:lnT>
                    <a:lnB w="3175" cap="flat" cmpd="sng" algn="ctr">
                      <a:solidFill>
                        <a:srgbClr val="000000"/>
                      </a:solidFill>
                      <a:prstDash val="solid"/>
                      <a:round/>
                      <a:headEnd type="none" w="med" len="med"/>
                      <a:tailEnd type="none" w="med" len="med"/>
                    </a:lnB>
                    <a:solidFill>
                      <a:schemeClr val="bg1"/>
                    </a:solidFill>
                  </a:tcPr>
                </a:tc>
                <a:tc>
                  <a:txBody>
                    <a:bodyPr/>
                    <a:lstStyle/>
                    <a:p>
                      <a:pPr marL="7493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40% *</a:t>
                      </a:r>
                      <a:endParaRPr sz="700" dirty="0">
                        <a:latin typeface="Arial" panose="020B0604020202020204" pitchFamily="34" charset="0"/>
                        <a:cs typeface="Arial" panose="020B0604020202020204" pitchFamily="34" charset="0"/>
                      </a:endParaRPr>
                    </a:p>
                  </a:txBody>
                  <a:tcPr marL="0" marR="0" marT="8636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a:solidFill>
                        <a:srgbClr val="000000"/>
                      </a:solidFill>
                      <a:prstDash val="solid"/>
                    </a:lnR>
                    <a:lnT>
                      <a:noFill/>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spc="-20">
                          <a:solidFill>
                            <a:srgbClr val="1A1A1E"/>
                          </a:solidFill>
                          <a:latin typeface="Arial" panose="020B0604020202020204" pitchFamily="34" charset="0"/>
                          <a:cs typeface="Arial" panose="020B0604020202020204" pitchFamily="34" charset="0"/>
                        </a:rPr>
                        <a:t>20% *</a:t>
                      </a:r>
                      <a:endParaRPr sz="700" dirty="0">
                        <a:solidFill>
                          <a:srgbClr val="1A1A1E"/>
                        </a:solidFill>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a:solidFill>
                        <a:srgbClr val="000000"/>
                      </a:solidFill>
                      <a:prstDash val="solid"/>
                    </a:lnR>
                    <a:lnB w="3175" cap="flat" cmpd="sng" algn="ctr">
                      <a:solidFill>
                        <a:srgbClr val="000000"/>
                      </a:solidFill>
                      <a:prstDash val="solid"/>
                      <a:round/>
                      <a:headEnd type="none" w="med" len="med"/>
                      <a:tailEnd type="none" w="med" len="med"/>
                    </a:lnB>
                    <a:solidFill>
                      <a:schemeClr val="bg1"/>
                    </a:solidFill>
                  </a:tcPr>
                </a:tc>
                <a:tc>
                  <a:txBody>
                    <a:bodyPr/>
                    <a:lstStyle/>
                    <a:p>
                      <a:pPr marL="2540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40%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a:solidFill>
                        <a:srgbClr val="000000"/>
                      </a:solidFill>
                      <a:prstDash val="solid"/>
                    </a:lnL>
                    <a:lnR w="3175" cap="flat" cmpd="sng" algn="ctr">
                      <a:solidFill>
                        <a:schemeClr val="tx1"/>
                      </a:solidFill>
                      <a:prstDash val="solid"/>
                      <a:round/>
                      <a:headEnd type="none" w="med" len="med"/>
                      <a:tailEnd type="none" w="med" len="med"/>
                    </a:lnR>
                    <a:lnT>
                      <a:noFill/>
                    </a:lnT>
                    <a:lnB w="3175">
                      <a:solidFill>
                        <a:srgbClr val="000000"/>
                      </a:solidFill>
                      <a:prstDash val="soli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a:noFill/>
                      <a:prstDash val="solid"/>
                    </a:lnR>
                    <a:lnT>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196852">
                <a:tc gridSpan="2">
                  <a:txBody>
                    <a:bodyPr/>
                    <a:lstStyle/>
                    <a:p>
                      <a:pPr marL="74930">
                        <a:lnSpc>
                          <a:spcPct val="100000"/>
                        </a:lnSpc>
                        <a:spcBef>
                          <a:spcPts val="680"/>
                        </a:spcBef>
                      </a:pPr>
                      <a:r>
                        <a:rPr sz="700" spc="-10" dirty="0">
                          <a:latin typeface="Arial" panose="020B0604020202020204" pitchFamily="34" charset="0"/>
                          <a:cs typeface="Arial" panose="020B0604020202020204" pitchFamily="34" charset="0"/>
                        </a:rPr>
                        <a:t>Preventive</a:t>
                      </a:r>
                      <a:r>
                        <a:rPr sz="700" spc="-20" dirty="0">
                          <a:latin typeface="Arial" panose="020B0604020202020204" pitchFamily="34" charset="0"/>
                          <a:cs typeface="Arial" panose="020B0604020202020204" pitchFamily="34" charset="0"/>
                        </a:rPr>
                        <a:t> Care</a:t>
                      </a:r>
                      <a:endParaRPr sz="700" dirty="0">
                        <a:latin typeface="Arial" panose="020B0604020202020204" pitchFamily="34" charset="0"/>
                        <a:cs typeface="Arial" panose="020B0604020202020204" pitchFamily="34" charset="0"/>
                      </a:endParaRPr>
                    </a:p>
                  </a:txBody>
                  <a:tcPr marL="0" marR="0" marT="86360" marB="0">
                    <a:lnL w="12700">
                      <a:solidFill>
                        <a:srgbClr val="F1F1F1"/>
                      </a:solidFill>
                      <a:prstDash val="solid"/>
                    </a:lnL>
                    <a:lnR w="12700"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hMerge="1">
                  <a:txBody>
                    <a:bodyPr/>
                    <a:lstStyle/>
                    <a:p>
                      <a:endParaRPr/>
                    </a:p>
                  </a:txBody>
                  <a:tcPr marL="0" marR="0" marT="0" marB="0"/>
                </a:tc>
                <a:tc>
                  <a:txBody>
                    <a:bodyPr/>
                    <a:lstStyle/>
                    <a:p>
                      <a:pPr marL="74930"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No</a:t>
                      </a:r>
                      <a:r>
                        <a:rPr lang="en-US" sz="700" spc="-40" dirty="0">
                          <a:solidFill>
                            <a:srgbClr val="1A1A1E"/>
                          </a:solidFill>
                          <a:latin typeface="Arial" panose="020B0604020202020204" pitchFamily="34" charset="0"/>
                          <a:cs typeface="Arial" panose="020B0604020202020204" pitchFamily="34" charset="0"/>
                        </a:rPr>
                        <a:t> </a:t>
                      </a:r>
                      <a:r>
                        <a:rPr lang="en-US" sz="700" spc="-20" dirty="0">
                          <a:solidFill>
                            <a:srgbClr val="1A1A1E"/>
                          </a:solidFill>
                          <a:latin typeface="Arial" panose="020B0604020202020204" pitchFamily="34" charset="0"/>
                          <a:cs typeface="Arial" panose="020B0604020202020204" pitchFamily="34" charset="0"/>
                        </a:rPr>
                        <a:t>cost</a:t>
                      </a:r>
                      <a:endParaRPr sz="700" dirty="0">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74930" algn="ctr">
                        <a:lnSpc>
                          <a:spcPct val="100000"/>
                        </a:lnSpc>
                        <a:spcBef>
                          <a:spcPts val="680"/>
                        </a:spcBef>
                      </a:pPr>
                      <a:r>
                        <a:rPr lang="en-US" sz="700">
                          <a:solidFill>
                            <a:srgbClr val="1A1A1E"/>
                          </a:solidFill>
                          <a:latin typeface="Arial" panose="020B0604020202020204" pitchFamily="34" charset="0"/>
                          <a:cs typeface="Arial" panose="020B0604020202020204" pitchFamily="34" charset="0"/>
                        </a:rPr>
                        <a:t>No</a:t>
                      </a:r>
                      <a:r>
                        <a:rPr lang="en-US" sz="700" spc="-40">
                          <a:solidFill>
                            <a:srgbClr val="1A1A1E"/>
                          </a:solidFill>
                          <a:latin typeface="Arial" panose="020B0604020202020204" pitchFamily="34" charset="0"/>
                          <a:cs typeface="Arial" panose="020B0604020202020204" pitchFamily="34" charset="0"/>
                        </a:rPr>
                        <a:t> </a:t>
                      </a:r>
                      <a:r>
                        <a:rPr lang="en-US" sz="700" spc="-20">
                          <a:solidFill>
                            <a:srgbClr val="1A1A1E"/>
                          </a:solidFill>
                          <a:latin typeface="Arial" panose="020B0604020202020204" pitchFamily="34" charset="0"/>
                          <a:cs typeface="Arial" panose="020B0604020202020204" pitchFamily="34" charset="0"/>
                        </a:rPr>
                        <a:t>cost</a:t>
                      </a:r>
                      <a:endParaRPr sz="700">
                        <a:latin typeface="Arial" panose="020B0604020202020204" pitchFamily="34" charset="0"/>
                        <a:cs typeface="Arial" panose="020B0604020202020204" pitchFamily="34" charset="0"/>
                      </a:endParaRPr>
                    </a:p>
                  </a:txBody>
                  <a:tcPr marL="0" marR="0" marT="8636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a:solidFill>
                        <a:srgbClr val="000000"/>
                      </a:solidFill>
                      <a:prstDash val="soli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a:solidFill>
                            <a:srgbClr val="1A1A1E"/>
                          </a:solidFill>
                          <a:latin typeface="Arial" panose="020B0604020202020204" pitchFamily="34" charset="0"/>
                          <a:cs typeface="Arial" panose="020B0604020202020204" pitchFamily="34" charset="0"/>
                        </a:rPr>
                        <a:t>No</a:t>
                      </a:r>
                      <a:r>
                        <a:rPr lang="en-US" sz="700" spc="-40">
                          <a:solidFill>
                            <a:srgbClr val="1A1A1E"/>
                          </a:solidFill>
                          <a:latin typeface="Arial" panose="020B0604020202020204" pitchFamily="34" charset="0"/>
                          <a:cs typeface="Arial" panose="020B0604020202020204" pitchFamily="34" charset="0"/>
                        </a:rPr>
                        <a:t> </a:t>
                      </a:r>
                      <a:r>
                        <a:rPr lang="en-US" sz="700" spc="-20">
                          <a:solidFill>
                            <a:srgbClr val="1A1A1E"/>
                          </a:solidFill>
                          <a:latin typeface="Arial" panose="020B0604020202020204" pitchFamily="34" charset="0"/>
                          <a:cs typeface="Arial" panose="020B0604020202020204" pitchFamily="34" charset="0"/>
                        </a:rPr>
                        <a:t>cost</a:t>
                      </a:r>
                      <a:endParaRPr sz="700" dirty="0">
                        <a:solidFill>
                          <a:srgbClr val="1A1A1E"/>
                        </a:solidFill>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a:solidFill>
                        <a:srgbClr val="000000"/>
                      </a:solidFill>
                      <a:prstDash val="soli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No cost</a:t>
                      </a:r>
                      <a:endParaRPr sz="700" dirty="0">
                        <a:solidFill>
                          <a:srgbClr val="1A1A1E"/>
                        </a:solidFill>
                        <a:latin typeface="Arial" panose="020B0604020202020204" pitchFamily="34" charset="0"/>
                        <a:cs typeface="Arial" panose="020B0604020202020204" pitchFamily="34" charset="0"/>
                      </a:endParaRPr>
                    </a:p>
                  </a:txBody>
                  <a:tcPr marL="0" marR="0" marT="86360"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396295">
                <a:tc gridSpan="2">
                  <a:txBody>
                    <a:bodyPr/>
                    <a:lstStyle/>
                    <a:p>
                      <a:pPr marL="74930">
                        <a:lnSpc>
                          <a:spcPct val="100000"/>
                        </a:lnSpc>
                        <a:spcBef>
                          <a:spcPts val="680"/>
                        </a:spcBef>
                      </a:pPr>
                      <a:r>
                        <a:rPr sz="700" spc="-10" dirty="0">
                          <a:latin typeface="Arial" panose="020B0604020202020204" pitchFamily="34" charset="0"/>
                          <a:cs typeface="Arial" panose="020B0604020202020204" pitchFamily="34" charset="0"/>
                        </a:rPr>
                        <a:t>Primary</a:t>
                      </a:r>
                      <a:r>
                        <a:rPr sz="700" spc="-20" dirty="0">
                          <a:latin typeface="Arial" panose="020B0604020202020204" pitchFamily="34" charset="0"/>
                          <a:cs typeface="Arial" panose="020B0604020202020204" pitchFamily="34" charset="0"/>
                        </a:rPr>
                        <a:t> </a:t>
                      </a:r>
                      <a:r>
                        <a:rPr sz="700" spc="-10" dirty="0">
                          <a:latin typeface="Arial" panose="020B0604020202020204" pitchFamily="34" charset="0"/>
                          <a:cs typeface="Arial" panose="020B0604020202020204" pitchFamily="34" charset="0"/>
                        </a:rPr>
                        <a:t>Care</a:t>
                      </a:r>
                      <a:r>
                        <a:rPr sz="700" spc="-20" dirty="0">
                          <a:latin typeface="Arial" panose="020B0604020202020204" pitchFamily="34" charset="0"/>
                          <a:cs typeface="Arial" panose="020B0604020202020204" pitchFamily="34" charset="0"/>
                        </a:rPr>
                        <a:t> Physician (PCP)</a:t>
                      </a:r>
                      <a:endParaRPr lang="en-US" sz="700" spc="-20" dirty="0">
                        <a:latin typeface="Arial" panose="020B0604020202020204" pitchFamily="34" charset="0"/>
                        <a:cs typeface="Arial" panose="020B0604020202020204" pitchFamily="34" charset="0"/>
                      </a:endParaRPr>
                    </a:p>
                    <a:p>
                      <a:pPr marL="74930">
                        <a:lnSpc>
                          <a:spcPct val="100000"/>
                        </a:lnSpc>
                        <a:spcBef>
                          <a:spcPts val="680"/>
                        </a:spcBef>
                      </a:pPr>
                      <a:r>
                        <a:rPr lang="en-US" sz="700" spc="-20" dirty="0">
                          <a:latin typeface="Arial" panose="020B0604020202020204" pitchFamily="34" charset="0"/>
                          <a:cs typeface="Arial" panose="020B0604020202020204" pitchFamily="34" charset="0"/>
                        </a:rPr>
                        <a:t>Office visit &amp; Telemedicine</a:t>
                      </a:r>
                      <a:endParaRPr sz="700" dirty="0">
                        <a:latin typeface="Arial" panose="020B0604020202020204" pitchFamily="34" charset="0"/>
                        <a:cs typeface="Arial" panose="020B0604020202020204" pitchFamily="34" charset="0"/>
                      </a:endParaRPr>
                    </a:p>
                  </a:txBody>
                  <a:tcPr marL="0" marR="0" marT="86360" marB="0">
                    <a:lnL w="12700">
                      <a:solidFill>
                        <a:srgbClr val="F1F1F1"/>
                      </a:solidFill>
                      <a:prstDash val="solid"/>
                    </a:lnL>
                    <a:lnR w="12700"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hMerge="1">
                  <a:txBody>
                    <a:bodyPr/>
                    <a:lstStyle/>
                    <a:p>
                      <a:endParaRPr/>
                    </a:p>
                  </a:txBody>
                  <a:tcPr marL="0" marR="0" marT="0" marB="0"/>
                </a:tc>
                <a:tc>
                  <a:txBody>
                    <a:bodyPr/>
                    <a:lstStyle/>
                    <a:p>
                      <a:pPr marL="7493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$25</a:t>
                      </a:r>
                      <a:endParaRPr sz="700" dirty="0">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7493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$30</a:t>
                      </a:r>
                      <a:endParaRPr sz="700" dirty="0">
                        <a:latin typeface="Arial" panose="020B0604020202020204" pitchFamily="34" charset="0"/>
                        <a:cs typeface="Arial" panose="020B0604020202020204" pitchFamily="34" charset="0"/>
                      </a:endParaRPr>
                    </a:p>
                  </a:txBody>
                  <a:tcPr marL="0" marR="0" marT="8636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spc="-75" dirty="0">
                          <a:solidFill>
                            <a:srgbClr val="1A1A1E"/>
                          </a:solidFill>
                          <a:latin typeface="Arial" panose="020B0604020202020204" pitchFamily="34" charset="0"/>
                          <a:cs typeface="Arial" panose="020B0604020202020204" pitchFamily="34" charset="0"/>
                        </a:rPr>
                        <a:t>20% *</a:t>
                      </a:r>
                      <a:endParaRPr sz="700" dirty="0">
                        <a:solidFill>
                          <a:srgbClr val="1A1A1E"/>
                        </a:solidFill>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a:solidFill>
                        <a:srgbClr val="000000"/>
                      </a:solidFill>
                      <a:prstDash val="soli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40%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396295">
                <a:tc gridSpan="2">
                  <a:txBody>
                    <a:bodyPr/>
                    <a:lstStyle/>
                    <a:p>
                      <a:pPr marL="74930">
                        <a:lnSpc>
                          <a:spcPct val="100000"/>
                        </a:lnSpc>
                        <a:spcBef>
                          <a:spcPts val="680"/>
                        </a:spcBef>
                      </a:pPr>
                      <a:r>
                        <a:rPr sz="700" spc="-25" dirty="0">
                          <a:latin typeface="Arial" panose="020B0604020202020204" pitchFamily="34" charset="0"/>
                          <a:cs typeface="Arial" panose="020B0604020202020204" pitchFamily="34" charset="0"/>
                        </a:rPr>
                        <a:t>Specialist</a:t>
                      </a:r>
                      <a:r>
                        <a:rPr sz="700" spc="-5" dirty="0">
                          <a:latin typeface="Arial" panose="020B0604020202020204" pitchFamily="34" charset="0"/>
                          <a:cs typeface="Arial" panose="020B0604020202020204" pitchFamily="34" charset="0"/>
                        </a:rPr>
                        <a:t> </a:t>
                      </a:r>
                      <a:r>
                        <a:rPr sz="700" spc="-10" dirty="0">
                          <a:latin typeface="Arial" panose="020B0604020202020204" pitchFamily="34" charset="0"/>
                          <a:cs typeface="Arial" panose="020B0604020202020204" pitchFamily="34" charset="0"/>
                        </a:rPr>
                        <a:t>Visit</a:t>
                      </a:r>
                      <a:endParaRPr lang="en-US" sz="700" spc="-10" dirty="0">
                        <a:latin typeface="Arial" panose="020B0604020202020204" pitchFamily="34" charset="0"/>
                        <a:cs typeface="Arial" panose="020B0604020202020204" pitchFamily="34" charset="0"/>
                      </a:endParaRPr>
                    </a:p>
                    <a:p>
                      <a:pPr marL="74930">
                        <a:lnSpc>
                          <a:spcPct val="100000"/>
                        </a:lnSpc>
                        <a:spcBef>
                          <a:spcPts val="680"/>
                        </a:spcBef>
                      </a:pPr>
                      <a:r>
                        <a:rPr lang="en-US" sz="700" spc="-10" dirty="0">
                          <a:latin typeface="Arial" panose="020B0604020202020204" pitchFamily="34" charset="0"/>
                          <a:cs typeface="Arial" panose="020B0604020202020204" pitchFamily="34" charset="0"/>
                        </a:rPr>
                        <a:t>Office Visit &amp; Telemedicine</a:t>
                      </a:r>
                      <a:endParaRPr sz="700" dirty="0">
                        <a:latin typeface="Arial" panose="020B0604020202020204" pitchFamily="34" charset="0"/>
                        <a:cs typeface="Arial" panose="020B0604020202020204" pitchFamily="34" charset="0"/>
                      </a:endParaRPr>
                    </a:p>
                  </a:txBody>
                  <a:tcPr marL="0" marR="0" marT="86360" marB="0">
                    <a:lnL w="12700">
                      <a:solidFill>
                        <a:srgbClr val="F1F1F1"/>
                      </a:solidFill>
                      <a:prstDash val="soli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bg1"/>
                    </a:solidFill>
                  </a:tcPr>
                </a:tc>
                <a:tc hMerge="1">
                  <a:txBody>
                    <a:bodyPr/>
                    <a:lstStyle/>
                    <a:p>
                      <a:endParaRPr/>
                    </a:p>
                  </a:txBody>
                  <a:tcPr marL="0" marR="0" marT="0" marB="0"/>
                </a:tc>
                <a:tc>
                  <a:txBody>
                    <a:bodyPr/>
                    <a:lstStyle/>
                    <a:p>
                      <a:pPr marL="7493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$40</a:t>
                      </a:r>
                      <a:endParaRPr sz="700" dirty="0">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7493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$50</a:t>
                      </a:r>
                      <a:endParaRPr sz="700" dirty="0">
                        <a:latin typeface="Arial" panose="020B0604020202020204" pitchFamily="34" charset="0"/>
                        <a:cs typeface="Arial" panose="020B0604020202020204" pitchFamily="34" charset="0"/>
                      </a:endParaRPr>
                    </a:p>
                  </a:txBody>
                  <a:tcPr marL="0" marR="0" marT="8636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5400"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5400" algn="ctr">
                        <a:lnSpc>
                          <a:spcPct val="100000"/>
                        </a:lnSpc>
                        <a:spcBef>
                          <a:spcPts val="680"/>
                        </a:spcBef>
                      </a:pPr>
                      <a:r>
                        <a:rPr lang="en-US" sz="700" spc="-75">
                          <a:solidFill>
                            <a:srgbClr val="1A1A1E"/>
                          </a:solidFill>
                          <a:latin typeface="Arial" panose="020B0604020202020204" pitchFamily="34" charset="0"/>
                          <a:cs typeface="Arial" panose="020B0604020202020204" pitchFamily="34" charset="0"/>
                        </a:rPr>
                        <a:t>20% *</a:t>
                      </a:r>
                      <a:endParaRPr sz="700" dirty="0">
                        <a:solidFill>
                          <a:srgbClr val="1A1A1E"/>
                        </a:solidFill>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540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40%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bg1"/>
                    </a:solidFill>
                  </a:tcPr>
                </a:tc>
                <a:tc>
                  <a:txBody>
                    <a:bodyPr/>
                    <a:lstStyle/>
                    <a:p>
                      <a:pPr marL="25400"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r h="196852">
                <a:tc gridSpan="2">
                  <a:txBody>
                    <a:bodyPr/>
                    <a:lstStyle/>
                    <a:p>
                      <a:pPr marL="74930">
                        <a:lnSpc>
                          <a:spcPct val="100000"/>
                        </a:lnSpc>
                        <a:spcBef>
                          <a:spcPts val="680"/>
                        </a:spcBef>
                      </a:pPr>
                      <a:r>
                        <a:rPr lang="en-US" sz="700" dirty="0">
                          <a:latin typeface="Arial" panose="020B0604020202020204" pitchFamily="34" charset="0"/>
                          <a:cs typeface="Arial" panose="020B0604020202020204" pitchFamily="34" charset="0"/>
                        </a:rPr>
                        <a:t>Teladoc</a:t>
                      </a:r>
                      <a:endParaRPr sz="700" dirty="0">
                        <a:latin typeface="Arial" panose="020B0604020202020204" pitchFamily="34" charset="0"/>
                        <a:cs typeface="Arial" panose="020B0604020202020204" pitchFamily="34" charset="0"/>
                      </a:endParaRPr>
                    </a:p>
                  </a:txBody>
                  <a:tcPr marL="0" marR="0" marT="86360" marB="0">
                    <a:lnL w="12700">
                      <a:solidFill>
                        <a:srgbClr val="F1F1F1"/>
                      </a:solidFill>
                      <a:prstDash val="soli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bg1"/>
                    </a:solidFill>
                  </a:tcPr>
                </a:tc>
                <a:tc hMerge="1">
                  <a:txBody>
                    <a:bodyPr/>
                    <a:lstStyle/>
                    <a:p>
                      <a:endParaRPr lang="en-US"/>
                    </a:p>
                  </a:txBody>
                  <a:tcPr/>
                </a:tc>
                <a:tc gridSpan="3">
                  <a:txBody>
                    <a:bodyPr/>
                    <a:lstStyle/>
                    <a:p>
                      <a:pPr marL="74930"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 copay when calling Teladoc Physician</a:t>
                      </a:r>
                      <a:endParaRPr sz="700" dirty="0">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pPr marL="74930" algn="ctr">
                        <a:lnSpc>
                          <a:spcPct val="100000"/>
                        </a:lnSpc>
                        <a:spcBef>
                          <a:spcPts val="680"/>
                        </a:spcBef>
                      </a:pPr>
                      <a:endParaRPr sz="800" dirty="0">
                        <a:latin typeface="Lucida Sans"/>
                        <a:cs typeface="Lucida Sans"/>
                      </a:endParaRPr>
                    </a:p>
                  </a:txBody>
                  <a:tcPr marL="0" marR="0" marT="86360" marB="0">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1F1F1"/>
                    </a:solidFill>
                  </a:tcPr>
                </a:tc>
                <a:tc gridSpan="3">
                  <a:txBody>
                    <a:bodyPr/>
                    <a:lstStyle/>
                    <a:p>
                      <a:pPr marL="25400" marR="0" lvl="0" indent="0" algn="ctr" defTabSz="914400" eaLnBrk="1" fontAlgn="auto" latinLnBrk="0" hangingPunct="1">
                        <a:lnSpc>
                          <a:spcPct val="100000"/>
                        </a:lnSpc>
                        <a:spcBef>
                          <a:spcPts val="680"/>
                        </a:spcBef>
                        <a:spcAft>
                          <a:spcPts val="0"/>
                        </a:spcAft>
                        <a:buClrTx/>
                        <a:buSzTx/>
                        <a:buFontTx/>
                        <a:buNone/>
                        <a:tabLst/>
                        <a:defRPr/>
                      </a:pPr>
                      <a:r>
                        <a:rPr lang="en-US" sz="700" dirty="0">
                          <a:solidFill>
                            <a:srgbClr val="1A1A1E"/>
                          </a:solidFill>
                          <a:latin typeface="Arial" panose="020B0604020202020204" pitchFamily="34" charset="0"/>
                          <a:cs typeface="Arial" panose="020B0604020202020204" pitchFamily="34" charset="0"/>
                        </a:rPr>
                        <a:t>0% coinsurance when calling Teladoc Physician *</a:t>
                      </a:r>
                    </a:p>
                  </a:txBody>
                  <a:tcPr marL="0" marR="0" marT="86360" marB="0">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lnL w="3175" cap="flat" cmpd="sng" algn="ctr">
                      <a:solidFill>
                        <a:schemeClr val="tx1"/>
                      </a:solidFill>
                      <a:prstDash val="solid"/>
                      <a:round/>
                      <a:headEnd type="none" w="med" len="med"/>
                      <a:tailEnd type="none" w="med" len="med"/>
                    </a:lnL>
                    <a:lnT w="3175" cap="flat" cmpd="sng" algn="ctr">
                      <a:solidFill>
                        <a:srgbClr val="000000"/>
                      </a:solidFill>
                      <a:prstDash val="solid"/>
                      <a:round/>
                      <a:headEnd type="none" w="med" len="med"/>
                      <a:tailEnd type="none" w="med" len="med"/>
                    </a:lnT>
                  </a:tcPr>
                </a:tc>
                <a:tc hMerge="1">
                  <a:txBody>
                    <a:bodyPr/>
                    <a:lstStyle/>
                    <a:p>
                      <a:pPr marL="25400" algn="ctr">
                        <a:lnSpc>
                          <a:spcPct val="100000"/>
                        </a:lnSpc>
                        <a:spcBef>
                          <a:spcPts val="680"/>
                        </a:spcBef>
                      </a:pPr>
                      <a:endParaRPr lang="en-US" sz="800" dirty="0">
                        <a:solidFill>
                          <a:srgbClr val="1A1A1E"/>
                        </a:solidFill>
                        <a:latin typeface="Lucida Sans"/>
                        <a:cs typeface="Lucida Sans"/>
                      </a:endParaRPr>
                    </a:p>
                  </a:txBody>
                  <a:tcPr marL="0" marR="0" marT="86360" marB="0">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3439210211"/>
                  </a:ext>
                </a:extLst>
              </a:tr>
              <a:tr h="196852">
                <a:tc gridSpan="2">
                  <a:txBody>
                    <a:bodyPr/>
                    <a:lstStyle/>
                    <a:p>
                      <a:pPr marL="74930">
                        <a:lnSpc>
                          <a:spcPct val="100000"/>
                        </a:lnSpc>
                        <a:spcBef>
                          <a:spcPts val="680"/>
                        </a:spcBef>
                      </a:pPr>
                      <a:r>
                        <a:rPr sz="700" spc="-20" dirty="0">
                          <a:latin typeface="Arial" panose="020B0604020202020204" pitchFamily="34" charset="0"/>
                          <a:cs typeface="Arial" panose="020B0604020202020204" pitchFamily="34" charset="0"/>
                        </a:rPr>
                        <a:t>Urgent</a:t>
                      </a:r>
                      <a:r>
                        <a:rPr sz="700" dirty="0">
                          <a:latin typeface="Arial" panose="020B0604020202020204" pitchFamily="34" charset="0"/>
                          <a:cs typeface="Arial" panose="020B0604020202020204" pitchFamily="34" charset="0"/>
                        </a:rPr>
                        <a:t> </a:t>
                      </a:r>
                      <a:r>
                        <a:rPr sz="700" spc="-20" dirty="0">
                          <a:latin typeface="Arial" panose="020B0604020202020204" pitchFamily="34" charset="0"/>
                          <a:cs typeface="Arial" panose="020B0604020202020204" pitchFamily="34" charset="0"/>
                        </a:rPr>
                        <a:t>Care</a:t>
                      </a:r>
                      <a:endParaRPr sz="700" dirty="0">
                        <a:latin typeface="Arial" panose="020B0604020202020204" pitchFamily="34" charset="0"/>
                        <a:cs typeface="Arial" panose="020B0604020202020204" pitchFamily="34" charset="0"/>
                      </a:endParaRPr>
                    </a:p>
                  </a:txBody>
                  <a:tcPr marL="0" marR="0" marT="86360" marB="0">
                    <a:lnL w="12700">
                      <a:solidFill>
                        <a:srgbClr val="F1F1F1"/>
                      </a:solidFill>
                      <a:prstDash val="soli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bg1"/>
                    </a:solidFill>
                  </a:tcPr>
                </a:tc>
                <a:tc hMerge="1">
                  <a:txBody>
                    <a:bodyPr/>
                    <a:lstStyle/>
                    <a:p>
                      <a:endParaRPr/>
                    </a:p>
                  </a:txBody>
                  <a:tcPr marL="0" marR="0" marT="0" marB="0"/>
                </a:tc>
                <a:tc>
                  <a:txBody>
                    <a:bodyPr/>
                    <a:lstStyle/>
                    <a:p>
                      <a:pPr marL="74930" algn="ctr">
                        <a:lnSpc>
                          <a:spcPct val="100000"/>
                        </a:lnSpc>
                        <a:spcBef>
                          <a:spcPts val="680"/>
                        </a:spcBef>
                      </a:pPr>
                      <a:r>
                        <a:rPr lang="en-US" sz="700" spc="-20">
                          <a:solidFill>
                            <a:srgbClr val="1A1A1E"/>
                          </a:solidFill>
                          <a:latin typeface="Arial" panose="020B0604020202020204" pitchFamily="34" charset="0"/>
                          <a:cs typeface="Arial" panose="020B0604020202020204" pitchFamily="34" charset="0"/>
                        </a:rPr>
                        <a:t>$50</a:t>
                      </a:r>
                      <a:endParaRPr sz="700" dirty="0">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7493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$50</a:t>
                      </a:r>
                      <a:endParaRPr sz="700" dirty="0">
                        <a:latin typeface="Arial" panose="020B0604020202020204" pitchFamily="34" charset="0"/>
                        <a:cs typeface="Arial" panose="020B0604020202020204" pitchFamily="34" charset="0"/>
                      </a:endParaRPr>
                    </a:p>
                  </a:txBody>
                  <a:tcPr marL="0" marR="0" marT="8636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spc="-75" dirty="0">
                          <a:solidFill>
                            <a:srgbClr val="1A1A1E"/>
                          </a:solidFill>
                          <a:latin typeface="Arial" panose="020B0604020202020204" pitchFamily="34" charset="0"/>
                          <a:cs typeface="Arial" panose="020B0604020202020204" pitchFamily="34" charset="0"/>
                        </a:rPr>
                        <a:t>20% *</a:t>
                      </a:r>
                      <a:endParaRPr sz="700" dirty="0">
                        <a:solidFill>
                          <a:srgbClr val="1A1A1E"/>
                        </a:solidFill>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40%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4"/>
                  </a:ext>
                </a:extLst>
              </a:tr>
              <a:tr h="196852">
                <a:tc gridSpan="2">
                  <a:txBody>
                    <a:bodyPr/>
                    <a:lstStyle/>
                    <a:p>
                      <a:pPr marL="74930">
                        <a:lnSpc>
                          <a:spcPct val="100000"/>
                        </a:lnSpc>
                        <a:spcBef>
                          <a:spcPts val="680"/>
                        </a:spcBef>
                      </a:pPr>
                      <a:r>
                        <a:rPr sz="700" spc="-25" dirty="0">
                          <a:latin typeface="Arial" panose="020B0604020202020204" pitchFamily="34" charset="0"/>
                          <a:cs typeface="Arial" panose="020B0604020202020204" pitchFamily="34" charset="0"/>
                        </a:rPr>
                        <a:t>Emergency</a:t>
                      </a:r>
                      <a:r>
                        <a:rPr sz="700" spc="20" dirty="0">
                          <a:latin typeface="Arial" panose="020B0604020202020204" pitchFamily="34" charset="0"/>
                          <a:cs typeface="Arial" panose="020B0604020202020204" pitchFamily="34" charset="0"/>
                        </a:rPr>
                        <a:t> </a:t>
                      </a:r>
                      <a:r>
                        <a:rPr sz="700" spc="-20" dirty="0">
                          <a:latin typeface="Arial" panose="020B0604020202020204" pitchFamily="34" charset="0"/>
                          <a:cs typeface="Arial" panose="020B0604020202020204" pitchFamily="34" charset="0"/>
                        </a:rPr>
                        <a:t>Room</a:t>
                      </a:r>
                      <a:endParaRPr sz="700" dirty="0">
                        <a:latin typeface="Arial" panose="020B0604020202020204" pitchFamily="34" charset="0"/>
                        <a:cs typeface="Arial" panose="020B0604020202020204" pitchFamily="34" charset="0"/>
                      </a:endParaRPr>
                    </a:p>
                  </a:txBody>
                  <a:tcPr marL="0" marR="0" marT="86360" marB="0">
                    <a:lnL w="12700">
                      <a:solidFill>
                        <a:srgbClr val="F1F1F1"/>
                      </a:solidFill>
                      <a:prstDash val="solid"/>
                    </a:lnL>
                    <a:lnR w="12700">
                      <a:solidFill>
                        <a:srgbClr val="000000"/>
                      </a:solidFill>
                      <a:prstDash val="solid"/>
                    </a:lnR>
                    <a:lnT w="3175">
                      <a:solidFill>
                        <a:srgbClr val="000000"/>
                      </a:solidFill>
                      <a:prstDash val="solid"/>
                    </a:lnT>
                    <a:lnB w="3175">
                      <a:solidFill>
                        <a:srgbClr val="000000"/>
                      </a:solidFill>
                      <a:prstDash val="solid"/>
                    </a:lnB>
                    <a:solidFill>
                      <a:schemeClr val="bg1"/>
                    </a:solidFill>
                  </a:tcPr>
                </a:tc>
                <a:tc hMerge="1">
                  <a:txBody>
                    <a:bodyPr/>
                    <a:lstStyle/>
                    <a:p>
                      <a:endParaRPr/>
                    </a:p>
                  </a:txBody>
                  <a:tcPr marL="0" marR="0" marT="0" marB="0"/>
                </a:tc>
                <a:tc gridSpan="3">
                  <a:txBody>
                    <a:bodyPr/>
                    <a:lstStyle/>
                    <a:p>
                      <a:pPr marL="74930" algn="ctr">
                        <a:lnSpc>
                          <a:spcPct val="100000"/>
                        </a:lnSpc>
                        <a:spcBef>
                          <a:spcPts val="680"/>
                        </a:spcBef>
                      </a:pPr>
                      <a:r>
                        <a:rPr lang="en-US" sz="700" spc="-20" dirty="0">
                          <a:solidFill>
                            <a:srgbClr val="1A1A1E"/>
                          </a:solidFill>
                          <a:latin typeface="Arial" panose="020B0604020202020204" pitchFamily="34" charset="0"/>
                          <a:ea typeface="+mn-ea"/>
                          <a:cs typeface="Arial" panose="020B0604020202020204" pitchFamily="34" charset="0"/>
                        </a:rPr>
                        <a:t>$150 + 20% **</a:t>
                      </a:r>
                      <a:endParaRPr sz="700" dirty="0">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12700">
                      <a:solidFill>
                        <a:srgbClr val="000000"/>
                      </a:solidFill>
                      <a:prstDash val="soli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pPr marL="74930" algn="ctr">
                        <a:lnSpc>
                          <a:spcPct val="100000"/>
                        </a:lnSpc>
                        <a:spcBef>
                          <a:spcPts val="680"/>
                        </a:spcBef>
                      </a:pPr>
                      <a:endParaRPr sz="800" dirty="0">
                        <a:latin typeface="Lucida Sans"/>
                        <a:cs typeface="Lucida Sans"/>
                      </a:endParaRPr>
                    </a:p>
                  </a:txBody>
                  <a:tcPr marL="0" marR="0" marT="86360" marB="0">
                    <a:lnL w="3175" cap="flat" cmpd="sng" algn="ctr">
                      <a:solidFill>
                        <a:schemeClr val="tx1"/>
                      </a:solidFill>
                      <a:prstDash val="solid"/>
                      <a:round/>
                      <a:headEnd type="none" w="med" len="med"/>
                      <a:tailEnd type="none" w="med" len="med"/>
                    </a:lnL>
                    <a:lnR w="12700">
                      <a:solidFill>
                        <a:srgbClr val="000000"/>
                      </a:solidFill>
                      <a:prstDash val="soli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1F1F1"/>
                    </a:solidFill>
                  </a:tcPr>
                </a:tc>
                <a:tc gridSpan="3">
                  <a:txBody>
                    <a:bodyPr/>
                    <a:lstStyle/>
                    <a:p>
                      <a:pPr marL="24130" algn="ctr">
                        <a:lnSpc>
                          <a:spcPct val="100000"/>
                        </a:lnSpc>
                        <a:spcBef>
                          <a:spcPts val="680"/>
                        </a:spcBef>
                      </a:pPr>
                      <a:r>
                        <a:rPr lang="en-US" sz="700" spc="-20" dirty="0">
                          <a:solidFill>
                            <a:srgbClr val="1A1A1E"/>
                          </a:solidFill>
                          <a:latin typeface="Arial" panose="020B0604020202020204" pitchFamily="34" charset="0"/>
                          <a:ea typeface="+mn-ea"/>
                          <a:cs typeface="Arial" panose="020B0604020202020204" pitchFamily="34" charset="0"/>
                        </a:rPr>
                        <a:t>20% **</a:t>
                      </a:r>
                    </a:p>
                  </a:txBody>
                  <a:tcPr marL="0" marR="0" marT="86360" marB="0">
                    <a:lnL w="12700" cap="flat" cmpd="sng" algn="ctr">
                      <a:solidFill>
                        <a:srgbClr val="000000"/>
                      </a:solidFill>
                      <a:prstDash val="solid"/>
                      <a:round/>
                      <a:headEnd type="none" w="med" len="med"/>
                      <a:tailEnd type="none" w="med" len="med"/>
                    </a:lnL>
                    <a:lnR w="12700">
                      <a:noFill/>
                      <a:prstDash val="soli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lnL w="3175" cap="flat" cmpd="sng" algn="ctr">
                      <a:solidFill>
                        <a:schemeClr val="tx1"/>
                      </a:solidFill>
                      <a:prstDash val="solid"/>
                      <a:round/>
                      <a:headEnd type="none" w="med" len="med"/>
                      <a:tailEnd type="none" w="med" len="med"/>
                    </a:lnL>
                    <a:lnT w="3175" cap="flat" cmpd="sng" algn="ctr">
                      <a:solidFill>
                        <a:srgbClr val="000000"/>
                      </a:solidFill>
                      <a:prstDash val="solid"/>
                      <a:round/>
                      <a:headEnd type="none" w="med" len="med"/>
                      <a:tailEnd type="none" w="med" len="med"/>
                    </a:lnT>
                  </a:tcPr>
                </a:tc>
                <a:tc hMerge="1">
                  <a:txBody>
                    <a:bodyPr/>
                    <a:lstStyle/>
                    <a:p>
                      <a:pPr marL="24130" algn="ctr">
                        <a:lnSpc>
                          <a:spcPct val="100000"/>
                        </a:lnSpc>
                        <a:spcBef>
                          <a:spcPts val="680"/>
                        </a:spcBef>
                      </a:pPr>
                      <a:endParaRPr sz="800" spc="-20" dirty="0">
                        <a:solidFill>
                          <a:srgbClr val="1A1A1E"/>
                        </a:solidFill>
                        <a:latin typeface="Lucida Sans"/>
                        <a:ea typeface="+mn-ea"/>
                        <a:cs typeface="Lucida Sans"/>
                      </a:endParaRPr>
                    </a:p>
                  </a:txBody>
                  <a:tcPr marL="0" marR="0" marT="86360" marB="0">
                    <a:lnL w="3175" cap="flat" cmpd="sng" algn="ctr">
                      <a:noFill/>
                      <a:prstDash val="solid"/>
                      <a:round/>
                      <a:headEnd type="none" w="med" len="med"/>
                      <a:tailEnd type="none" w="med" len="med"/>
                    </a:lnL>
                    <a:lnR w="12700">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15"/>
                  </a:ext>
                </a:extLst>
              </a:tr>
              <a:tr h="1647846">
                <a:tc gridSpan="8">
                  <a:txBody>
                    <a:bodyPr/>
                    <a:lstStyle/>
                    <a:p>
                      <a:pPr marL="73660">
                        <a:lnSpc>
                          <a:spcPts val="935"/>
                        </a:lnSpc>
                        <a:spcBef>
                          <a:spcPts val="110"/>
                        </a:spcBef>
                      </a:pPr>
                      <a:r>
                        <a:rPr sz="700" spc="50" dirty="0">
                          <a:solidFill>
                            <a:srgbClr val="1A1A1E"/>
                          </a:solidFill>
                          <a:latin typeface="Arial" panose="020B0604020202020204" pitchFamily="34" charset="0"/>
                          <a:cs typeface="Arial" panose="020B0604020202020204" pitchFamily="34" charset="0"/>
                        </a:rPr>
                        <a:t>*</a:t>
                      </a:r>
                      <a:r>
                        <a:rPr sz="700" spc="-50" dirty="0">
                          <a:solidFill>
                            <a:srgbClr val="1A1A1E"/>
                          </a:solidFill>
                          <a:latin typeface="Arial" panose="020B0604020202020204" pitchFamily="34" charset="0"/>
                          <a:cs typeface="Arial" panose="020B0604020202020204" pitchFamily="34" charset="0"/>
                        </a:rPr>
                        <a:t> </a:t>
                      </a:r>
                      <a:r>
                        <a:rPr sz="700" spc="-25" dirty="0">
                          <a:solidFill>
                            <a:srgbClr val="1A1A1E"/>
                          </a:solidFill>
                          <a:latin typeface="Arial" panose="020B0604020202020204" pitchFamily="34" charset="0"/>
                          <a:cs typeface="Arial" panose="020B0604020202020204" pitchFamily="34" charset="0"/>
                        </a:rPr>
                        <a:t>After</a:t>
                      </a:r>
                      <a:r>
                        <a:rPr sz="700" spc="-20" dirty="0">
                          <a:solidFill>
                            <a:srgbClr val="1A1A1E"/>
                          </a:solidFill>
                          <a:latin typeface="Arial" panose="020B0604020202020204" pitchFamily="34" charset="0"/>
                          <a:cs typeface="Arial" panose="020B0604020202020204" pitchFamily="34" charset="0"/>
                        </a:rPr>
                        <a:t> </a:t>
                      </a:r>
                      <a:r>
                        <a:rPr sz="700" spc="-10" dirty="0">
                          <a:solidFill>
                            <a:srgbClr val="1A1A1E"/>
                          </a:solidFill>
                          <a:latin typeface="Arial" panose="020B0604020202020204" pitchFamily="34" charset="0"/>
                          <a:cs typeface="Arial" panose="020B0604020202020204" pitchFamily="34" charset="0"/>
                        </a:rPr>
                        <a:t>deductible</a:t>
                      </a:r>
                      <a:endParaRPr lang="en-US" sz="700" spc="-10" dirty="0">
                        <a:solidFill>
                          <a:srgbClr val="1A1A1E"/>
                        </a:solidFill>
                        <a:latin typeface="Arial" panose="020B0604020202020204" pitchFamily="34" charset="0"/>
                        <a:cs typeface="Arial" panose="020B0604020202020204" pitchFamily="34" charset="0"/>
                      </a:endParaRPr>
                    </a:p>
                    <a:p>
                      <a:pPr marL="73660">
                        <a:lnSpc>
                          <a:spcPts val="935"/>
                        </a:lnSpc>
                        <a:spcBef>
                          <a:spcPts val="110"/>
                        </a:spcBef>
                      </a:pPr>
                      <a:r>
                        <a:rPr lang="en-US" sz="700" spc="-10" dirty="0">
                          <a:solidFill>
                            <a:srgbClr val="1A1A1E"/>
                          </a:solidFill>
                          <a:latin typeface="Arial" panose="020B0604020202020204" pitchFamily="34" charset="0"/>
                          <a:cs typeface="Arial" panose="020B0604020202020204" pitchFamily="34" charset="0"/>
                        </a:rPr>
                        <a:t>** Tier 1 deductible and out-of-pocket maximum will apply</a:t>
                      </a:r>
                      <a:endParaRPr sz="700" dirty="0">
                        <a:solidFill>
                          <a:srgbClr val="1A1A1E"/>
                        </a:solidFill>
                        <a:latin typeface="Arial" panose="020B0604020202020204" pitchFamily="34" charset="0"/>
                        <a:cs typeface="Arial" panose="020B0604020202020204" pitchFamily="34" charset="0"/>
                      </a:endParaRPr>
                    </a:p>
                  </a:txBody>
                  <a:tcPr marL="0" marR="0" marT="13970" marB="0">
                    <a:lnL>
                      <a:noFill/>
                    </a:lnL>
                    <a:lnR>
                      <a:noFill/>
                    </a:lnR>
                    <a:lnT w="3175"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lnT w="3175" cap="flat" cmpd="sng" algn="ctr">
                      <a:solidFill>
                        <a:srgbClr val="000000"/>
                      </a:solidFill>
                      <a:prstDash val="solid"/>
                      <a:round/>
                      <a:headEnd type="none" w="med" len="med"/>
                      <a:tailEnd type="none" w="med" len="med"/>
                    </a:lnT>
                  </a:tcPr>
                </a:tc>
                <a:tc hMerge="1">
                  <a:txBody>
                    <a:bodyPr/>
                    <a:lstStyle/>
                    <a:p>
                      <a:endParaRPr lang="en-US" dirty="0"/>
                    </a:p>
                  </a:txBody>
                  <a:tcPr>
                    <a:lnL>
                      <a:noFill/>
                    </a:lnL>
                    <a:lnT w="3175" cap="flat" cmpd="sng" algn="ctr">
                      <a:solidFill>
                        <a:srgbClr val="000000"/>
                      </a:solidFill>
                      <a:prstDash val="solid"/>
                      <a:round/>
                      <a:headEnd type="none" w="med" len="med"/>
                      <a:tailEnd type="none" w="med" len="med"/>
                    </a:lnT>
                  </a:tcPr>
                </a:tc>
                <a:tc hMerge="1">
                  <a:txBody>
                    <a:bodyPr/>
                    <a:lstStyle/>
                    <a:p>
                      <a:endParaRPr lang="en-US"/>
                    </a:p>
                  </a:txBody>
                  <a:tcPr>
                    <a:lnT w="3175" cap="flat" cmpd="sng" algn="ctr">
                      <a:solidFill>
                        <a:srgbClr val="000000"/>
                      </a:solidFill>
                      <a:prstDash val="solid"/>
                      <a:round/>
                      <a:headEnd type="none" w="med" len="med"/>
                      <a:tailEnd type="none" w="med" len="med"/>
                    </a:lnT>
                  </a:tcPr>
                </a:tc>
                <a:tc hMerge="1">
                  <a:txBody>
                    <a:bodyPr/>
                    <a:lstStyle/>
                    <a:p>
                      <a:endParaRPr lang="en-US"/>
                    </a:p>
                  </a:txBody>
                  <a:tcPr>
                    <a:lnT w="3175"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22"/>
                  </a:ext>
                </a:extLst>
              </a:tr>
            </a:tbl>
          </a:graphicData>
        </a:graphic>
      </p:graphicFrame>
      <p:graphicFrame>
        <p:nvGraphicFramePr>
          <p:cNvPr id="3" name="object 2">
            <a:extLst>
              <a:ext uri="{FF2B5EF4-FFF2-40B4-BE49-F238E27FC236}">
                <a16:creationId xmlns:a16="http://schemas.microsoft.com/office/drawing/2014/main" id="{6CD49E7A-958A-CE73-6239-A77CEB514D97}"/>
              </a:ext>
            </a:extLst>
          </p:cNvPr>
          <p:cNvGraphicFramePr>
            <a:graphicFrameLocks noGrp="1"/>
          </p:cNvGraphicFramePr>
          <p:nvPr>
            <p:extLst>
              <p:ext uri="{D42A27DB-BD31-4B8C-83A1-F6EECF244321}">
                <p14:modId xmlns:p14="http://schemas.microsoft.com/office/powerpoint/2010/main" val="3265230460"/>
              </p:ext>
            </p:extLst>
          </p:nvPr>
        </p:nvGraphicFramePr>
        <p:xfrm>
          <a:off x="304795" y="7671559"/>
          <a:ext cx="7085977" cy="1960071"/>
        </p:xfrm>
        <a:graphic>
          <a:graphicData uri="http://schemas.openxmlformats.org/drawingml/2006/table">
            <a:tbl>
              <a:tblPr firstRow="1" bandRow="1">
                <a:tableStyleId>{2D5ABB26-0587-4C30-8999-92F81FD0307C}</a:tableStyleId>
              </a:tblPr>
              <a:tblGrid>
                <a:gridCol w="1752313">
                  <a:extLst>
                    <a:ext uri="{9D8B030D-6E8A-4147-A177-3AD203B41FA5}">
                      <a16:colId xmlns:a16="http://schemas.microsoft.com/office/drawing/2014/main" val="20000"/>
                    </a:ext>
                  </a:extLst>
                </a:gridCol>
                <a:gridCol w="888944">
                  <a:extLst>
                    <a:ext uri="{9D8B030D-6E8A-4147-A177-3AD203B41FA5}">
                      <a16:colId xmlns:a16="http://schemas.microsoft.com/office/drawing/2014/main" val="20001"/>
                    </a:ext>
                  </a:extLst>
                </a:gridCol>
                <a:gridCol w="888944">
                  <a:extLst>
                    <a:ext uri="{9D8B030D-6E8A-4147-A177-3AD203B41FA5}">
                      <a16:colId xmlns:a16="http://schemas.microsoft.com/office/drawing/2014/main" val="20002"/>
                    </a:ext>
                  </a:extLst>
                </a:gridCol>
                <a:gridCol w="888944">
                  <a:extLst>
                    <a:ext uri="{9D8B030D-6E8A-4147-A177-3AD203B41FA5}">
                      <a16:colId xmlns:a16="http://schemas.microsoft.com/office/drawing/2014/main" val="2344712083"/>
                    </a:ext>
                  </a:extLst>
                </a:gridCol>
                <a:gridCol w="888944">
                  <a:extLst>
                    <a:ext uri="{9D8B030D-6E8A-4147-A177-3AD203B41FA5}">
                      <a16:colId xmlns:a16="http://schemas.microsoft.com/office/drawing/2014/main" val="20003"/>
                    </a:ext>
                  </a:extLst>
                </a:gridCol>
                <a:gridCol w="888944">
                  <a:extLst>
                    <a:ext uri="{9D8B030D-6E8A-4147-A177-3AD203B41FA5}">
                      <a16:colId xmlns:a16="http://schemas.microsoft.com/office/drawing/2014/main" val="20004"/>
                    </a:ext>
                  </a:extLst>
                </a:gridCol>
                <a:gridCol w="888944">
                  <a:extLst>
                    <a:ext uri="{9D8B030D-6E8A-4147-A177-3AD203B41FA5}">
                      <a16:colId xmlns:a16="http://schemas.microsoft.com/office/drawing/2014/main" val="3984336550"/>
                    </a:ext>
                  </a:extLst>
                </a:gridCol>
              </a:tblGrid>
              <a:tr h="171695">
                <a:tc gridSpan="7">
                  <a:txBody>
                    <a:bodyPr/>
                    <a:lstStyle/>
                    <a:p>
                      <a:pPr marL="74930">
                        <a:lnSpc>
                          <a:spcPct val="100000"/>
                        </a:lnSpc>
                        <a:spcBef>
                          <a:spcPts val="409"/>
                        </a:spcBef>
                      </a:pPr>
                      <a:r>
                        <a:rPr sz="700" spc="-100" dirty="0">
                          <a:solidFill>
                            <a:schemeClr val="bg1"/>
                          </a:solidFill>
                          <a:latin typeface="Arial Black"/>
                          <a:cs typeface="Arial Black"/>
                        </a:rPr>
                        <a:t>RETAIL</a:t>
                      </a:r>
                      <a:r>
                        <a:rPr sz="700" spc="-35" dirty="0">
                          <a:solidFill>
                            <a:schemeClr val="bg1"/>
                          </a:solidFill>
                          <a:latin typeface="Arial Black"/>
                          <a:cs typeface="Arial Black"/>
                        </a:rPr>
                        <a:t> </a:t>
                      </a:r>
                      <a:r>
                        <a:rPr sz="700" spc="-60" dirty="0">
                          <a:solidFill>
                            <a:schemeClr val="bg1"/>
                          </a:solidFill>
                          <a:latin typeface="Arial Black"/>
                          <a:cs typeface="Arial Black"/>
                        </a:rPr>
                        <a:t>30-</a:t>
                      </a:r>
                      <a:r>
                        <a:rPr sz="700" spc="-90" dirty="0">
                          <a:solidFill>
                            <a:schemeClr val="bg1"/>
                          </a:solidFill>
                          <a:latin typeface="Arial Black"/>
                          <a:cs typeface="Arial Black"/>
                        </a:rPr>
                        <a:t>DAY</a:t>
                      </a:r>
                      <a:r>
                        <a:rPr sz="700" spc="-5" dirty="0">
                          <a:solidFill>
                            <a:schemeClr val="bg1"/>
                          </a:solidFill>
                          <a:latin typeface="Arial Black"/>
                          <a:cs typeface="Arial Black"/>
                        </a:rPr>
                        <a:t> </a:t>
                      </a:r>
                      <a:r>
                        <a:rPr sz="700" spc="-10" dirty="0">
                          <a:solidFill>
                            <a:schemeClr val="bg1"/>
                          </a:solidFill>
                          <a:latin typeface="Arial Black"/>
                          <a:cs typeface="Arial Black"/>
                        </a:rPr>
                        <a:t>SUPPLY</a:t>
                      </a:r>
                      <a:endParaRPr sz="700" dirty="0">
                        <a:solidFill>
                          <a:schemeClr val="bg1"/>
                        </a:solidFill>
                        <a:latin typeface="Arial Black"/>
                        <a:cs typeface="Arial Black"/>
                      </a:endParaRPr>
                    </a:p>
                  </a:txBody>
                  <a:tcPr marL="0" marR="0" marT="52069" marB="0">
                    <a:lnL w="12700">
                      <a:noFill/>
                      <a:prstDash val="solid"/>
                    </a:lnL>
                    <a:lnR w="12700">
                      <a:noFill/>
                      <a:prstDash val="solid"/>
                    </a:lnR>
                    <a:lnT>
                      <a:noFill/>
                    </a:lnT>
                    <a:lnB>
                      <a:noFill/>
                    </a:lnB>
                    <a:lnTlToBr w="12700" cmpd="sng">
                      <a:noFill/>
                      <a:prstDash val="solid"/>
                    </a:lnTlToBr>
                    <a:lnBlToTr w="12700" cmpd="sng">
                      <a:noFill/>
                      <a:prstDash val="solid"/>
                    </a:lnBlToTr>
                    <a:solidFill>
                      <a:schemeClr val="accent1"/>
                    </a:solidFill>
                  </a:tcPr>
                </a:tc>
                <a:tc hMerge="1">
                  <a:txBody>
                    <a:bodyPr/>
                    <a:lstStyle/>
                    <a:p>
                      <a:endParaRPr/>
                    </a:p>
                  </a:txBody>
                  <a:tcPr marL="0" marR="0" marT="0" marB="0"/>
                </a:tc>
                <a:tc hMerge="1">
                  <a:txBody>
                    <a:bodyPr/>
                    <a:lstStyle/>
                    <a:p>
                      <a:endParaRPr/>
                    </a:p>
                  </a:txBody>
                  <a:tcPr marL="0" marR="0" marT="0" marB="0"/>
                </a:tc>
                <a:tc hMerge="1">
                  <a:txBody>
                    <a:bodyPr/>
                    <a:lstStyle/>
                    <a:p>
                      <a:endParaRPr lang="en-US"/>
                    </a:p>
                  </a:txBody>
                  <a:tcPr/>
                </a:tc>
                <a:tc hMerge="1">
                  <a:txBody>
                    <a:bodyPr/>
                    <a:lstStyle/>
                    <a:p>
                      <a:endParaRPr/>
                    </a:p>
                  </a:txBody>
                  <a:tcPr marL="0" marR="0" marT="0" marB="0"/>
                </a:tc>
                <a:tc hMerge="1">
                  <a:txBody>
                    <a:bodyPr/>
                    <a:lstStyle/>
                    <a:p>
                      <a:endParaRPr/>
                    </a:p>
                  </a:txBody>
                  <a:tcPr marL="0" marR="0" marT="0" marB="0"/>
                </a:tc>
                <a:tc hMerge="1">
                  <a:txBody>
                    <a:bodyPr/>
                    <a:lstStyle/>
                    <a:p>
                      <a:endParaRPr lang="en-US"/>
                    </a:p>
                  </a:txBody>
                  <a:tcPr/>
                </a:tc>
                <a:extLst>
                  <a:ext uri="{0D108BD9-81ED-4DB2-BD59-A6C34878D82A}">
                    <a16:rowId xmlns:a16="http://schemas.microsoft.com/office/drawing/2014/main" val="10003"/>
                  </a:ext>
                </a:extLst>
              </a:tr>
              <a:tr h="171695">
                <a:tc>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Generic</a:t>
                      </a:r>
                      <a:endParaRPr sz="7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a:noFill/>
                    </a:lnT>
                    <a:lnB w="3175">
                      <a:solidFill>
                        <a:srgbClr val="000000"/>
                      </a:solidFill>
                      <a:prstDash val="solid"/>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$10</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a:solidFill>
                        <a:srgbClr val="000000"/>
                      </a:solidFill>
                      <a:prstDash val="solid"/>
                    </a:lnL>
                    <a:lnR w="3175" cap="flat" cmpd="sng" algn="ctr">
                      <a:solidFill>
                        <a:srgbClr val="000000"/>
                      </a:solidFill>
                      <a:prstDash val="solid"/>
                      <a:round/>
                      <a:headEnd type="none" w="med" len="med"/>
                      <a:tailEnd type="none" w="med" len="med"/>
                    </a:lnR>
                    <a:lnT>
                      <a:noFill/>
                    </a:lnT>
                    <a:lnB w="3175">
                      <a:solidFill>
                        <a:srgbClr val="000000"/>
                      </a:solidFill>
                      <a:prstDash val="solid"/>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$10</a:t>
                      </a:r>
                      <a:endParaRPr sz="700" dirty="0">
                        <a:solidFill>
                          <a:srgbClr val="1A1A1E"/>
                        </a:solidFill>
                        <a:latin typeface="Arial" panose="020B0604020202020204" pitchFamily="34" charset="0"/>
                        <a:cs typeface="Arial" panose="020B0604020202020204" pitchFamily="34" charset="0"/>
                      </a:endParaRPr>
                    </a:p>
                  </a:txBody>
                  <a:tcPr marL="0" marR="0" marT="42545"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a:solidFill>
                        <a:srgbClr val="000000"/>
                      </a:solidFill>
                      <a:prstDash val="solid"/>
                    </a:lnB>
                    <a:solidFill>
                      <a:schemeClr val="tx2">
                        <a:lumMod val="20000"/>
                        <a:lumOff val="80000"/>
                      </a:schemeClr>
                    </a:solidFill>
                  </a:tcPr>
                </a:tc>
                <a:tc rowSpan="5">
                  <a:txBody>
                    <a:bodyPr/>
                    <a:lstStyle/>
                    <a:p>
                      <a:pPr marL="25400" algn="ctr">
                        <a:lnSpc>
                          <a:spcPct val="100000"/>
                        </a:lnSpc>
                        <a:spcBef>
                          <a:spcPts val="335"/>
                        </a:spcBef>
                      </a:pPr>
                      <a:r>
                        <a:rPr lang="en-US" sz="700" dirty="0">
                          <a:solidFill>
                            <a:srgbClr val="1A1A1E"/>
                          </a:solidFill>
                          <a:latin typeface="Arial" panose="020B0604020202020204" pitchFamily="34" charset="0"/>
                          <a:cs typeface="Arial" panose="020B0604020202020204" pitchFamily="34" charset="0"/>
                        </a:rPr>
                        <a:t>Not Covered</a:t>
                      </a:r>
                      <a:endParaRPr sz="700" dirty="0">
                        <a:solidFill>
                          <a:srgbClr val="1A1A1E"/>
                        </a:solidFill>
                        <a:latin typeface="Arial" panose="020B0604020202020204" pitchFamily="34" charset="0"/>
                        <a:cs typeface="Arial" panose="020B0604020202020204" pitchFamily="34" charset="0"/>
                      </a:endParaRPr>
                    </a:p>
                  </a:txBody>
                  <a:tcPr marL="0" marR="0" marT="42545"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$10</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a:noFill/>
                    </a:lnT>
                    <a:lnB w="3175">
                      <a:solidFill>
                        <a:srgbClr val="000000"/>
                      </a:solidFill>
                      <a:prstDash val="solid"/>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$10</a:t>
                      </a:r>
                      <a:endParaRPr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a:noFill/>
                    </a:lnT>
                    <a:lnB w="3175">
                      <a:solidFill>
                        <a:srgbClr val="000000"/>
                      </a:solidFill>
                      <a:prstDash val="solid"/>
                    </a:lnB>
                    <a:solidFill>
                      <a:schemeClr val="tx2">
                        <a:lumMod val="20000"/>
                        <a:lumOff val="80000"/>
                      </a:schemeClr>
                    </a:solidFill>
                  </a:tcPr>
                </a:tc>
                <a:tc rowSpan="5">
                  <a:txBody>
                    <a:bodyPr/>
                    <a:lstStyle/>
                    <a:p>
                      <a:pPr marL="25400" marR="0" lvl="0" indent="0" algn="ctr" defTabSz="914400" eaLnBrk="1" fontAlgn="auto" latinLnBrk="0" hangingPunct="1">
                        <a:lnSpc>
                          <a:spcPct val="100000"/>
                        </a:lnSpc>
                        <a:spcBef>
                          <a:spcPts val="335"/>
                        </a:spcBef>
                        <a:spcAft>
                          <a:spcPts val="0"/>
                        </a:spcAft>
                        <a:buClrTx/>
                        <a:buSzTx/>
                        <a:buFontTx/>
                        <a:buNone/>
                        <a:tabLst/>
                        <a:defRPr/>
                      </a:pPr>
                      <a:r>
                        <a:rPr lang="en-US" sz="700" dirty="0">
                          <a:solidFill>
                            <a:srgbClr val="1A1A1E"/>
                          </a:solidFill>
                          <a:latin typeface="Arial" panose="020B0604020202020204" pitchFamily="34" charset="0"/>
                          <a:cs typeface="Arial" panose="020B0604020202020204" pitchFamily="34" charset="0"/>
                        </a:rPr>
                        <a:t>Not Covered</a:t>
                      </a:r>
                    </a:p>
                    <a:p>
                      <a:pPr marL="25400" algn="ctr">
                        <a:lnSpc>
                          <a:spcPct val="100000"/>
                        </a:lnSpc>
                        <a:spcBef>
                          <a:spcPts val="335"/>
                        </a:spcBef>
                      </a:pPr>
                      <a:endParaRPr sz="700" dirty="0">
                        <a:solidFill>
                          <a:srgbClr val="1A1A1E"/>
                        </a:solidFill>
                        <a:latin typeface="Arial" panose="020B0604020202020204" pitchFamily="34" charset="0"/>
                        <a:cs typeface="Arial" panose="020B0604020202020204" pitchFamily="34" charset="0"/>
                      </a:endParaRPr>
                    </a:p>
                  </a:txBody>
                  <a:tcPr marL="0" marR="0" marT="42545"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4"/>
                  </a:ext>
                </a:extLst>
              </a:tr>
              <a:tr h="171695">
                <a:tc>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Preferred</a:t>
                      </a:r>
                      <a:r>
                        <a:rPr sz="700" spc="5" dirty="0">
                          <a:latin typeface="Arial" panose="020B0604020202020204" pitchFamily="34" charset="0"/>
                          <a:cs typeface="Arial" panose="020B0604020202020204" pitchFamily="34" charset="0"/>
                        </a:rPr>
                        <a:t> </a:t>
                      </a:r>
                      <a:r>
                        <a:rPr sz="700" spc="-10" dirty="0">
                          <a:latin typeface="Arial" panose="020B0604020202020204" pitchFamily="34" charset="0"/>
                          <a:cs typeface="Arial" panose="020B0604020202020204" pitchFamily="34" charset="0"/>
                        </a:rPr>
                        <a:t>Brand</a:t>
                      </a:r>
                      <a:endParaRPr sz="7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$35</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$35</a:t>
                      </a:r>
                      <a:endParaRPr sz="700" dirty="0">
                        <a:solidFill>
                          <a:srgbClr val="1A1A1E"/>
                        </a:solidFill>
                        <a:latin typeface="Arial" panose="020B0604020202020204" pitchFamily="34" charset="0"/>
                        <a:cs typeface="Arial" panose="020B0604020202020204" pitchFamily="34" charset="0"/>
                      </a:endParaRPr>
                    </a:p>
                  </a:txBody>
                  <a:tcPr marL="0" marR="0" marT="42545"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vMerge="1">
                  <a:txBody>
                    <a:bodyPr/>
                    <a:lstStyle/>
                    <a:p>
                      <a:pPr marL="25400" algn="ctr">
                        <a:lnSpc>
                          <a:spcPct val="100000"/>
                        </a:lnSpc>
                        <a:spcBef>
                          <a:spcPts val="335"/>
                        </a:spcBef>
                      </a:pPr>
                      <a:endParaRPr sz="800" dirty="0">
                        <a:solidFill>
                          <a:srgbClr val="1A1A1E"/>
                        </a:solidFill>
                        <a:latin typeface="Lucida Sans"/>
                        <a:cs typeface="Lucida Sans"/>
                      </a:endParaRPr>
                    </a:p>
                  </a:txBody>
                  <a:tcPr marL="0" marR="0" marT="42545" marB="0">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1F1F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$35</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$35</a:t>
                      </a:r>
                      <a:endParaRPr sz="700" dirty="0">
                        <a:solidFill>
                          <a:srgbClr val="1A1A1E"/>
                        </a:solidFill>
                        <a:latin typeface="Arial" panose="020B0604020202020204" pitchFamily="34" charset="0"/>
                        <a:cs typeface="Arial" panose="020B0604020202020204" pitchFamily="34" charset="0"/>
                      </a:endParaRPr>
                    </a:p>
                  </a:txBody>
                  <a:tcPr marL="0" marR="0" marT="42545"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vMerge="1">
                  <a:txBody>
                    <a:bodyPr/>
                    <a:lstStyle/>
                    <a:p>
                      <a:pPr marL="25400" algn="ctr">
                        <a:lnSpc>
                          <a:spcPct val="100000"/>
                        </a:lnSpc>
                        <a:spcBef>
                          <a:spcPts val="335"/>
                        </a:spcBef>
                      </a:pPr>
                      <a:endParaRPr sz="800" dirty="0">
                        <a:solidFill>
                          <a:srgbClr val="1A1A1E"/>
                        </a:solidFill>
                        <a:latin typeface="Lucida Sans"/>
                        <a:cs typeface="Lucida Sans"/>
                      </a:endParaRPr>
                    </a:p>
                  </a:txBody>
                  <a:tcPr marL="0" marR="0" marT="42545" marB="0">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61394">
                <a:tc rowSpan="2">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Non-preferred</a:t>
                      </a:r>
                      <a:r>
                        <a:rPr sz="700" spc="-40" dirty="0">
                          <a:latin typeface="Arial" panose="020B0604020202020204" pitchFamily="34" charset="0"/>
                          <a:cs typeface="Arial" panose="020B0604020202020204" pitchFamily="34" charset="0"/>
                        </a:rPr>
                        <a:t> </a:t>
                      </a:r>
                      <a:r>
                        <a:rPr sz="700" spc="-20" dirty="0">
                          <a:latin typeface="Arial" panose="020B0604020202020204" pitchFamily="34" charset="0"/>
                          <a:cs typeface="Arial" panose="020B0604020202020204" pitchFamily="34" charset="0"/>
                        </a:rPr>
                        <a:t>Brand</a:t>
                      </a:r>
                      <a:endParaRPr sz="7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tx2">
                        <a:lumMod val="20000"/>
                        <a:lumOff val="80000"/>
                      </a:schemeClr>
                    </a:solidFill>
                  </a:tcPr>
                </a:tc>
                <a:tc rowSpan="2">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$55</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a:solidFill>
                        <a:srgbClr val="000000"/>
                      </a:solidFill>
                      <a:prstDash val="solid"/>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tx2">
                        <a:lumMod val="20000"/>
                        <a:lumOff val="80000"/>
                      </a:schemeClr>
                    </a:solidFill>
                  </a:tcPr>
                </a:tc>
                <a:tc rowSpan="2">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$55</a:t>
                      </a:r>
                      <a:endParaRPr sz="700" dirty="0">
                        <a:solidFill>
                          <a:srgbClr val="1A1A1E"/>
                        </a:solidFill>
                        <a:latin typeface="Arial" panose="020B0604020202020204" pitchFamily="34" charset="0"/>
                        <a:cs typeface="Arial" panose="020B0604020202020204" pitchFamily="34" charset="0"/>
                      </a:endParaRPr>
                    </a:p>
                  </a:txBody>
                  <a:tcPr marL="0" marR="0" marT="42545"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tx2">
                        <a:lumMod val="20000"/>
                        <a:lumOff val="80000"/>
                      </a:schemeClr>
                    </a:solidFill>
                  </a:tcPr>
                </a:tc>
                <a:tc vMerge="1">
                  <a:txBody>
                    <a:bodyPr/>
                    <a:lstStyle/>
                    <a:p>
                      <a:pPr marL="25400" algn="ctr">
                        <a:lnSpc>
                          <a:spcPct val="100000"/>
                        </a:lnSpc>
                        <a:spcBef>
                          <a:spcPts val="335"/>
                        </a:spcBef>
                      </a:pPr>
                      <a:endParaRPr sz="8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1F1F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$55</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$55</a:t>
                      </a:r>
                      <a:endParaRPr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tx2">
                        <a:lumMod val="20000"/>
                        <a:lumOff val="80000"/>
                      </a:schemeClr>
                    </a:solidFill>
                  </a:tcPr>
                </a:tc>
                <a:tc vMerge="1">
                  <a:txBody>
                    <a:bodyPr/>
                    <a:lstStyle/>
                    <a:p>
                      <a:pPr marL="25400" algn="ctr">
                        <a:lnSpc>
                          <a:spcPct val="100000"/>
                        </a:lnSpc>
                        <a:spcBef>
                          <a:spcPts val="335"/>
                        </a:spcBef>
                      </a:pPr>
                      <a:endParaRPr sz="8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73486">
                <a:tc vMerge="1">
                  <a:txBody>
                    <a:bodyPr/>
                    <a:lstStyle/>
                    <a:p>
                      <a:pPr marL="74930">
                        <a:lnSpc>
                          <a:spcPct val="100000"/>
                        </a:lnSpc>
                        <a:spcBef>
                          <a:spcPts val="409"/>
                        </a:spcBef>
                      </a:pPr>
                      <a:endParaRPr sz="700">
                        <a:latin typeface="Lucida Sans"/>
                        <a:cs typeface="Lucida Sans"/>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vMerge="1">
                  <a:txBody>
                    <a:bodyPr/>
                    <a:lstStyle/>
                    <a:p>
                      <a:pPr marL="25400" algn="ctr">
                        <a:lnSpc>
                          <a:spcPct val="100000"/>
                        </a:lnSpc>
                        <a:spcBef>
                          <a:spcPts val="335"/>
                        </a:spcBef>
                      </a:pPr>
                      <a:endParaRPr sz="7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vMerge="1">
                  <a:txBody>
                    <a:bodyPr/>
                    <a:lstStyle/>
                    <a:p>
                      <a:pPr marL="25400" algn="ctr">
                        <a:lnSpc>
                          <a:spcPct val="100000"/>
                        </a:lnSpc>
                        <a:spcBef>
                          <a:spcPts val="335"/>
                        </a:spcBef>
                      </a:pPr>
                      <a:endParaRPr sz="700" dirty="0">
                        <a:solidFill>
                          <a:srgbClr val="1A1A1E"/>
                        </a:solidFill>
                        <a:latin typeface="Lucida Sans"/>
                        <a:cs typeface="Lucida Sans"/>
                      </a:endParaRPr>
                    </a:p>
                  </a:txBody>
                  <a:tcPr marL="0" marR="0" marT="42545"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vMerge="1">
                  <a:txBody>
                    <a:bodyPr/>
                    <a:lstStyle/>
                    <a:p>
                      <a:endParaRPr lang="en-US"/>
                    </a:p>
                  </a:txBody>
                  <a:tcPr>
                    <a:lnL w="3175" cap="flat" cmpd="sng" algn="ctr">
                      <a:solidFill>
                        <a:schemeClr val="tx1"/>
                      </a:solidFill>
                      <a:prstDash val="solid"/>
                      <a:round/>
                      <a:headEnd type="none" w="med" len="med"/>
                      <a:tailEnd type="none" w="med" len="med"/>
                    </a:lnL>
                    <a:lnT>
                      <a:noFill/>
                    </a:lnT>
                  </a:tcPr>
                </a:tc>
                <a:tc rowSpan="2">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30%</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a:noFill/>
                    </a:lnB>
                    <a:solidFill>
                      <a:schemeClr val="tx2">
                        <a:lumMod val="20000"/>
                        <a:lumOff val="80000"/>
                      </a:schemeClr>
                    </a:solidFill>
                  </a:tcPr>
                </a:tc>
                <a:tc rowSpan="2">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30%</a:t>
                      </a:r>
                      <a:endParaRPr sz="700" dirty="0">
                        <a:solidFill>
                          <a:srgbClr val="1A1A1E"/>
                        </a:solidFill>
                        <a:latin typeface="Arial" panose="020B0604020202020204" pitchFamily="34" charset="0"/>
                        <a:cs typeface="Arial" panose="020B0604020202020204" pitchFamily="34" charset="0"/>
                      </a:endParaRPr>
                    </a:p>
                  </a:txBody>
                  <a:tcPr marL="0" marR="0" marT="42545"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a:noFill/>
                    </a:lnB>
                    <a:solidFill>
                      <a:schemeClr val="tx2">
                        <a:lumMod val="20000"/>
                        <a:lumOff val="80000"/>
                      </a:schemeClr>
                    </a:solidFill>
                  </a:tcPr>
                </a:tc>
                <a:tc vMerge="1">
                  <a:txBody>
                    <a:bodyPr/>
                    <a:lstStyle/>
                    <a:p>
                      <a:endParaRPr lang="en-US"/>
                    </a:p>
                  </a:txBody>
                  <a:tcPr>
                    <a:lnL w="3175" cap="flat" cmpd="sng" algn="ctr">
                      <a:solidFill>
                        <a:schemeClr val="tx1"/>
                      </a:solidFill>
                      <a:prstDash val="solid"/>
                      <a:round/>
                      <a:headEnd type="none" w="med" len="med"/>
                      <a:tailEnd type="none" w="med" len="med"/>
                    </a:lnL>
                    <a:lnT>
                      <a:noFill/>
                    </a:lnT>
                  </a:tcPr>
                </a:tc>
                <a:extLst>
                  <a:ext uri="{0D108BD9-81ED-4DB2-BD59-A6C34878D82A}">
                    <a16:rowId xmlns:a16="http://schemas.microsoft.com/office/drawing/2014/main" val="3349834530"/>
                  </a:ext>
                </a:extLst>
              </a:tr>
              <a:tr h="171695">
                <a:tc>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Specialty</a:t>
                      </a:r>
                      <a:endParaRPr sz="7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a:solidFill>
                        <a:srgbClr val="000000"/>
                      </a:solidFill>
                      <a:prstDash val="solid"/>
                    </a:lnT>
                    <a:lnB>
                      <a:noFill/>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30%</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a:solidFill>
                        <a:srgbClr val="000000"/>
                      </a:solidFill>
                      <a:prstDash val="solid"/>
                    </a:lnL>
                    <a:lnR w="3175" cap="flat" cmpd="sng" algn="ctr">
                      <a:solidFill>
                        <a:srgbClr val="000000"/>
                      </a:solidFill>
                      <a:prstDash val="solid"/>
                      <a:round/>
                      <a:headEnd type="none" w="med" len="med"/>
                      <a:tailEnd type="none" w="med" len="med"/>
                    </a:lnR>
                    <a:lnT w="3175">
                      <a:solidFill>
                        <a:srgbClr val="000000"/>
                      </a:solidFill>
                      <a:prstDash val="solid"/>
                    </a:lnT>
                    <a:lnB>
                      <a:noFill/>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30%</a:t>
                      </a:r>
                      <a:endParaRPr sz="700" dirty="0">
                        <a:solidFill>
                          <a:srgbClr val="1A1A1E"/>
                        </a:solidFill>
                        <a:latin typeface="Arial" panose="020B0604020202020204" pitchFamily="34" charset="0"/>
                        <a:cs typeface="Arial" panose="020B0604020202020204" pitchFamily="34" charset="0"/>
                      </a:endParaRPr>
                    </a:p>
                  </a:txBody>
                  <a:tcPr marL="0" marR="0" marT="42545"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a:solidFill>
                        <a:srgbClr val="000000"/>
                      </a:solidFill>
                      <a:prstDash val="solid"/>
                    </a:lnT>
                    <a:lnB>
                      <a:noFill/>
                    </a:lnB>
                    <a:solidFill>
                      <a:schemeClr val="tx2">
                        <a:lumMod val="20000"/>
                        <a:lumOff val="80000"/>
                      </a:schemeClr>
                    </a:solidFill>
                  </a:tcPr>
                </a:tc>
                <a:tc vMerge="1">
                  <a:txBody>
                    <a:bodyPr/>
                    <a:lstStyle/>
                    <a:p>
                      <a:pPr marL="25400" algn="ctr">
                        <a:lnSpc>
                          <a:spcPct val="100000"/>
                        </a:lnSpc>
                        <a:spcBef>
                          <a:spcPts val="335"/>
                        </a:spcBef>
                      </a:pPr>
                      <a:endParaRPr sz="8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solidFill>
                      <a:srgbClr val="F1F1F1"/>
                    </a:solidFill>
                  </a:tcPr>
                </a:tc>
                <a:tc vMerge="1">
                  <a:txBody>
                    <a:bodyPr/>
                    <a:lstStyle/>
                    <a:p>
                      <a:pPr marL="25400" algn="ctr">
                        <a:lnSpc>
                          <a:spcPct val="100000"/>
                        </a:lnSpc>
                        <a:spcBef>
                          <a:spcPts val="335"/>
                        </a:spcBef>
                      </a:pPr>
                      <a:r>
                        <a:rPr lang="en-US" sz="700" spc="-25" dirty="0">
                          <a:solidFill>
                            <a:srgbClr val="1A1A1E"/>
                          </a:solidFill>
                          <a:latin typeface="Lucida Sans"/>
                          <a:cs typeface="Lucida Sans"/>
                        </a:rPr>
                        <a:t>30%</a:t>
                      </a:r>
                      <a:endParaRPr sz="700" dirty="0">
                        <a:solidFill>
                          <a:srgbClr val="1A1A1E"/>
                        </a:solidFill>
                        <a:latin typeface="Lucida Sans"/>
                        <a:cs typeface="Lucida Sans"/>
                      </a:endParaRPr>
                    </a:p>
                  </a:txBody>
                  <a:tcPr marL="0" marR="0" marT="42545" marB="0">
                    <a:lnL w="3175"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a:noFill/>
                    </a:lnB>
                    <a:solidFill>
                      <a:schemeClr val="tx2">
                        <a:lumMod val="20000"/>
                        <a:lumOff val="80000"/>
                      </a:schemeClr>
                    </a:solidFill>
                  </a:tcPr>
                </a:tc>
                <a:tc vMerge="1">
                  <a:txBody>
                    <a:bodyPr/>
                    <a:lstStyle/>
                    <a:p>
                      <a:pPr marL="25400" algn="ctr">
                        <a:lnSpc>
                          <a:spcPct val="100000"/>
                        </a:lnSpc>
                        <a:spcBef>
                          <a:spcPts val="335"/>
                        </a:spcBef>
                      </a:pPr>
                      <a:r>
                        <a:rPr lang="en-US" sz="700" spc="-25" dirty="0">
                          <a:solidFill>
                            <a:srgbClr val="1A1A1E"/>
                          </a:solidFill>
                          <a:latin typeface="Lucida Sans"/>
                          <a:cs typeface="Lucida Sans"/>
                        </a:rPr>
                        <a:t>30%</a:t>
                      </a:r>
                      <a:endParaRPr sz="700" dirty="0">
                        <a:solidFill>
                          <a:srgbClr val="1A1A1E"/>
                        </a:solidFill>
                        <a:latin typeface="Lucida Sans"/>
                        <a:cs typeface="Lucida Sans"/>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a:noFill/>
                    </a:lnB>
                    <a:solidFill>
                      <a:schemeClr val="tx2">
                        <a:lumMod val="20000"/>
                        <a:lumOff val="80000"/>
                      </a:schemeClr>
                    </a:solidFill>
                  </a:tcPr>
                </a:tc>
                <a:tc vMerge="1">
                  <a:txBody>
                    <a:bodyPr/>
                    <a:lstStyle/>
                    <a:p>
                      <a:pPr marL="25400" algn="ctr">
                        <a:lnSpc>
                          <a:spcPct val="100000"/>
                        </a:lnSpc>
                        <a:spcBef>
                          <a:spcPts val="335"/>
                        </a:spcBef>
                      </a:pPr>
                      <a:endParaRPr sz="8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7"/>
                  </a:ext>
                </a:extLst>
              </a:tr>
              <a:tr h="171695">
                <a:tc gridSpan="7">
                  <a:txBody>
                    <a:bodyPr/>
                    <a:lstStyle/>
                    <a:p>
                      <a:pPr marL="74930">
                        <a:lnSpc>
                          <a:spcPct val="100000"/>
                        </a:lnSpc>
                        <a:spcBef>
                          <a:spcPts val="409"/>
                        </a:spcBef>
                      </a:pPr>
                      <a:r>
                        <a:rPr sz="700" spc="-65" dirty="0">
                          <a:solidFill>
                            <a:srgbClr val="FFFFFF"/>
                          </a:solidFill>
                          <a:latin typeface="Arial Black"/>
                          <a:cs typeface="Arial Black"/>
                        </a:rPr>
                        <a:t>MAIL</a:t>
                      </a:r>
                      <a:r>
                        <a:rPr sz="700" spc="-35" dirty="0">
                          <a:solidFill>
                            <a:srgbClr val="FFFFFF"/>
                          </a:solidFill>
                          <a:latin typeface="Arial Black"/>
                          <a:cs typeface="Arial Black"/>
                        </a:rPr>
                        <a:t> </a:t>
                      </a:r>
                      <a:r>
                        <a:rPr sz="700" spc="-90" dirty="0">
                          <a:solidFill>
                            <a:srgbClr val="FFFFFF"/>
                          </a:solidFill>
                          <a:latin typeface="Arial Black"/>
                          <a:cs typeface="Arial Black"/>
                        </a:rPr>
                        <a:t>ORDER</a:t>
                      </a:r>
                      <a:r>
                        <a:rPr sz="700" spc="-30" dirty="0">
                          <a:solidFill>
                            <a:srgbClr val="FFFFFF"/>
                          </a:solidFill>
                          <a:latin typeface="Arial Black"/>
                          <a:cs typeface="Arial Black"/>
                        </a:rPr>
                        <a:t> </a:t>
                      </a:r>
                      <a:r>
                        <a:rPr sz="700" spc="-60" dirty="0">
                          <a:solidFill>
                            <a:srgbClr val="FFFFFF"/>
                          </a:solidFill>
                          <a:latin typeface="Arial Black"/>
                          <a:cs typeface="Arial Black"/>
                        </a:rPr>
                        <a:t>90-</a:t>
                      </a:r>
                      <a:r>
                        <a:rPr sz="700" spc="-90" dirty="0">
                          <a:solidFill>
                            <a:srgbClr val="FFFFFF"/>
                          </a:solidFill>
                          <a:latin typeface="Arial Black"/>
                          <a:cs typeface="Arial Black"/>
                        </a:rPr>
                        <a:t>DAY</a:t>
                      </a:r>
                      <a:r>
                        <a:rPr sz="700" spc="-5" dirty="0">
                          <a:solidFill>
                            <a:srgbClr val="FFFFFF"/>
                          </a:solidFill>
                          <a:latin typeface="Arial Black"/>
                          <a:cs typeface="Arial Black"/>
                        </a:rPr>
                        <a:t> </a:t>
                      </a:r>
                      <a:r>
                        <a:rPr sz="700" spc="-10" dirty="0">
                          <a:solidFill>
                            <a:srgbClr val="FFFFFF"/>
                          </a:solidFill>
                          <a:latin typeface="Arial Black"/>
                          <a:cs typeface="Arial Black"/>
                        </a:rPr>
                        <a:t>SUPPLY</a:t>
                      </a:r>
                      <a:endParaRPr sz="700" dirty="0">
                        <a:latin typeface="Arial Black"/>
                        <a:cs typeface="Arial Black"/>
                      </a:endParaRPr>
                    </a:p>
                  </a:txBody>
                  <a:tcPr marL="0" marR="0" marT="52069" marB="0">
                    <a:lnL w="12700">
                      <a:noFill/>
                      <a:prstDash val="solid"/>
                    </a:lnL>
                    <a:lnR w="12700">
                      <a:noFill/>
                      <a:prstDash val="solid"/>
                    </a:lnR>
                    <a:lnT>
                      <a:noFill/>
                    </a:lnT>
                    <a:lnB>
                      <a:noFill/>
                    </a:lnB>
                    <a:lnTlToBr w="12700" cmpd="sng">
                      <a:noFill/>
                      <a:prstDash val="solid"/>
                    </a:lnTlToBr>
                    <a:lnBlToTr w="12700" cmpd="sng">
                      <a:noFill/>
                      <a:prstDash val="solid"/>
                    </a:lnBlToTr>
                    <a:solidFill>
                      <a:schemeClr val="accent1"/>
                    </a:solidFill>
                  </a:tcPr>
                </a:tc>
                <a:tc hMerge="1">
                  <a:txBody>
                    <a:bodyPr/>
                    <a:lstStyle/>
                    <a:p>
                      <a:endParaRPr/>
                    </a:p>
                  </a:txBody>
                  <a:tcPr marL="0" marR="0" marT="0" marB="0"/>
                </a:tc>
                <a:tc hMerge="1">
                  <a:txBody>
                    <a:bodyPr/>
                    <a:lstStyle/>
                    <a:p>
                      <a:endParaRPr/>
                    </a:p>
                  </a:txBody>
                  <a:tcPr marL="0" marR="0" marT="0" marB="0"/>
                </a:tc>
                <a:tc hMerge="1">
                  <a:txBody>
                    <a:bodyPr/>
                    <a:lstStyle/>
                    <a:p>
                      <a:endParaRPr lang="en-US"/>
                    </a:p>
                  </a:txBody>
                  <a:tcPr/>
                </a:tc>
                <a:tc hMerge="1">
                  <a:txBody>
                    <a:bodyPr/>
                    <a:lstStyle/>
                    <a:p>
                      <a:endParaRPr/>
                    </a:p>
                  </a:txBody>
                  <a:tcPr marL="0" marR="0" marT="0" marB="0"/>
                </a:tc>
                <a:tc hMerge="1">
                  <a:txBody>
                    <a:bodyPr/>
                    <a:lstStyle/>
                    <a:p>
                      <a:endParaRPr/>
                    </a:p>
                  </a:txBody>
                  <a:tcPr marL="0" marR="0" marT="0" marB="0"/>
                </a:tc>
                <a:tc hMerge="1">
                  <a:txBody>
                    <a:bodyPr/>
                    <a:lstStyle/>
                    <a:p>
                      <a:endParaRPr lang="en-US"/>
                    </a:p>
                  </a:txBody>
                  <a:tcPr/>
                </a:tc>
                <a:extLst>
                  <a:ext uri="{0D108BD9-81ED-4DB2-BD59-A6C34878D82A}">
                    <a16:rowId xmlns:a16="http://schemas.microsoft.com/office/drawing/2014/main" val="10008"/>
                  </a:ext>
                </a:extLst>
              </a:tr>
              <a:tr h="171695">
                <a:tc>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Generic</a:t>
                      </a:r>
                      <a:endParaRPr sz="7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a:noFill/>
                    </a:lnT>
                    <a:lnB w="3175">
                      <a:solidFill>
                        <a:srgbClr val="000000"/>
                      </a:solidFill>
                      <a:prstDash val="solid"/>
                    </a:lnB>
                    <a:solidFill>
                      <a:schemeClr val="bg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$25</a:t>
                      </a:r>
                    </a:p>
                  </a:txBody>
                  <a:tcPr marL="0" marR="0" marT="42545" marB="0">
                    <a:lnL w="12700">
                      <a:solidFill>
                        <a:srgbClr val="000000"/>
                      </a:solidFill>
                      <a:prstDash val="solid"/>
                    </a:lnL>
                    <a:lnR w="3175">
                      <a:solidFill>
                        <a:srgbClr val="000000"/>
                      </a:solidFill>
                      <a:prstDash val="solid"/>
                    </a:lnR>
                    <a:lnT>
                      <a:noFill/>
                    </a:lnT>
                    <a:lnB w="3175">
                      <a:solidFill>
                        <a:srgbClr val="000000"/>
                      </a:solidFill>
                      <a:prstDash val="solid"/>
                    </a:lnB>
                    <a:solidFill>
                      <a:schemeClr val="bg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$25</a:t>
                      </a: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a:noFill/>
                    </a:lnT>
                    <a:lnB w="3175">
                      <a:solidFill>
                        <a:srgbClr val="000000"/>
                      </a:solidFill>
                      <a:prstDash val="solid"/>
                    </a:lnB>
                    <a:solidFill>
                      <a:schemeClr val="bg1"/>
                    </a:solidFill>
                  </a:tcPr>
                </a:tc>
                <a:tc rowSpan="4">
                  <a:txBody>
                    <a:bodyPr/>
                    <a:lstStyle/>
                    <a:p>
                      <a:pPr marL="25400" marR="0" lvl="0" indent="0" algn="ctr" defTabSz="914400" eaLnBrk="1" fontAlgn="auto" latinLnBrk="0" hangingPunct="1">
                        <a:lnSpc>
                          <a:spcPct val="100000"/>
                        </a:lnSpc>
                        <a:spcBef>
                          <a:spcPts val="335"/>
                        </a:spcBef>
                        <a:spcAft>
                          <a:spcPts val="0"/>
                        </a:spcAft>
                        <a:buClrTx/>
                        <a:buSzTx/>
                        <a:buFontTx/>
                        <a:buNone/>
                        <a:tabLst/>
                        <a:defRPr/>
                      </a:pPr>
                      <a:r>
                        <a:rPr kumimoji="0" lang="en-US" sz="700" b="0" i="0" u="none" strike="noStrike" kern="0" cap="none" spc="0" normalizeH="0" baseline="0" noProof="0" dirty="0">
                          <a:ln>
                            <a:noFill/>
                          </a:ln>
                          <a:solidFill>
                            <a:srgbClr val="1A1A1E"/>
                          </a:solidFill>
                          <a:effectLst/>
                          <a:uLnTx/>
                          <a:uFillTx/>
                          <a:latin typeface="Arial" panose="020B0604020202020204" pitchFamily="34" charset="0"/>
                          <a:ea typeface="+mn-ea"/>
                          <a:cs typeface="Arial" panose="020B0604020202020204" pitchFamily="34" charset="0"/>
                        </a:rPr>
                        <a:t>Not Covered</a:t>
                      </a:r>
                    </a:p>
                  </a:txBody>
                  <a:tcPr marL="0" marR="0" marT="42545"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solidFill>
                      <a:schemeClr val="bg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$25</a:t>
                      </a:r>
                    </a:p>
                  </a:txBody>
                  <a:tcPr marL="0" marR="0" marT="42545" marB="0">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a:noFill/>
                    </a:lnT>
                    <a:lnB w="3175">
                      <a:solidFill>
                        <a:srgbClr val="000000"/>
                      </a:solidFill>
                      <a:prstDash val="solid"/>
                    </a:lnB>
                    <a:solidFill>
                      <a:schemeClr val="bg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$25</a:t>
                      </a: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a:noFill/>
                    </a:lnT>
                    <a:lnB w="3175">
                      <a:solidFill>
                        <a:srgbClr val="000000"/>
                      </a:solidFill>
                      <a:prstDash val="solid"/>
                    </a:lnB>
                    <a:solidFill>
                      <a:schemeClr val="bg1"/>
                    </a:solidFill>
                  </a:tcPr>
                </a:tc>
                <a:tc rowSpan="4">
                  <a:txBody>
                    <a:bodyPr/>
                    <a:lstStyle/>
                    <a:p>
                      <a:pPr marL="25400" marR="0" lvl="0" indent="0" algn="ctr" defTabSz="914400" eaLnBrk="1" fontAlgn="auto" latinLnBrk="0" hangingPunct="1">
                        <a:lnSpc>
                          <a:spcPct val="100000"/>
                        </a:lnSpc>
                        <a:spcBef>
                          <a:spcPts val="335"/>
                        </a:spcBef>
                        <a:spcAft>
                          <a:spcPts val="0"/>
                        </a:spcAft>
                        <a:buClrTx/>
                        <a:buSzTx/>
                        <a:buFontTx/>
                        <a:buNone/>
                        <a:tabLst/>
                        <a:defRPr/>
                      </a:pPr>
                      <a:r>
                        <a:rPr lang="en-US" sz="700" dirty="0">
                          <a:solidFill>
                            <a:srgbClr val="1A1A1E"/>
                          </a:solidFill>
                          <a:latin typeface="Arial" panose="020B0604020202020204" pitchFamily="34" charset="0"/>
                          <a:cs typeface="Arial" panose="020B0604020202020204" pitchFamily="34" charset="0"/>
                        </a:rPr>
                        <a:t>Not Covered</a:t>
                      </a:r>
                    </a:p>
                    <a:p>
                      <a:pPr marL="25400" algn="ctr">
                        <a:lnSpc>
                          <a:spcPct val="100000"/>
                        </a:lnSpc>
                        <a:spcBef>
                          <a:spcPts val="335"/>
                        </a:spcBef>
                      </a:pPr>
                      <a:endParaRPr lang="en-US" sz="700" spc="-25" dirty="0">
                        <a:solidFill>
                          <a:srgbClr val="1A1A1E"/>
                        </a:solidFill>
                        <a:latin typeface="Arial" panose="020B0604020202020204" pitchFamily="34" charset="0"/>
                        <a:cs typeface="Arial" panose="020B0604020202020204" pitchFamily="34" charset="0"/>
                      </a:endParaRPr>
                    </a:p>
                  </a:txBody>
                  <a:tcPr marL="0" marR="0" marT="42545"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171695">
                <a:tc>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Preferred</a:t>
                      </a:r>
                      <a:r>
                        <a:rPr sz="700" spc="5" dirty="0">
                          <a:latin typeface="Arial" panose="020B0604020202020204" pitchFamily="34" charset="0"/>
                          <a:cs typeface="Arial" panose="020B0604020202020204" pitchFamily="34" charset="0"/>
                        </a:rPr>
                        <a:t> </a:t>
                      </a:r>
                      <a:r>
                        <a:rPr sz="700" spc="-10" dirty="0">
                          <a:latin typeface="Arial" panose="020B0604020202020204" pitchFamily="34" charset="0"/>
                          <a:cs typeface="Arial" panose="020B0604020202020204" pitchFamily="34" charset="0"/>
                        </a:rPr>
                        <a:t>Brand</a:t>
                      </a:r>
                      <a:endParaRPr sz="7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$88</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chemeClr val="bg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$88</a:t>
                      </a:r>
                      <a:endParaRPr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vMerge="1">
                  <a:txBody>
                    <a:bodyPr/>
                    <a:lstStyle/>
                    <a:p>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1F1F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$88</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$88</a:t>
                      </a:r>
                      <a:endParaRPr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vMerge="1">
                  <a:txBody>
                    <a:bodyPr/>
                    <a:lstStyle/>
                    <a:p>
                      <a:pPr marL="25400" algn="ctr">
                        <a:lnSpc>
                          <a:spcPct val="100000"/>
                        </a:lnSpc>
                        <a:spcBef>
                          <a:spcPts val="335"/>
                        </a:spcBef>
                      </a:pPr>
                      <a:endParaRPr sz="8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71695">
                <a:tc>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Non-preferred</a:t>
                      </a:r>
                      <a:r>
                        <a:rPr sz="700" spc="-40" dirty="0">
                          <a:latin typeface="Arial" panose="020B0604020202020204" pitchFamily="34" charset="0"/>
                          <a:cs typeface="Arial" panose="020B0604020202020204" pitchFamily="34" charset="0"/>
                        </a:rPr>
                        <a:t> </a:t>
                      </a:r>
                      <a:r>
                        <a:rPr sz="700" spc="-20" dirty="0">
                          <a:latin typeface="Arial" panose="020B0604020202020204" pitchFamily="34" charset="0"/>
                          <a:cs typeface="Arial" panose="020B0604020202020204" pitchFamily="34" charset="0"/>
                        </a:rPr>
                        <a:t>Brand</a:t>
                      </a:r>
                      <a:endParaRPr sz="70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a:txBody>
                    <a:bodyPr/>
                    <a:lstStyle/>
                    <a:p>
                      <a:pPr marL="24765"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$138</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chemeClr val="bg1"/>
                    </a:solidFill>
                  </a:tcPr>
                </a:tc>
                <a:tc>
                  <a:txBody>
                    <a:bodyPr/>
                    <a:lstStyle/>
                    <a:p>
                      <a:pPr marL="24765"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$138</a:t>
                      </a:r>
                      <a:endParaRPr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vMerge="1">
                  <a:txBody>
                    <a:bodyPr/>
                    <a:lstStyle/>
                    <a:p>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1F1F1"/>
                    </a:solidFill>
                  </a:tcPr>
                </a:tc>
                <a:tc>
                  <a:txBody>
                    <a:bodyPr/>
                    <a:lstStyle/>
                    <a:p>
                      <a:pPr marL="24765"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$138</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a:txBody>
                    <a:bodyPr/>
                    <a:lstStyle/>
                    <a:p>
                      <a:pPr marL="24765"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$138</a:t>
                      </a:r>
                      <a:endParaRPr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vMerge="1">
                  <a:txBody>
                    <a:bodyPr/>
                    <a:lstStyle/>
                    <a:p>
                      <a:pPr marL="24765" algn="ctr">
                        <a:lnSpc>
                          <a:spcPct val="100000"/>
                        </a:lnSpc>
                        <a:spcBef>
                          <a:spcPts val="335"/>
                        </a:spcBef>
                      </a:pPr>
                      <a:endParaRPr sz="8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71695">
                <a:tc>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Specialty</a:t>
                      </a:r>
                      <a:endParaRPr sz="7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a:solidFill>
                        <a:srgbClr val="000000"/>
                      </a:solidFill>
                      <a:prstDash val="solid"/>
                    </a:lnT>
                    <a:lnB w="3175" cap="flat" cmpd="sng" algn="ctr">
                      <a:solidFill>
                        <a:schemeClr val="tx1"/>
                      </a:solidFill>
                      <a:prstDash val="solid"/>
                      <a:round/>
                      <a:headEnd type="none" w="med" len="med"/>
                      <a:tailEnd type="none" w="med" len="med"/>
                    </a:lnB>
                    <a:solidFill>
                      <a:schemeClr val="bg1"/>
                    </a:solidFill>
                  </a:tcPr>
                </a:tc>
                <a:tc>
                  <a:txBody>
                    <a:bodyPr/>
                    <a:lstStyle/>
                    <a:p>
                      <a:pPr marL="24765"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N/A</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a:solidFill>
                        <a:srgbClr val="000000"/>
                      </a:solidFill>
                      <a:prstDash val="solid"/>
                    </a:lnL>
                    <a:lnR w="3175">
                      <a:solidFill>
                        <a:srgbClr val="000000"/>
                      </a:solidFill>
                      <a:prstDash val="solid"/>
                    </a:lnR>
                    <a:lnT w="3175">
                      <a:solidFill>
                        <a:srgbClr val="000000"/>
                      </a:solidFill>
                      <a:prstDash val="solid"/>
                    </a:lnT>
                    <a:lnB w="3175" cap="flat" cmpd="sng" algn="ctr">
                      <a:solidFill>
                        <a:schemeClr val="tx1"/>
                      </a:solidFill>
                      <a:prstDash val="solid"/>
                      <a:round/>
                      <a:headEnd type="none" w="med" len="med"/>
                      <a:tailEnd type="none" w="med" len="med"/>
                    </a:lnB>
                    <a:solidFill>
                      <a:schemeClr val="bg1"/>
                    </a:solidFill>
                  </a:tcPr>
                </a:tc>
                <a:tc>
                  <a:txBody>
                    <a:bodyPr/>
                    <a:lstStyle/>
                    <a:p>
                      <a:pPr marL="24765"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N/A</a:t>
                      </a:r>
                      <a:endParaRPr lang="en-US"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cap="flat" cmpd="sng" algn="ctr">
                      <a:solidFill>
                        <a:schemeClr val="tx1"/>
                      </a:solidFill>
                      <a:prstDash val="solid"/>
                      <a:round/>
                      <a:headEnd type="none" w="med" len="med"/>
                      <a:tailEnd type="none" w="med" len="med"/>
                    </a:lnB>
                    <a:solidFill>
                      <a:schemeClr val="bg1"/>
                    </a:solidFill>
                  </a:tcPr>
                </a:tc>
                <a:tc vMerge="1">
                  <a:txBody>
                    <a:bodyPr/>
                    <a:lstStyle/>
                    <a:p>
                      <a:endParaRPr dirty="0"/>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1F1F1"/>
                    </a:solidFill>
                  </a:tcPr>
                </a:tc>
                <a:tc>
                  <a:txBody>
                    <a:bodyPr/>
                    <a:lstStyle/>
                    <a:p>
                      <a:pPr marL="24765" marR="0" lvl="0" indent="0" algn="ctr" defTabSz="914400" rtl="0" eaLnBrk="1" fontAlgn="auto" latinLnBrk="0" hangingPunct="1">
                        <a:lnSpc>
                          <a:spcPct val="100000"/>
                        </a:lnSpc>
                        <a:spcBef>
                          <a:spcPts val="335"/>
                        </a:spcBef>
                        <a:spcAft>
                          <a:spcPts val="0"/>
                        </a:spcAft>
                        <a:buClrTx/>
                        <a:buSzTx/>
                        <a:buFontTx/>
                        <a:buNone/>
                        <a:tabLst/>
                        <a:defRPr/>
                      </a:pPr>
                      <a:r>
                        <a:rPr kumimoji="0" lang="en-US" sz="700" b="0" i="0" u="none" strike="noStrike" kern="1200" cap="none" spc="-25" normalizeH="0" baseline="0" noProof="0">
                          <a:ln>
                            <a:noFill/>
                          </a:ln>
                          <a:solidFill>
                            <a:srgbClr val="1A1A1E"/>
                          </a:solidFill>
                          <a:effectLst/>
                          <a:uLnTx/>
                          <a:uFillTx/>
                          <a:latin typeface="Arial" panose="020B0604020202020204" pitchFamily="34" charset="0"/>
                          <a:ea typeface="+mn-ea"/>
                          <a:cs typeface="Arial" panose="020B0604020202020204" pitchFamily="34" charset="0"/>
                        </a:rPr>
                        <a:t>N/A</a:t>
                      </a:r>
                      <a:endParaRPr kumimoji="0" lang="en-US" sz="700" b="0" i="0" u="none" strike="noStrike" kern="1200" cap="none" spc="0" normalizeH="0" baseline="0" noProof="0" dirty="0">
                        <a:ln>
                          <a:noFill/>
                        </a:ln>
                        <a:solidFill>
                          <a:srgbClr val="1A1A1E"/>
                        </a:solidFill>
                        <a:effectLst/>
                        <a:uLnTx/>
                        <a:uFillTx/>
                        <a:latin typeface="Arial" panose="020B0604020202020204" pitchFamily="34" charset="0"/>
                        <a:ea typeface="+mn-ea"/>
                        <a:cs typeface="Arial" panose="020B0604020202020204" pitchFamily="34" charset="0"/>
                      </a:endParaRPr>
                    </a:p>
                  </a:txBody>
                  <a:tcPr marL="0" marR="0" marT="42545" marB="0">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w="3175" cap="flat" cmpd="sng" algn="ctr">
                      <a:solidFill>
                        <a:schemeClr val="tx1"/>
                      </a:solidFill>
                      <a:prstDash val="solid"/>
                      <a:round/>
                      <a:headEnd type="none" w="med" len="med"/>
                      <a:tailEnd type="none" w="med" len="med"/>
                    </a:lnB>
                    <a:solidFill>
                      <a:schemeClr val="bg1"/>
                    </a:solidFill>
                  </a:tcPr>
                </a:tc>
                <a:tc>
                  <a:txBody>
                    <a:bodyPr/>
                    <a:lstStyle/>
                    <a:p>
                      <a:pPr marL="24765" marR="0" lvl="0" indent="0" algn="ctr" defTabSz="914400" rtl="0" eaLnBrk="1" fontAlgn="auto" latinLnBrk="0" hangingPunct="1">
                        <a:lnSpc>
                          <a:spcPct val="100000"/>
                        </a:lnSpc>
                        <a:spcBef>
                          <a:spcPts val="335"/>
                        </a:spcBef>
                        <a:spcAft>
                          <a:spcPts val="0"/>
                        </a:spcAft>
                        <a:buClrTx/>
                        <a:buSzTx/>
                        <a:buFontTx/>
                        <a:buNone/>
                        <a:tabLst/>
                        <a:defRPr/>
                      </a:pPr>
                      <a:r>
                        <a:rPr kumimoji="0" lang="en-US" sz="700" b="0" i="0" u="none" strike="noStrike" kern="1200" cap="none" spc="-25" normalizeH="0" baseline="0" noProof="0" dirty="0">
                          <a:ln>
                            <a:noFill/>
                          </a:ln>
                          <a:solidFill>
                            <a:srgbClr val="1A1A1E"/>
                          </a:solidFill>
                          <a:effectLst/>
                          <a:uLnTx/>
                          <a:uFillTx/>
                          <a:latin typeface="Arial" panose="020B0604020202020204" pitchFamily="34" charset="0"/>
                          <a:ea typeface="+mn-ea"/>
                          <a:cs typeface="Arial" panose="020B0604020202020204" pitchFamily="34" charset="0"/>
                        </a:rPr>
                        <a:t>N/A</a:t>
                      </a:r>
                      <a:endParaRPr kumimoji="0" lang="en-US" sz="700" b="0" i="0" u="none" strike="noStrike" kern="1200" cap="none" spc="0" normalizeH="0" baseline="0" noProof="0" dirty="0">
                        <a:ln>
                          <a:noFill/>
                        </a:ln>
                        <a:solidFill>
                          <a:srgbClr val="1A1A1E"/>
                        </a:solidFill>
                        <a:effectLst/>
                        <a:uLnTx/>
                        <a:uFillTx/>
                        <a:latin typeface="Arial" panose="020B0604020202020204" pitchFamily="34" charset="0"/>
                        <a:ea typeface="+mn-ea"/>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cap="flat" cmpd="sng" algn="ctr">
                      <a:solidFill>
                        <a:schemeClr val="tx1"/>
                      </a:solidFill>
                      <a:prstDash val="solid"/>
                      <a:round/>
                      <a:headEnd type="none" w="med" len="med"/>
                      <a:tailEnd type="none" w="med" len="med"/>
                    </a:lnB>
                    <a:solidFill>
                      <a:schemeClr val="bg1"/>
                    </a:solidFill>
                  </a:tcPr>
                </a:tc>
                <a:tc vMerge="1">
                  <a:txBody>
                    <a:bodyPr/>
                    <a:lstStyle/>
                    <a:p>
                      <a:pPr marL="24765" algn="ctr">
                        <a:lnSpc>
                          <a:spcPct val="100000"/>
                        </a:lnSpc>
                        <a:spcBef>
                          <a:spcPts val="335"/>
                        </a:spcBef>
                      </a:pPr>
                      <a:endParaRPr sz="8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79936">
                <a:tc gridSpan="7">
                  <a:txBody>
                    <a:bodyPr/>
                    <a:lstStyle/>
                    <a:p>
                      <a:pPr marL="74930">
                        <a:lnSpc>
                          <a:spcPts val="935"/>
                        </a:lnSpc>
                        <a:spcBef>
                          <a:spcPts val="409"/>
                        </a:spcBef>
                      </a:pPr>
                      <a:endParaRPr sz="800" dirty="0">
                        <a:latin typeface="Lucida Sans"/>
                        <a:cs typeface="Lucida Sans"/>
                      </a:endParaRPr>
                    </a:p>
                  </a:txBody>
                  <a:tcPr marL="0" marR="0" marT="52069" marB="0">
                    <a:lnT w="3175" cap="flat" cmpd="sng" algn="ctr">
                      <a:solidFill>
                        <a:schemeClr val="tx1"/>
                      </a:solidFill>
                      <a:prstDash val="solid"/>
                      <a:round/>
                      <a:headEnd type="none" w="med" len="med"/>
                      <a:tailEnd type="none" w="med" len="med"/>
                    </a:lnT>
                  </a:tcPr>
                </a:tc>
                <a:tc hMerge="1">
                  <a:txBody>
                    <a:bodyPr/>
                    <a:lstStyle/>
                    <a:p>
                      <a:endParaRPr/>
                    </a:p>
                  </a:txBody>
                  <a:tcPr marL="0" marR="0" marT="0" marB="0"/>
                </a:tc>
                <a:tc hMerge="1">
                  <a:txBody>
                    <a:bodyPr/>
                    <a:lstStyle/>
                    <a:p>
                      <a:endParaRPr/>
                    </a:p>
                  </a:txBody>
                  <a:tcPr marL="0" marR="0" marT="0" marB="0"/>
                </a:tc>
                <a:tc hMerge="1">
                  <a:txBody>
                    <a:bodyPr/>
                    <a:lstStyle/>
                    <a:p>
                      <a:endParaRPr lang="en-US"/>
                    </a:p>
                  </a:txBody>
                  <a:tcPr/>
                </a:tc>
                <a:tc hMerge="1">
                  <a:txBody>
                    <a:bodyPr/>
                    <a:lstStyle/>
                    <a:p>
                      <a:endParaRPr/>
                    </a:p>
                  </a:txBody>
                  <a:tcPr marL="0" marR="0" marT="0" marB="0"/>
                </a:tc>
                <a:tc hMerge="1">
                  <a:txBody>
                    <a:bodyPr/>
                    <a:lstStyle/>
                    <a:p>
                      <a:endParaRPr/>
                    </a:p>
                  </a:txBody>
                  <a:tcPr marL="0" marR="0" marT="0" marB="0"/>
                </a:tc>
                <a:tc hMerge="1">
                  <a:txBody>
                    <a:bodyPr/>
                    <a:lstStyle/>
                    <a:p>
                      <a:endParaRPr lang="en-US"/>
                    </a:p>
                  </a:txBody>
                  <a:tcPr/>
                </a:tc>
                <a:extLst>
                  <a:ext uri="{0D108BD9-81ED-4DB2-BD59-A6C34878D82A}">
                    <a16:rowId xmlns:a16="http://schemas.microsoft.com/office/drawing/2014/main" val="10013"/>
                  </a:ext>
                </a:extLst>
              </a:tr>
            </a:tbl>
          </a:graphicData>
        </a:graphic>
      </p:graphicFrame>
      <p:sp>
        <p:nvSpPr>
          <p:cNvPr id="5" name="object 2">
            <a:extLst>
              <a:ext uri="{FF2B5EF4-FFF2-40B4-BE49-F238E27FC236}">
                <a16:creationId xmlns:a16="http://schemas.microsoft.com/office/drawing/2014/main" id="{07B5CC60-E674-D21F-70BF-709C0B041A49}"/>
              </a:ext>
            </a:extLst>
          </p:cNvPr>
          <p:cNvSpPr/>
          <p:nvPr/>
        </p:nvSpPr>
        <p:spPr>
          <a:xfrm>
            <a:off x="7086600" y="9372600"/>
            <a:ext cx="685800" cy="685800"/>
          </a:xfrm>
          <a:custGeom>
            <a:avLst/>
            <a:gdLst/>
            <a:ahLst/>
            <a:cxnLst/>
            <a:rect l="l" t="t" r="r" b="b"/>
            <a:pathLst>
              <a:path w="685800" h="685800">
                <a:moveTo>
                  <a:pt x="685800" y="0"/>
                </a:moveTo>
                <a:lnTo>
                  <a:pt x="0" y="685800"/>
                </a:lnTo>
                <a:lnTo>
                  <a:pt x="685800" y="685800"/>
                </a:lnTo>
                <a:lnTo>
                  <a:pt x="685800" y="0"/>
                </a:lnTo>
                <a:close/>
              </a:path>
            </a:pathLst>
          </a:custGeom>
          <a:solidFill>
            <a:schemeClr val="accent1"/>
          </a:solidFill>
        </p:spPr>
        <p:txBody>
          <a:bodyPr wrap="square" lIns="0" tIns="0" rIns="0" bIns="0" rtlCol="0"/>
          <a:lstStyle/>
          <a:p>
            <a:endParaRPr>
              <a:solidFill>
                <a:schemeClr val="tx1"/>
              </a:solidFill>
            </a:endParaRPr>
          </a:p>
        </p:txBody>
      </p:sp>
      <p:sp>
        <p:nvSpPr>
          <p:cNvPr id="6" name="Holder 6">
            <a:extLst>
              <a:ext uri="{FF2B5EF4-FFF2-40B4-BE49-F238E27FC236}">
                <a16:creationId xmlns:a16="http://schemas.microsoft.com/office/drawing/2014/main" id="{71C2B5F9-F8D1-0579-DC10-FAE2ABE6F48E}"/>
              </a:ext>
            </a:extLst>
          </p:cNvPr>
          <p:cNvSpPr txBox="1">
            <a:spLocks/>
          </p:cNvSpPr>
          <p:nvPr/>
        </p:nvSpPr>
        <p:spPr>
          <a:xfrm>
            <a:off x="7471409" y="9762306"/>
            <a:ext cx="234315" cy="153888"/>
          </a:xfrm>
          <a:prstGeom prst="rect">
            <a:avLst/>
          </a:prstGeom>
        </p:spPr>
        <p:txBody>
          <a:bodyPr lIns="0" tIns="0" rIns="0" bIns="0"/>
          <a:lstStyle>
            <a:defPPr>
              <a:defRPr lang="en-US"/>
            </a:defPPr>
            <a:lvl1pPr marL="0" algn="l" defTabSz="914400" rtl="0" eaLnBrk="1" latinLnBrk="0" hangingPunct="1">
              <a:defRPr sz="1000" b="0" i="0" kern="1200">
                <a:solidFill>
                  <a:schemeClr val="bg1"/>
                </a:solidFill>
                <a:latin typeface="Arial Black"/>
                <a:ea typeface="+mn-ea"/>
                <a:cs typeface="Arial Black"/>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70"/>
              </a:spcBef>
            </a:pPr>
            <a:fld id="{81D60167-4931-47E6-BA6A-407CBD079E47}" type="slidenum">
              <a:rPr lang="en-US" spc="-25" smtClean="0"/>
              <a:pPr marL="38100">
                <a:spcBef>
                  <a:spcPts val="170"/>
                </a:spcBef>
              </a:pPr>
              <a:t>2</a:t>
            </a:fld>
            <a:endParaRPr lang="en-US" spc="-25" dirty="0"/>
          </a:p>
        </p:txBody>
      </p:sp>
      <p:sp>
        <p:nvSpPr>
          <p:cNvPr id="9" name="Rectangle 8">
            <a:extLst>
              <a:ext uri="{FF2B5EF4-FFF2-40B4-BE49-F238E27FC236}">
                <a16:creationId xmlns:a16="http://schemas.microsoft.com/office/drawing/2014/main" id="{096D605D-2313-C0E5-1649-DDFEC1357F0B}"/>
              </a:ext>
            </a:extLst>
          </p:cNvPr>
          <p:cNvSpPr/>
          <p:nvPr/>
        </p:nvSpPr>
        <p:spPr>
          <a:xfrm>
            <a:off x="357736" y="6455673"/>
            <a:ext cx="7009152" cy="1011927"/>
          </a:xfrm>
          <a:prstGeom prst="rect">
            <a:avLst/>
          </a:prstGeom>
          <a:solidFill>
            <a:schemeClr val="bg2"/>
          </a:solid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sp>
        <p:nvSpPr>
          <p:cNvPr id="10" name="object 10">
            <a:extLst>
              <a:ext uri="{FF2B5EF4-FFF2-40B4-BE49-F238E27FC236}">
                <a16:creationId xmlns:a16="http://schemas.microsoft.com/office/drawing/2014/main" id="{3E5675A4-D943-F5CC-20E6-1E03453A6D2C}"/>
              </a:ext>
            </a:extLst>
          </p:cNvPr>
          <p:cNvSpPr txBox="1"/>
          <p:nvPr/>
        </p:nvSpPr>
        <p:spPr>
          <a:xfrm>
            <a:off x="413651" y="6525527"/>
            <a:ext cx="3510960" cy="259566"/>
          </a:xfrm>
          <a:prstGeom prst="rect">
            <a:avLst/>
          </a:prstGeom>
        </p:spPr>
        <p:txBody>
          <a:bodyPr wrap="square" lIns="0" tIns="9715" rIns="0" bIns="0" rtlCol="0" anchor="ctr">
            <a:noAutofit/>
          </a:bodyPr>
          <a:lstStyle/>
          <a:p>
            <a:pPr marL="30987">
              <a:lnSpc>
                <a:spcPts val="1530"/>
              </a:lnSpc>
            </a:pPr>
            <a:r>
              <a:rPr lang="en-US" sz="1200" b="1" spc="4" dirty="0">
                <a:latin typeface="Lucida Sans" panose="020B0602030504020204" pitchFamily="34" charset="0"/>
                <a:cs typeface="Arial"/>
              </a:rPr>
              <a:t>PHARMACY</a:t>
            </a:r>
            <a:r>
              <a:rPr lang="en-US" sz="1200" b="1" spc="4" dirty="0">
                <a:solidFill>
                  <a:srgbClr val="032E41"/>
                </a:solidFill>
                <a:latin typeface="Lucida Sans" panose="020B0602030504020204" pitchFamily="34" charset="0"/>
                <a:cs typeface="Arial"/>
              </a:rPr>
              <a:t> – </a:t>
            </a:r>
            <a:r>
              <a:rPr lang="en-US" sz="1200" b="1" i="1" spc="4" dirty="0">
                <a:solidFill>
                  <a:schemeClr val="accent1"/>
                </a:solidFill>
                <a:latin typeface="Lucida Sans" panose="020B0602030504020204" pitchFamily="34" charset="0"/>
                <a:cs typeface="Arial"/>
              </a:rPr>
              <a:t>CVS</a:t>
            </a:r>
            <a:endParaRPr sz="1200" i="1" dirty="0">
              <a:solidFill>
                <a:schemeClr val="accent1"/>
              </a:solidFill>
              <a:latin typeface="Lucida Sans" panose="020B0602030504020204" pitchFamily="34" charset="0"/>
              <a:cs typeface="Arial"/>
            </a:endParaRPr>
          </a:p>
        </p:txBody>
      </p:sp>
      <p:sp>
        <p:nvSpPr>
          <p:cNvPr id="11" name="object 80">
            <a:extLst>
              <a:ext uri="{FF2B5EF4-FFF2-40B4-BE49-F238E27FC236}">
                <a16:creationId xmlns:a16="http://schemas.microsoft.com/office/drawing/2014/main" id="{5FA366D8-0783-A174-432E-D4B530E14F17}"/>
              </a:ext>
            </a:extLst>
          </p:cNvPr>
          <p:cNvSpPr txBox="1"/>
          <p:nvPr/>
        </p:nvSpPr>
        <p:spPr>
          <a:xfrm>
            <a:off x="455123" y="6734654"/>
            <a:ext cx="6785319" cy="657924"/>
          </a:xfrm>
          <a:prstGeom prst="rect">
            <a:avLst/>
          </a:prstGeom>
        </p:spPr>
        <p:txBody>
          <a:bodyPr wrap="square" lIns="0" tIns="6477" rIns="0" bIns="0" rtlCol="0">
            <a:noAutofit/>
          </a:bodyPr>
          <a:lstStyle/>
          <a:p>
            <a:pPr marL="12700" marR="5080">
              <a:spcBef>
                <a:spcPts val="100"/>
              </a:spcBef>
            </a:pPr>
            <a:r>
              <a:rPr lang="en-US" sz="800" spc="-25" dirty="0">
                <a:latin typeface="Lucida Sans"/>
                <a:cs typeface="Lucida Sans"/>
              </a:rPr>
              <a:t>Prescription</a:t>
            </a:r>
            <a:r>
              <a:rPr lang="en-US" sz="800" spc="-50" dirty="0">
                <a:latin typeface="Lucida Sans"/>
                <a:cs typeface="Lucida Sans"/>
              </a:rPr>
              <a:t> </a:t>
            </a:r>
            <a:r>
              <a:rPr lang="en-US" sz="800" spc="-30" dirty="0">
                <a:latin typeface="Lucida Sans"/>
                <a:cs typeface="Lucida Sans"/>
              </a:rPr>
              <a:t>drug</a:t>
            </a:r>
            <a:r>
              <a:rPr lang="en-US" sz="800" spc="-10" dirty="0">
                <a:latin typeface="Lucida Sans"/>
                <a:cs typeface="Lucida Sans"/>
              </a:rPr>
              <a:t> </a:t>
            </a:r>
            <a:r>
              <a:rPr lang="en-US" sz="800" spc="-30" dirty="0">
                <a:latin typeface="Lucida Sans"/>
                <a:cs typeface="Lucida Sans"/>
              </a:rPr>
              <a:t>coverage</a:t>
            </a:r>
            <a:r>
              <a:rPr lang="en-US" sz="800" spc="-40" dirty="0">
                <a:latin typeface="Lucida Sans"/>
                <a:cs typeface="Lucida Sans"/>
              </a:rPr>
              <a:t> </a:t>
            </a:r>
            <a:r>
              <a:rPr lang="en-US" sz="800" spc="-30" dirty="0">
                <a:latin typeface="Lucida Sans"/>
                <a:cs typeface="Lucida Sans"/>
              </a:rPr>
              <a:t>through Aetna is included</a:t>
            </a:r>
            <a:r>
              <a:rPr lang="en-US" sz="800" spc="-35" dirty="0">
                <a:latin typeface="Lucida Sans"/>
                <a:cs typeface="Lucida Sans"/>
              </a:rPr>
              <a:t> </a:t>
            </a:r>
            <a:r>
              <a:rPr lang="en-US" sz="800" spc="-25" dirty="0">
                <a:latin typeface="Lucida Sans"/>
                <a:cs typeface="Lucida Sans"/>
              </a:rPr>
              <a:t>with</a:t>
            </a:r>
            <a:r>
              <a:rPr lang="en-US" sz="800" spc="-40" dirty="0">
                <a:latin typeface="Lucida Sans"/>
                <a:cs typeface="Lucida Sans"/>
              </a:rPr>
              <a:t> </a:t>
            </a:r>
            <a:r>
              <a:rPr lang="en-US" sz="800" spc="-30" dirty="0">
                <a:latin typeface="Lucida Sans"/>
                <a:cs typeface="Lucida Sans"/>
              </a:rPr>
              <a:t>all</a:t>
            </a:r>
            <a:r>
              <a:rPr lang="en-US" sz="800" spc="-45" dirty="0">
                <a:latin typeface="Lucida Sans"/>
                <a:cs typeface="Lucida Sans"/>
              </a:rPr>
              <a:t> </a:t>
            </a:r>
            <a:r>
              <a:rPr lang="en-US" sz="800" spc="-20" dirty="0">
                <a:latin typeface="Lucida Sans"/>
                <a:cs typeface="Lucida Sans"/>
              </a:rPr>
              <a:t>of</a:t>
            </a:r>
            <a:r>
              <a:rPr lang="en-US" sz="800" spc="-35" dirty="0">
                <a:latin typeface="Lucida Sans"/>
                <a:cs typeface="Lucida Sans"/>
              </a:rPr>
              <a:t> </a:t>
            </a:r>
            <a:r>
              <a:rPr lang="en-US" sz="800" spc="-10" dirty="0">
                <a:latin typeface="Lucida Sans"/>
                <a:cs typeface="Lucida Sans"/>
              </a:rPr>
              <a:t>our</a:t>
            </a:r>
            <a:r>
              <a:rPr lang="en-US" sz="800" spc="-25" dirty="0">
                <a:latin typeface="Lucida Sans"/>
                <a:cs typeface="Lucida Sans"/>
              </a:rPr>
              <a:t> </a:t>
            </a:r>
            <a:r>
              <a:rPr lang="en-US" sz="800" spc="-30" dirty="0">
                <a:latin typeface="Lucida Sans"/>
                <a:cs typeface="Lucida Sans"/>
              </a:rPr>
              <a:t>medical</a:t>
            </a:r>
            <a:r>
              <a:rPr lang="en-US" sz="800" spc="-45" dirty="0">
                <a:latin typeface="Lucida Sans"/>
                <a:cs typeface="Lucida Sans"/>
              </a:rPr>
              <a:t> </a:t>
            </a:r>
            <a:r>
              <a:rPr lang="en-US" sz="800" spc="-30" dirty="0">
                <a:latin typeface="Lucida Sans"/>
                <a:cs typeface="Lucida Sans"/>
              </a:rPr>
              <a:t>plans.</a:t>
            </a:r>
            <a:r>
              <a:rPr lang="en-US" sz="800" spc="-45" dirty="0">
                <a:latin typeface="Lucida Sans"/>
                <a:cs typeface="Lucida Sans"/>
              </a:rPr>
              <a:t> </a:t>
            </a:r>
            <a:r>
              <a:rPr lang="en-US" sz="800" spc="-35" dirty="0">
                <a:latin typeface="Lucida Sans"/>
                <a:cs typeface="Lucida Sans"/>
              </a:rPr>
              <a:t>You </a:t>
            </a:r>
            <a:r>
              <a:rPr lang="en-US" sz="800" spc="-20" dirty="0">
                <a:latin typeface="Lucida Sans"/>
                <a:cs typeface="Lucida Sans"/>
              </a:rPr>
              <a:t>can</a:t>
            </a:r>
            <a:r>
              <a:rPr lang="en-US" sz="800" spc="-45" dirty="0">
                <a:latin typeface="Lucida Sans"/>
                <a:cs typeface="Lucida Sans"/>
              </a:rPr>
              <a:t> </a:t>
            </a:r>
            <a:r>
              <a:rPr lang="en-US" sz="800" spc="-25" dirty="0">
                <a:latin typeface="Lucida Sans"/>
                <a:cs typeface="Lucida Sans"/>
              </a:rPr>
              <a:t>also</a:t>
            </a:r>
            <a:r>
              <a:rPr lang="en-US" sz="800" spc="-40" dirty="0">
                <a:latin typeface="Lucida Sans"/>
                <a:cs typeface="Lucida Sans"/>
              </a:rPr>
              <a:t> </a:t>
            </a:r>
            <a:r>
              <a:rPr lang="en-US" sz="800" spc="-25" dirty="0">
                <a:latin typeface="Lucida Sans"/>
                <a:cs typeface="Lucida Sans"/>
              </a:rPr>
              <a:t>purchase</a:t>
            </a:r>
            <a:r>
              <a:rPr lang="en-US" sz="800" spc="-40" dirty="0">
                <a:latin typeface="Lucida Sans"/>
                <a:cs typeface="Lucida Sans"/>
              </a:rPr>
              <a:t> </a:t>
            </a:r>
            <a:r>
              <a:rPr lang="en-US" sz="800" dirty="0">
                <a:latin typeface="Lucida Sans"/>
                <a:cs typeface="Lucida Sans"/>
              </a:rPr>
              <a:t>a</a:t>
            </a:r>
            <a:r>
              <a:rPr lang="en-US" sz="800" spc="-35" dirty="0">
                <a:latin typeface="Lucida Sans"/>
                <a:cs typeface="Lucida Sans"/>
              </a:rPr>
              <a:t> </a:t>
            </a:r>
            <a:r>
              <a:rPr lang="en-US" sz="800" spc="-25" dirty="0">
                <a:latin typeface="Lucida Sans"/>
                <a:cs typeface="Lucida Sans"/>
              </a:rPr>
              <a:t>90-</a:t>
            </a:r>
            <a:r>
              <a:rPr lang="en-US" sz="800" spc="-20" dirty="0">
                <a:latin typeface="Lucida Sans"/>
                <a:cs typeface="Lucida Sans"/>
              </a:rPr>
              <a:t>day</a:t>
            </a:r>
            <a:r>
              <a:rPr lang="en-US" sz="800" spc="-50" dirty="0">
                <a:latin typeface="Lucida Sans"/>
                <a:cs typeface="Lucida Sans"/>
              </a:rPr>
              <a:t> </a:t>
            </a:r>
            <a:r>
              <a:rPr lang="en-US" sz="800" spc="-30" dirty="0">
                <a:latin typeface="Lucida Sans"/>
                <a:cs typeface="Lucida Sans"/>
              </a:rPr>
              <a:t>supply</a:t>
            </a:r>
            <a:r>
              <a:rPr lang="en-US" sz="800" spc="-45" dirty="0">
                <a:latin typeface="Lucida Sans"/>
                <a:cs typeface="Lucida Sans"/>
              </a:rPr>
              <a:t> </a:t>
            </a:r>
            <a:r>
              <a:rPr lang="en-US" sz="800" spc="-30" dirty="0">
                <a:latin typeface="Lucida Sans"/>
                <a:cs typeface="Lucida Sans"/>
              </a:rPr>
              <a:t>through</a:t>
            </a:r>
            <a:r>
              <a:rPr lang="en-US" sz="800" spc="-35" dirty="0">
                <a:latin typeface="Lucida Sans"/>
                <a:cs typeface="Lucida Sans"/>
              </a:rPr>
              <a:t> </a:t>
            </a:r>
            <a:r>
              <a:rPr lang="en-US" sz="800" spc="-20" dirty="0">
                <a:solidFill>
                  <a:srgbClr val="1A1A1E"/>
                </a:solidFill>
                <a:latin typeface="Lucida Sans"/>
                <a:cs typeface="Lucida Sans"/>
              </a:rPr>
              <a:t>CVS</a:t>
            </a:r>
            <a:r>
              <a:rPr lang="en-US" sz="800" spc="-50" dirty="0">
                <a:solidFill>
                  <a:srgbClr val="8700B5"/>
                </a:solidFill>
                <a:latin typeface="Lucida Sans"/>
                <a:cs typeface="Lucida Sans"/>
              </a:rPr>
              <a:t> </a:t>
            </a:r>
            <a:r>
              <a:rPr lang="en-US" sz="800" spc="-25" dirty="0">
                <a:latin typeface="Lucida Sans"/>
                <a:cs typeface="Lucida Sans"/>
              </a:rPr>
              <a:t>mail</a:t>
            </a:r>
            <a:r>
              <a:rPr lang="en-US" sz="800" spc="-50" dirty="0">
                <a:latin typeface="Lucida Sans"/>
                <a:cs typeface="Lucida Sans"/>
              </a:rPr>
              <a:t> </a:t>
            </a:r>
            <a:r>
              <a:rPr lang="en-US" sz="800" spc="-10" dirty="0">
                <a:latin typeface="Lucida Sans"/>
                <a:cs typeface="Lucida Sans"/>
              </a:rPr>
              <a:t>order</a:t>
            </a:r>
            <a:r>
              <a:rPr lang="en-US" sz="800" spc="-30" dirty="0">
                <a:latin typeface="Lucida Sans"/>
                <a:cs typeface="Lucida Sans"/>
              </a:rPr>
              <a:t> </a:t>
            </a:r>
            <a:r>
              <a:rPr lang="en-US" sz="800" spc="-25" dirty="0">
                <a:latin typeface="Lucida Sans"/>
                <a:cs typeface="Lucida Sans"/>
              </a:rPr>
              <a:t>pharmacy.</a:t>
            </a:r>
            <a:r>
              <a:rPr lang="en-US" sz="800" spc="-50" dirty="0">
                <a:latin typeface="Lucida Sans"/>
                <a:cs typeface="Lucida Sans"/>
              </a:rPr>
              <a:t> </a:t>
            </a:r>
            <a:r>
              <a:rPr lang="en-US" sz="800" spc="-20" dirty="0">
                <a:latin typeface="Lucida Sans"/>
                <a:cs typeface="Lucida Sans"/>
              </a:rPr>
              <a:t>Review</a:t>
            </a:r>
            <a:r>
              <a:rPr lang="en-US" sz="800" spc="-55" dirty="0">
                <a:latin typeface="Lucida Sans"/>
                <a:cs typeface="Lucida Sans"/>
              </a:rPr>
              <a:t> </a:t>
            </a:r>
            <a:r>
              <a:rPr lang="en-US" sz="800" spc="-20" dirty="0">
                <a:latin typeface="Lucida Sans"/>
                <a:cs typeface="Lucida Sans"/>
              </a:rPr>
              <a:t>the</a:t>
            </a:r>
            <a:r>
              <a:rPr lang="en-US" sz="800" spc="-35" dirty="0">
                <a:latin typeface="Lucida Sans"/>
                <a:cs typeface="Lucida Sans"/>
              </a:rPr>
              <a:t> </a:t>
            </a:r>
            <a:r>
              <a:rPr lang="en-US" sz="800" spc="-20" dirty="0">
                <a:latin typeface="Lucida Sans"/>
                <a:cs typeface="Lucida Sans"/>
              </a:rPr>
              <a:t>chart</a:t>
            </a:r>
            <a:r>
              <a:rPr lang="en-US" sz="800" spc="-40" dirty="0">
                <a:latin typeface="Lucida Sans"/>
                <a:cs typeface="Lucida Sans"/>
              </a:rPr>
              <a:t> </a:t>
            </a:r>
            <a:r>
              <a:rPr lang="en-US" sz="800" spc="-20" dirty="0">
                <a:latin typeface="Lucida Sans"/>
                <a:cs typeface="Lucida Sans"/>
              </a:rPr>
              <a:t>for</a:t>
            </a:r>
            <a:r>
              <a:rPr lang="en-US" sz="800" spc="-35" dirty="0">
                <a:latin typeface="Lucida Sans"/>
                <a:cs typeface="Lucida Sans"/>
              </a:rPr>
              <a:t> </a:t>
            </a:r>
            <a:r>
              <a:rPr lang="en-US" sz="800" spc="-20" dirty="0">
                <a:latin typeface="Lucida Sans"/>
                <a:cs typeface="Lucida Sans"/>
              </a:rPr>
              <a:t>the</a:t>
            </a:r>
            <a:r>
              <a:rPr lang="en-US" sz="800" spc="-35" dirty="0">
                <a:latin typeface="Lucida Sans"/>
                <a:cs typeface="Lucida Sans"/>
              </a:rPr>
              <a:t> </a:t>
            </a:r>
            <a:r>
              <a:rPr lang="en-US" sz="800" spc="-20" dirty="0">
                <a:latin typeface="Lucida Sans"/>
                <a:cs typeface="Lucida Sans"/>
              </a:rPr>
              <a:t>amount</a:t>
            </a:r>
            <a:r>
              <a:rPr lang="en-US" sz="800" spc="-50" dirty="0">
                <a:latin typeface="Lucida Sans"/>
                <a:cs typeface="Lucida Sans"/>
              </a:rPr>
              <a:t> </a:t>
            </a:r>
            <a:r>
              <a:rPr lang="en-US" sz="800" spc="-20" dirty="0">
                <a:latin typeface="Lucida Sans"/>
                <a:cs typeface="Lucida Sans"/>
              </a:rPr>
              <a:t>you</a:t>
            </a:r>
            <a:r>
              <a:rPr lang="en-US" sz="800" spc="-45" dirty="0">
                <a:latin typeface="Lucida Sans"/>
                <a:cs typeface="Lucida Sans"/>
              </a:rPr>
              <a:t> </a:t>
            </a:r>
            <a:r>
              <a:rPr lang="en-US" sz="800" spc="-35" dirty="0">
                <a:latin typeface="Lucida Sans"/>
                <a:cs typeface="Lucida Sans"/>
              </a:rPr>
              <a:t>will</a:t>
            </a:r>
            <a:r>
              <a:rPr lang="en-US" sz="800" spc="-45" dirty="0">
                <a:latin typeface="Lucida Sans"/>
                <a:cs typeface="Lucida Sans"/>
              </a:rPr>
              <a:t> </a:t>
            </a:r>
            <a:r>
              <a:rPr lang="en-US" sz="800" spc="-20" dirty="0">
                <a:latin typeface="Lucida Sans"/>
                <a:cs typeface="Lucida Sans"/>
              </a:rPr>
              <a:t>pay</a:t>
            </a:r>
            <a:r>
              <a:rPr lang="en-US" sz="800" spc="-45" dirty="0">
                <a:latin typeface="Lucida Sans"/>
                <a:cs typeface="Lucida Sans"/>
              </a:rPr>
              <a:t> </a:t>
            </a:r>
            <a:r>
              <a:rPr lang="en-US" sz="800" spc="-20" dirty="0">
                <a:latin typeface="Lucida Sans"/>
                <a:cs typeface="Lucida Sans"/>
              </a:rPr>
              <a:t>for</a:t>
            </a:r>
            <a:r>
              <a:rPr lang="en-US" sz="800" spc="-45" dirty="0">
                <a:latin typeface="Lucida Sans"/>
                <a:cs typeface="Lucida Sans"/>
              </a:rPr>
              <a:t> </a:t>
            </a:r>
            <a:r>
              <a:rPr lang="en-US" sz="800" dirty="0">
                <a:latin typeface="Lucida Sans"/>
                <a:cs typeface="Lucida Sans"/>
              </a:rPr>
              <a:t>a</a:t>
            </a:r>
            <a:r>
              <a:rPr lang="en-US" sz="800" spc="-35" dirty="0">
                <a:latin typeface="Lucida Sans"/>
                <a:cs typeface="Lucida Sans"/>
              </a:rPr>
              <a:t> </a:t>
            </a:r>
            <a:r>
              <a:rPr lang="en-US" sz="800" spc="-60" dirty="0">
                <a:latin typeface="Lucida Sans"/>
                <a:cs typeface="Lucida Sans"/>
              </a:rPr>
              <a:t>30-</a:t>
            </a:r>
            <a:r>
              <a:rPr lang="en-US" sz="800" spc="-25" dirty="0">
                <a:latin typeface="Lucida Sans"/>
                <a:cs typeface="Lucida Sans"/>
              </a:rPr>
              <a:t>day </a:t>
            </a:r>
            <a:r>
              <a:rPr lang="en-US" sz="800" spc="-30" dirty="0">
                <a:latin typeface="Lucida Sans"/>
                <a:cs typeface="Lucida Sans"/>
              </a:rPr>
              <a:t>supply</a:t>
            </a:r>
            <a:r>
              <a:rPr lang="en-US" sz="800" spc="-40" dirty="0">
                <a:latin typeface="Lucida Sans"/>
                <a:cs typeface="Lucida Sans"/>
              </a:rPr>
              <a:t> </a:t>
            </a:r>
            <a:r>
              <a:rPr lang="en-US" sz="800" spc="-20" dirty="0">
                <a:latin typeface="Lucida Sans"/>
                <a:cs typeface="Lucida Sans"/>
              </a:rPr>
              <a:t>of</a:t>
            </a:r>
            <a:r>
              <a:rPr lang="en-US" sz="800" spc="-30" dirty="0">
                <a:latin typeface="Lucida Sans"/>
                <a:cs typeface="Lucida Sans"/>
              </a:rPr>
              <a:t> </a:t>
            </a:r>
            <a:r>
              <a:rPr lang="en-US" sz="800" spc="-20" dirty="0">
                <a:latin typeface="Lucida Sans"/>
                <a:cs typeface="Lucida Sans"/>
              </a:rPr>
              <a:t>the</a:t>
            </a:r>
            <a:r>
              <a:rPr lang="en-US" sz="800" spc="-25" dirty="0">
                <a:latin typeface="Lucida Sans"/>
                <a:cs typeface="Lucida Sans"/>
              </a:rPr>
              <a:t> </a:t>
            </a:r>
            <a:r>
              <a:rPr lang="en-US" sz="800" spc="-30" dirty="0">
                <a:latin typeface="Lucida Sans"/>
                <a:cs typeface="Lucida Sans"/>
              </a:rPr>
              <a:t>prescription</a:t>
            </a:r>
            <a:r>
              <a:rPr lang="en-US" sz="800" spc="-40" dirty="0">
                <a:latin typeface="Lucida Sans"/>
                <a:cs typeface="Lucida Sans"/>
              </a:rPr>
              <a:t> drug</a:t>
            </a:r>
            <a:r>
              <a:rPr lang="en-US" sz="800" spc="-5" dirty="0">
                <a:latin typeface="Lucida Sans"/>
                <a:cs typeface="Lucida Sans"/>
              </a:rPr>
              <a:t> </a:t>
            </a:r>
            <a:r>
              <a:rPr lang="en-US" sz="800" spc="-30" dirty="0">
                <a:latin typeface="Lucida Sans"/>
                <a:cs typeface="Lucida Sans"/>
              </a:rPr>
              <a:t>category</a:t>
            </a:r>
            <a:r>
              <a:rPr lang="en-US" sz="800" spc="-45" dirty="0">
                <a:latin typeface="Lucida Sans"/>
                <a:cs typeface="Lucida Sans"/>
              </a:rPr>
              <a:t> </a:t>
            </a:r>
            <a:r>
              <a:rPr lang="en-US" sz="800" spc="-35" dirty="0">
                <a:latin typeface="Lucida Sans"/>
                <a:cs typeface="Lucida Sans"/>
              </a:rPr>
              <a:t>listed.</a:t>
            </a:r>
            <a:r>
              <a:rPr lang="en-US" sz="800" spc="-40" dirty="0">
                <a:latin typeface="Lucida Sans"/>
                <a:cs typeface="Lucida Sans"/>
              </a:rPr>
              <a:t> </a:t>
            </a:r>
            <a:r>
              <a:rPr lang="en-US" sz="800" spc="-30" dirty="0">
                <a:solidFill>
                  <a:srgbClr val="1A1A1E"/>
                </a:solidFill>
                <a:latin typeface="Lucida Sans"/>
                <a:cs typeface="Lucida Sans"/>
              </a:rPr>
              <a:t>Your </a:t>
            </a:r>
            <a:r>
              <a:rPr lang="en-US" sz="800" spc="-25" dirty="0">
                <a:solidFill>
                  <a:srgbClr val="1A1A1E"/>
                </a:solidFill>
                <a:latin typeface="Lucida Sans"/>
                <a:cs typeface="Lucida Sans"/>
              </a:rPr>
              <a:t>medical</a:t>
            </a:r>
            <a:r>
              <a:rPr lang="en-US" sz="800" spc="-40" dirty="0">
                <a:solidFill>
                  <a:srgbClr val="1A1A1E"/>
                </a:solidFill>
                <a:latin typeface="Lucida Sans"/>
                <a:cs typeface="Lucida Sans"/>
              </a:rPr>
              <a:t> </a:t>
            </a:r>
            <a:r>
              <a:rPr lang="en-US" sz="800" spc="-25" dirty="0">
                <a:solidFill>
                  <a:srgbClr val="1A1A1E"/>
                </a:solidFill>
                <a:latin typeface="Lucida Sans"/>
                <a:cs typeface="Lucida Sans"/>
              </a:rPr>
              <a:t>ID</a:t>
            </a:r>
            <a:r>
              <a:rPr lang="en-US" sz="800" spc="-55" dirty="0">
                <a:solidFill>
                  <a:srgbClr val="1A1A1E"/>
                </a:solidFill>
                <a:latin typeface="Lucida Sans"/>
                <a:cs typeface="Lucida Sans"/>
              </a:rPr>
              <a:t> </a:t>
            </a:r>
            <a:r>
              <a:rPr lang="en-US" sz="800" spc="-20" dirty="0">
                <a:solidFill>
                  <a:srgbClr val="1A1A1E"/>
                </a:solidFill>
                <a:latin typeface="Lucida Sans"/>
                <a:cs typeface="Lucida Sans"/>
              </a:rPr>
              <a:t>card</a:t>
            </a:r>
            <a:r>
              <a:rPr lang="en-US" sz="800" spc="-35" dirty="0">
                <a:solidFill>
                  <a:srgbClr val="1A1A1E"/>
                </a:solidFill>
                <a:latin typeface="Lucida Sans"/>
                <a:cs typeface="Lucida Sans"/>
              </a:rPr>
              <a:t> will </a:t>
            </a:r>
            <a:r>
              <a:rPr lang="en-US" sz="800" spc="-25" dirty="0">
                <a:solidFill>
                  <a:srgbClr val="1A1A1E"/>
                </a:solidFill>
                <a:latin typeface="Lucida Sans"/>
                <a:cs typeface="Lucida Sans"/>
              </a:rPr>
              <a:t>also</a:t>
            </a:r>
            <a:r>
              <a:rPr lang="en-US" sz="800" spc="-35" dirty="0">
                <a:solidFill>
                  <a:srgbClr val="1A1A1E"/>
                </a:solidFill>
                <a:latin typeface="Lucida Sans"/>
                <a:cs typeface="Lucida Sans"/>
              </a:rPr>
              <a:t> </a:t>
            </a:r>
            <a:r>
              <a:rPr lang="en-US" sz="800" spc="-30" dirty="0">
                <a:solidFill>
                  <a:srgbClr val="1A1A1E"/>
                </a:solidFill>
                <a:latin typeface="Lucida Sans"/>
                <a:cs typeface="Lucida Sans"/>
              </a:rPr>
              <a:t>include</a:t>
            </a:r>
            <a:r>
              <a:rPr lang="en-US" sz="800" spc="-45" dirty="0">
                <a:solidFill>
                  <a:srgbClr val="1A1A1E"/>
                </a:solidFill>
                <a:latin typeface="Lucida Sans"/>
                <a:cs typeface="Lucida Sans"/>
              </a:rPr>
              <a:t> </a:t>
            </a:r>
            <a:r>
              <a:rPr lang="en-US" sz="800" spc="-25" dirty="0">
                <a:solidFill>
                  <a:srgbClr val="1A1A1E"/>
                </a:solidFill>
                <a:latin typeface="Lucida Sans"/>
                <a:cs typeface="Lucida Sans"/>
              </a:rPr>
              <a:t>information</a:t>
            </a:r>
            <a:r>
              <a:rPr lang="en-US" sz="800" spc="-45" dirty="0">
                <a:solidFill>
                  <a:srgbClr val="1A1A1E"/>
                </a:solidFill>
                <a:latin typeface="Lucida Sans"/>
                <a:cs typeface="Lucida Sans"/>
              </a:rPr>
              <a:t> </a:t>
            </a:r>
            <a:r>
              <a:rPr lang="en-US" sz="800" spc="-20" dirty="0">
                <a:solidFill>
                  <a:srgbClr val="1A1A1E"/>
                </a:solidFill>
                <a:latin typeface="Lucida Sans"/>
                <a:cs typeface="Lucida Sans"/>
              </a:rPr>
              <a:t>on</a:t>
            </a:r>
            <a:r>
              <a:rPr lang="en-US" sz="800" spc="-35" dirty="0">
                <a:solidFill>
                  <a:srgbClr val="1A1A1E"/>
                </a:solidFill>
                <a:latin typeface="Lucida Sans"/>
                <a:cs typeface="Lucida Sans"/>
              </a:rPr>
              <a:t> </a:t>
            </a:r>
            <a:r>
              <a:rPr lang="en-US" sz="800" spc="-20" dirty="0">
                <a:solidFill>
                  <a:srgbClr val="1A1A1E"/>
                </a:solidFill>
                <a:latin typeface="Lucida Sans"/>
                <a:cs typeface="Lucida Sans"/>
              </a:rPr>
              <a:t>your</a:t>
            </a:r>
            <a:r>
              <a:rPr lang="en-US" sz="800" spc="-40" dirty="0">
                <a:solidFill>
                  <a:srgbClr val="1A1A1E"/>
                </a:solidFill>
                <a:latin typeface="Lucida Sans"/>
                <a:cs typeface="Lucida Sans"/>
              </a:rPr>
              <a:t> </a:t>
            </a:r>
            <a:r>
              <a:rPr lang="en-US" sz="800" spc="-30" dirty="0">
                <a:solidFill>
                  <a:srgbClr val="1A1A1E"/>
                </a:solidFill>
                <a:latin typeface="Lucida Sans"/>
                <a:cs typeface="Lucida Sans"/>
              </a:rPr>
              <a:t>prescription</a:t>
            </a:r>
            <a:r>
              <a:rPr lang="en-US" sz="800" spc="-35" dirty="0">
                <a:solidFill>
                  <a:srgbClr val="1A1A1E"/>
                </a:solidFill>
                <a:latin typeface="Lucida Sans"/>
                <a:cs typeface="Lucida Sans"/>
              </a:rPr>
              <a:t> drug</a:t>
            </a:r>
            <a:r>
              <a:rPr lang="en-US" sz="800" spc="-20" dirty="0">
                <a:solidFill>
                  <a:srgbClr val="1A1A1E"/>
                </a:solidFill>
                <a:latin typeface="Lucida Sans"/>
                <a:cs typeface="Lucida Sans"/>
              </a:rPr>
              <a:t> </a:t>
            </a:r>
            <a:r>
              <a:rPr lang="en-US" sz="800" spc="-10" dirty="0">
                <a:solidFill>
                  <a:srgbClr val="1A1A1E"/>
                </a:solidFill>
                <a:latin typeface="Lucida Sans"/>
                <a:cs typeface="Lucida Sans"/>
              </a:rPr>
              <a:t>coverage. </a:t>
            </a:r>
            <a:r>
              <a:rPr lang="en-US" sz="800" spc="-55" dirty="0">
                <a:latin typeface="Lucida Sans"/>
                <a:cs typeface="Lucida Sans"/>
              </a:rPr>
              <a:t>To</a:t>
            </a:r>
            <a:r>
              <a:rPr lang="en-US" sz="800" spc="-50" dirty="0">
                <a:latin typeface="Lucida Sans"/>
                <a:cs typeface="Lucida Sans"/>
              </a:rPr>
              <a:t> </a:t>
            </a:r>
            <a:r>
              <a:rPr lang="en-US" sz="800" spc="-20" dirty="0">
                <a:latin typeface="Lucida Sans"/>
                <a:cs typeface="Lucida Sans"/>
              </a:rPr>
              <a:t>view</a:t>
            </a:r>
            <a:r>
              <a:rPr lang="en-US" sz="800" spc="-50" dirty="0">
                <a:latin typeface="Lucida Sans"/>
                <a:cs typeface="Lucida Sans"/>
              </a:rPr>
              <a:t> </a:t>
            </a:r>
            <a:r>
              <a:rPr lang="en-US" sz="800" dirty="0">
                <a:latin typeface="Lucida Sans"/>
                <a:cs typeface="Lucida Sans"/>
              </a:rPr>
              <a:t>a</a:t>
            </a:r>
            <a:r>
              <a:rPr lang="en-US" sz="800" spc="-40" dirty="0">
                <a:latin typeface="Lucida Sans"/>
                <a:cs typeface="Lucida Sans"/>
              </a:rPr>
              <a:t> list</a:t>
            </a:r>
            <a:r>
              <a:rPr lang="en-US" sz="800" spc="-60" dirty="0">
                <a:latin typeface="Lucida Sans"/>
                <a:cs typeface="Lucida Sans"/>
              </a:rPr>
              <a:t> </a:t>
            </a:r>
            <a:r>
              <a:rPr lang="en-US" sz="800" spc="-20" dirty="0">
                <a:latin typeface="Lucida Sans"/>
                <a:cs typeface="Lucida Sans"/>
              </a:rPr>
              <a:t>of</a:t>
            </a:r>
            <a:r>
              <a:rPr lang="en-US" sz="800" spc="-45" dirty="0">
                <a:latin typeface="Lucida Sans"/>
                <a:cs typeface="Lucida Sans"/>
              </a:rPr>
              <a:t> </a:t>
            </a:r>
            <a:r>
              <a:rPr lang="en-US" sz="800" spc="-20" dirty="0">
                <a:latin typeface="Lucida Sans"/>
                <a:cs typeface="Lucida Sans"/>
              </a:rPr>
              <a:t>covered</a:t>
            </a:r>
            <a:r>
              <a:rPr lang="en-US" sz="800" spc="-55" dirty="0">
                <a:latin typeface="Lucida Sans"/>
                <a:cs typeface="Lucida Sans"/>
              </a:rPr>
              <a:t> </a:t>
            </a:r>
            <a:r>
              <a:rPr lang="en-US" sz="800" spc="-40" dirty="0">
                <a:latin typeface="Lucida Sans"/>
                <a:cs typeface="Lucida Sans"/>
              </a:rPr>
              <a:t>drugs,</a:t>
            </a:r>
            <a:r>
              <a:rPr lang="en-US" sz="800" spc="-30" dirty="0">
                <a:latin typeface="Lucida Sans"/>
                <a:cs typeface="Lucida Sans"/>
              </a:rPr>
              <a:t> find</a:t>
            </a:r>
            <a:r>
              <a:rPr lang="en-US" sz="800" spc="-50" dirty="0">
                <a:latin typeface="Lucida Sans"/>
                <a:cs typeface="Lucida Sans"/>
              </a:rPr>
              <a:t> </a:t>
            </a:r>
            <a:r>
              <a:rPr lang="en-US" sz="800" spc="-30" dirty="0">
                <a:latin typeface="Lucida Sans"/>
                <a:cs typeface="Lucida Sans"/>
              </a:rPr>
              <a:t>cost</a:t>
            </a:r>
            <a:r>
              <a:rPr lang="en-US" sz="800" spc="-45" dirty="0">
                <a:latin typeface="Lucida Sans"/>
                <a:cs typeface="Lucida Sans"/>
              </a:rPr>
              <a:t> </a:t>
            </a:r>
            <a:r>
              <a:rPr lang="en-US" sz="800" spc="-10" dirty="0">
                <a:latin typeface="Lucida Sans"/>
                <a:cs typeface="Lucida Sans"/>
              </a:rPr>
              <a:t>estimates, </a:t>
            </a:r>
            <a:r>
              <a:rPr lang="en-US" sz="800" spc="-25" dirty="0">
                <a:latin typeface="Lucida Sans"/>
                <a:cs typeface="Lucida Sans"/>
              </a:rPr>
              <a:t>locate</a:t>
            </a:r>
            <a:r>
              <a:rPr lang="en-US" sz="800" spc="-45" dirty="0">
                <a:latin typeface="Lucida Sans"/>
                <a:cs typeface="Lucida Sans"/>
              </a:rPr>
              <a:t> </a:t>
            </a:r>
            <a:r>
              <a:rPr lang="en-US" sz="800" dirty="0">
                <a:latin typeface="Lucida Sans"/>
                <a:cs typeface="Lucida Sans"/>
              </a:rPr>
              <a:t>an</a:t>
            </a:r>
            <a:r>
              <a:rPr lang="en-US" sz="800" spc="-25" dirty="0">
                <a:latin typeface="Lucida Sans"/>
                <a:cs typeface="Lucida Sans"/>
              </a:rPr>
              <a:t> </a:t>
            </a:r>
            <a:r>
              <a:rPr lang="en-US" sz="800" spc="-30" dirty="0">
                <a:latin typeface="Lucida Sans"/>
                <a:cs typeface="Lucida Sans"/>
              </a:rPr>
              <a:t>in-</a:t>
            </a:r>
            <a:r>
              <a:rPr lang="en-US" sz="800" spc="-25" dirty="0">
                <a:latin typeface="Lucida Sans"/>
                <a:cs typeface="Lucida Sans"/>
              </a:rPr>
              <a:t>network</a:t>
            </a:r>
            <a:r>
              <a:rPr lang="en-US" sz="800" spc="-35" dirty="0">
                <a:latin typeface="Lucida Sans"/>
                <a:cs typeface="Lucida Sans"/>
              </a:rPr>
              <a:t> </a:t>
            </a:r>
            <a:r>
              <a:rPr lang="en-US" sz="800" spc="-25" dirty="0">
                <a:latin typeface="Lucida Sans"/>
                <a:cs typeface="Lucida Sans"/>
              </a:rPr>
              <a:t>pharmacy,</a:t>
            </a:r>
            <a:r>
              <a:rPr lang="en-US" sz="800" spc="-35" dirty="0">
                <a:latin typeface="Lucida Sans"/>
                <a:cs typeface="Lucida Sans"/>
              </a:rPr>
              <a:t> </a:t>
            </a:r>
            <a:r>
              <a:rPr lang="en-US" sz="800" spc="-30" dirty="0">
                <a:latin typeface="Lucida Sans"/>
                <a:cs typeface="Lucida Sans"/>
              </a:rPr>
              <a:t>register</a:t>
            </a:r>
            <a:r>
              <a:rPr lang="en-US" sz="800" spc="-20" dirty="0">
                <a:latin typeface="Lucida Sans"/>
                <a:cs typeface="Lucida Sans"/>
              </a:rPr>
              <a:t> for </a:t>
            </a:r>
            <a:r>
              <a:rPr lang="en-US" sz="800" spc="-25" dirty="0">
                <a:latin typeface="Lucida Sans"/>
                <a:cs typeface="Lucida Sans"/>
              </a:rPr>
              <a:t>mail-</a:t>
            </a:r>
            <a:r>
              <a:rPr lang="en-US" sz="800" spc="-20" dirty="0">
                <a:latin typeface="Lucida Sans"/>
                <a:cs typeface="Lucida Sans"/>
              </a:rPr>
              <a:t>order </a:t>
            </a:r>
            <a:r>
              <a:rPr lang="en-US" sz="800" spc="-30" dirty="0">
                <a:latin typeface="Lucida Sans"/>
                <a:cs typeface="Lucida Sans"/>
              </a:rPr>
              <a:t>delivery,</a:t>
            </a:r>
            <a:r>
              <a:rPr lang="en-US" sz="800" spc="-15" dirty="0">
                <a:latin typeface="Lucida Sans"/>
                <a:cs typeface="Lucida Sans"/>
              </a:rPr>
              <a:t> </a:t>
            </a:r>
            <a:r>
              <a:rPr lang="en-US" sz="800" spc="-10" dirty="0">
                <a:latin typeface="Lucida Sans"/>
                <a:cs typeface="Lucida Sans"/>
              </a:rPr>
              <a:t>and</a:t>
            </a:r>
            <a:r>
              <a:rPr lang="en-US" sz="800" spc="-20" dirty="0">
                <a:latin typeface="Lucida Sans"/>
                <a:cs typeface="Lucida Sans"/>
              </a:rPr>
              <a:t> review</a:t>
            </a:r>
            <a:r>
              <a:rPr lang="en-US" sz="800" spc="-10" dirty="0">
                <a:latin typeface="Lucida Sans"/>
                <a:cs typeface="Lucida Sans"/>
              </a:rPr>
              <a:t> </a:t>
            </a:r>
            <a:r>
              <a:rPr lang="en-US" sz="800" spc="-20" dirty="0">
                <a:latin typeface="Lucida Sans"/>
                <a:cs typeface="Lucida Sans"/>
              </a:rPr>
              <a:t>other</a:t>
            </a:r>
            <a:r>
              <a:rPr lang="en-US" sz="800" spc="-25" dirty="0">
                <a:latin typeface="Lucida Sans"/>
                <a:cs typeface="Lucida Sans"/>
              </a:rPr>
              <a:t> important</a:t>
            </a:r>
            <a:r>
              <a:rPr lang="en-US" sz="800" spc="-15" dirty="0">
                <a:latin typeface="Lucida Sans"/>
                <a:cs typeface="Lucida Sans"/>
              </a:rPr>
              <a:t> </a:t>
            </a:r>
            <a:r>
              <a:rPr lang="en-US" sz="800" spc="-30" dirty="0">
                <a:latin typeface="Lucida Sans"/>
                <a:cs typeface="Lucida Sans"/>
              </a:rPr>
              <a:t>information</a:t>
            </a:r>
            <a:r>
              <a:rPr lang="en-US" sz="800" spc="-35" dirty="0">
                <a:latin typeface="Lucida Sans"/>
                <a:cs typeface="Lucida Sans"/>
              </a:rPr>
              <a:t> </a:t>
            </a:r>
            <a:r>
              <a:rPr lang="en-US" sz="800" spc="-20" dirty="0">
                <a:latin typeface="Lucida Sans"/>
                <a:cs typeface="Lucida Sans"/>
              </a:rPr>
              <a:t>about your</a:t>
            </a:r>
            <a:r>
              <a:rPr lang="en-US" sz="800" spc="-15" dirty="0">
                <a:latin typeface="Lucida Sans"/>
                <a:cs typeface="Lucida Sans"/>
              </a:rPr>
              <a:t> </a:t>
            </a:r>
            <a:r>
              <a:rPr lang="en-US" sz="800" spc="-30" dirty="0">
                <a:latin typeface="Lucida Sans"/>
                <a:cs typeface="Lucida Sans"/>
              </a:rPr>
              <a:t>prescription</a:t>
            </a:r>
            <a:r>
              <a:rPr lang="en-US" sz="800" spc="-25" dirty="0">
                <a:latin typeface="Lucida Sans"/>
                <a:cs typeface="Lucida Sans"/>
              </a:rPr>
              <a:t> </a:t>
            </a:r>
            <a:r>
              <a:rPr lang="en-US" sz="800" spc="-40" dirty="0">
                <a:latin typeface="Lucida Sans"/>
                <a:cs typeface="Lucida Sans"/>
              </a:rPr>
              <a:t>drug</a:t>
            </a:r>
            <a:r>
              <a:rPr lang="en-US" sz="800" spc="5" dirty="0">
                <a:latin typeface="Lucida Sans"/>
                <a:cs typeface="Lucida Sans"/>
              </a:rPr>
              <a:t> </a:t>
            </a:r>
            <a:r>
              <a:rPr lang="en-US" sz="800" spc="-10" dirty="0">
                <a:latin typeface="Lucida Sans"/>
                <a:cs typeface="Lucida Sans"/>
              </a:rPr>
              <a:t>coverage visit </a:t>
            </a:r>
            <a:r>
              <a:rPr lang="en-US" sz="800" u="sng"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http://www.caremark.com/</a:t>
            </a:r>
          </a:p>
          <a:p>
            <a:pPr marL="12700" marR="5080">
              <a:spcBef>
                <a:spcPts val="100"/>
              </a:spcBef>
            </a:pPr>
            <a:endParaRPr lang="en-US" sz="800" dirty="0">
              <a:latin typeface="Lucida Sans"/>
              <a:cs typeface="Lucida Sans"/>
            </a:endParaRPr>
          </a:p>
          <a:p>
            <a:pPr marL="12700" marR="5080">
              <a:lnSpc>
                <a:spcPct val="100000"/>
              </a:lnSpc>
              <a:spcBef>
                <a:spcPts val="100"/>
              </a:spcBef>
            </a:pPr>
            <a:endParaRPr lang="en-US" sz="800" dirty="0">
              <a:solidFill>
                <a:srgbClr val="1A1A1E"/>
              </a:solidFill>
              <a:latin typeface="Lucida Sans"/>
              <a:cs typeface="Lucida Sans"/>
            </a:endParaRPr>
          </a:p>
          <a:p>
            <a:pPr marL="15748" marR="2176">
              <a:lnSpc>
                <a:spcPts val="1019"/>
              </a:lnSpc>
            </a:pPr>
            <a:endParaRPr lang="en-US" sz="800" dirty="0">
              <a:latin typeface="Lucida Sans" panose="020B0602030504020204" pitchFamily="34" charset="0"/>
              <a:cs typeface="Arial"/>
            </a:endParaRPr>
          </a:p>
        </p:txBody>
      </p:sp>
    </p:spTree>
    <p:extLst>
      <p:ext uri="{BB962C8B-B14F-4D97-AF65-F5344CB8AC3E}">
        <p14:creationId xmlns:p14="http://schemas.microsoft.com/office/powerpoint/2010/main" val="3867681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3498ABD1-3F71-410B-0613-801DBAC52101}"/>
              </a:ext>
            </a:extLst>
          </p:cNvPr>
          <p:cNvGrpSpPr/>
          <p:nvPr/>
        </p:nvGrpSpPr>
        <p:grpSpPr>
          <a:xfrm>
            <a:off x="381624" y="1104442"/>
            <a:ext cx="7009152" cy="1365692"/>
            <a:chOff x="381624" y="1910908"/>
            <a:chExt cx="7009152" cy="1365692"/>
          </a:xfrm>
          <a:solidFill>
            <a:schemeClr val="bg2"/>
          </a:solidFill>
        </p:grpSpPr>
        <p:sp>
          <p:nvSpPr>
            <p:cNvPr id="19" name="Rectangle 18">
              <a:extLst>
                <a:ext uri="{FF2B5EF4-FFF2-40B4-BE49-F238E27FC236}">
                  <a16:creationId xmlns:a16="http://schemas.microsoft.com/office/drawing/2014/main" id="{AA94BD87-96F1-88DB-4D7E-1EF8B914E875}"/>
                </a:ext>
              </a:extLst>
            </p:cNvPr>
            <p:cNvSpPr/>
            <p:nvPr/>
          </p:nvSpPr>
          <p:spPr>
            <a:xfrm>
              <a:off x="381624" y="1910908"/>
              <a:ext cx="7009152" cy="1365692"/>
            </a:xfrm>
            <a:prstGeom prst="rect">
              <a:avLst/>
            </a:prstGeom>
            <a:grp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sp>
          <p:nvSpPr>
            <p:cNvPr id="18" name="object 10">
              <a:extLst>
                <a:ext uri="{FF2B5EF4-FFF2-40B4-BE49-F238E27FC236}">
                  <a16:creationId xmlns:a16="http://schemas.microsoft.com/office/drawing/2014/main" id="{539CF496-92C2-BDFC-5C78-0324946A50F1}"/>
                </a:ext>
              </a:extLst>
            </p:cNvPr>
            <p:cNvSpPr txBox="1"/>
            <p:nvPr/>
          </p:nvSpPr>
          <p:spPr>
            <a:xfrm>
              <a:off x="493541" y="1947463"/>
              <a:ext cx="3510960" cy="259566"/>
            </a:xfrm>
            <a:prstGeom prst="rect">
              <a:avLst/>
            </a:prstGeom>
            <a:grpFill/>
          </p:spPr>
          <p:txBody>
            <a:bodyPr wrap="square" lIns="0" tIns="9715" rIns="0" bIns="0" rtlCol="0" anchor="ctr">
              <a:noAutofit/>
            </a:bodyPr>
            <a:lstStyle/>
            <a:p>
              <a:pPr marL="30987">
                <a:lnSpc>
                  <a:spcPts val="1530"/>
                </a:lnSpc>
              </a:pPr>
              <a:r>
                <a:rPr lang="en-US" sz="1200" b="1" spc="4" dirty="0">
                  <a:latin typeface="Arial" panose="020B0604020202020204" pitchFamily="34" charset="0"/>
                  <a:cs typeface="Arial" panose="020B0604020202020204" pitchFamily="34" charset="0"/>
                </a:rPr>
                <a:t>MEDICAL</a:t>
              </a:r>
              <a:r>
                <a:rPr lang="en-US" sz="1200" b="1" spc="4" dirty="0">
                  <a:solidFill>
                    <a:srgbClr val="032E41"/>
                  </a:solidFill>
                  <a:latin typeface="Arial" panose="020B0604020202020204" pitchFamily="34" charset="0"/>
                  <a:cs typeface="Arial" panose="020B0604020202020204" pitchFamily="34" charset="0"/>
                </a:rPr>
                <a:t> – </a:t>
              </a:r>
              <a:r>
                <a:rPr lang="en-US" sz="1200" b="1" i="1" spc="4" dirty="0">
                  <a:solidFill>
                    <a:schemeClr val="accent1"/>
                  </a:solidFill>
                  <a:latin typeface="Arial" panose="020B0604020202020204" pitchFamily="34" charset="0"/>
                  <a:cs typeface="Arial" panose="020B0604020202020204" pitchFamily="34" charset="0"/>
                </a:rPr>
                <a:t>Minimum Essential Coverage</a:t>
              </a:r>
              <a:endParaRPr sz="1200" i="1" dirty="0">
                <a:solidFill>
                  <a:schemeClr val="accent1"/>
                </a:solidFill>
                <a:latin typeface="Arial" panose="020B0604020202020204" pitchFamily="34" charset="0"/>
                <a:cs typeface="Arial" panose="020B0604020202020204" pitchFamily="34" charset="0"/>
              </a:endParaRPr>
            </a:p>
          </p:txBody>
        </p:sp>
      </p:grpSp>
      <p:pic>
        <p:nvPicPr>
          <p:cNvPr id="45" name="Graphic 44" descr="Medicine outline">
            <a:extLst>
              <a:ext uri="{FF2B5EF4-FFF2-40B4-BE49-F238E27FC236}">
                <a16:creationId xmlns:a16="http://schemas.microsoft.com/office/drawing/2014/main" id="{63FBC20F-1CC7-13E3-419E-796183A9EAA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4658" y="7860771"/>
            <a:ext cx="365760" cy="365760"/>
          </a:xfrm>
          <a:prstGeom prst="rect">
            <a:avLst/>
          </a:prstGeom>
        </p:spPr>
      </p:pic>
      <p:grpSp>
        <p:nvGrpSpPr>
          <p:cNvPr id="63" name="Group 62">
            <a:extLst>
              <a:ext uri="{FF2B5EF4-FFF2-40B4-BE49-F238E27FC236}">
                <a16:creationId xmlns:a16="http://schemas.microsoft.com/office/drawing/2014/main" id="{71C677B2-07F8-122A-CB53-B1446A5FF556}"/>
              </a:ext>
            </a:extLst>
          </p:cNvPr>
          <p:cNvGrpSpPr/>
          <p:nvPr/>
        </p:nvGrpSpPr>
        <p:grpSpPr>
          <a:xfrm>
            <a:off x="-5169" y="0"/>
            <a:ext cx="7777569" cy="876469"/>
            <a:chOff x="-5169" y="0"/>
            <a:chExt cx="7777569" cy="876469"/>
          </a:xfrm>
          <a:solidFill>
            <a:schemeClr val="bg2"/>
          </a:solidFill>
        </p:grpSpPr>
        <p:sp>
          <p:nvSpPr>
            <p:cNvPr id="71" name="Rectangle 70">
              <a:extLst>
                <a:ext uri="{FF2B5EF4-FFF2-40B4-BE49-F238E27FC236}">
                  <a16:creationId xmlns:a16="http://schemas.microsoft.com/office/drawing/2014/main" id="{3825483D-1D46-9EB8-E26D-7D92ACF81FA5}"/>
                </a:ext>
              </a:extLst>
            </p:cNvPr>
            <p:cNvSpPr/>
            <p:nvPr/>
          </p:nvSpPr>
          <p:spPr>
            <a:xfrm>
              <a:off x="-5169" y="0"/>
              <a:ext cx="7777569" cy="87646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bject 26">
              <a:extLst>
                <a:ext uri="{FF2B5EF4-FFF2-40B4-BE49-F238E27FC236}">
                  <a16:creationId xmlns:a16="http://schemas.microsoft.com/office/drawing/2014/main" id="{613EB439-4F6A-D3EA-0B75-3CF9801C5A18}"/>
                </a:ext>
              </a:extLst>
            </p:cNvPr>
            <p:cNvSpPr txBox="1"/>
            <p:nvPr/>
          </p:nvSpPr>
          <p:spPr>
            <a:xfrm>
              <a:off x="381624" y="377122"/>
              <a:ext cx="6629400" cy="329440"/>
            </a:xfrm>
            <a:prstGeom prst="rect">
              <a:avLst/>
            </a:prstGeom>
            <a:solidFill>
              <a:schemeClr val="accent1"/>
            </a:solidFill>
          </p:spPr>
          <p:txBody>
            <a:bodyPr wrap="square" lIns="0" tIns="15557" rIns="0" bIns="0" rtlCol="0">
              <a:noAutofit/>
            </a:bodyPr>
            <a:lstStyle/>
            <a:p>
              <a:pPr marL="12700">
                <a:lnSpc>
                  <a:spcPts val="2450"/>
                </a:lnSpc>
              </a:pPr>
              <a:r>
                <a:rPr lang="en-US" sz="4000" spc="-20" dirty="0">
                  <a:solidFill>
                    <a:schemeClr val="bg1"/>
                  </a:solidFill>
                  <a:latin typeface="Arial" panose="020B0604020202020204" pitchFamily="34" charset="0"/>
                  <a:cs typeface="Arial" panose="020B0604020202020204" pitchFamily="34" charset="0"/>
                </a:rPr>
                <a:t>2025 Benefits At A Glance</a:t>
              </a:r>
              <a:endParaRPr sz="4000" spc="-20" dirty="0">
                <a:solidFill>
                  <a:schemeClr val="bg1"/>
                </a:solidFill>
                <a:latin typeface="Arial" panose="020B0604020202020204" pitchFamily="34" charset="0"/>
                <a:cs typeface="Arial" panose="020B0604020202020204" pitchFamily="34" charset="0"/>
              </a:endParaRPr>
            </a:p>
          </p:txBody>
        </p:sp>
      </p:grpSp>
      <p:sp>
        <p:nvSpPr>
          <p:cNvPr id="4" name="TextBox 3">
            <a:extLst>
              <a:ext uri="{FF2B5EF4-FFF2-40B4-BE49-F238E27FC236}">
                <a16:creationId xmlns:a16="http://schemas.microsoft.com/office/drawing/2014/main" id="{26BB710E-24A1-FCDC-4FBC-7D99D48388B2}"/>
              </a:ext>
            </a:extLst>
          </p:cNvPr>
          <p:cNvSpPr txBox="1"/>
          <p:nvPr/>
        </p:nvSpPr>
        <p:spPr>
          <a:xfrm>
            <a:off x="381624" y="1400563"/>
            <a:ext cx="7777569" cy="856645"/>
          </a:xfrm>
          <a:prstGeom prst="rect">
            <a:avLst/>
          </a:prstGeom>
          <a:noFill/>
        </p:spPr>
        <p:txBody>
          <a:bodyPr wrap="square">
            <a:spAutoFit/>
          </a:bodyPr>
          <a:lstStyle/>
          <a:p>
            <a:pPr marL="12700" marR="666750">
              <a:lnSpc>
                <a:spcPct val="100000"/>
              </a:lnSpc>
              <a:spcBef>
                <a:spcPts val="100"/>
              </a:spcBef>
            </a:pPr>
            <a:r>
              <a:rPr lang="en-US" sz="800" spc="20" dirty="0">
                <a:latin typeface="Arial" panose="020B0604020202020204" pitchFamily="34" charset="0"/>
                <a:cs typeface="Arial" panose="020B0604020202020204" pitchFamily="34" charset="0"/>
              </a:rPr>
              <a:t>The Minimum Coverage plan includes 63 preventive tests and an array of other services that meet the Affordable Care Act Individual Mandate requirements. Cost varies according to the plan selected and number of people enrolled per week for coverage. </a:t>
            </a:r>
          </a:p>
          <a:p>
            <a:pPr marL="12700" marR="666750">
              <a:lnSpc>
                <a:spcPct val="100000"/>
              </a:lnSpc>
              <a:spcBef>
                <a:spcPts val="100"/>
              </a:spcBef>
            </a:pPr>
            <a:r>
              <a:rPr lang="en-US" sz="800" spc="20" dirty="0">
                <a:latin typeface="Arial" panose="020B0604020202020204" pitchFamily="34" charset="0"/>
                <a:cs typeface="Arial" panose="020B0604020202020204" pitchFamily="34" charset="0"/>
              </a:rPr>
              <a:t> </a:t>
            </a:r>
          </a:p>
          <a:p>
            <a:pPr marL="12700" marR="666750">
              <a:lnSpc>
                <a:spcPct val="100000"/>
              </a:lnSpc>
              <a:spcBef>
                <a:spcPts val="100"/>
              </a:spcBef>
            </a:pPr>
            <a:r>
              <a:rPr lang="en-US" sz="800" spc="20" dirty="0">
                <a:latin typeface="Arial" panose="020B0604020202020204" pitchFamily="34" charset="0"/>
                <a:cs typeface="Arial" panose="020B0604020202020204" pitchFamily="34" charset="0"/>
              </a:rPr>
              <a:t>For 2025, there are 4 medical plans for you to choose from: MEC, MEC Copay, MEC Enhanced, and MEC Enhanced Copay. All plans  include a tele-medicine and the AWP Value Rx discount program. The only difference between the plans is the additional reimbursement toward covered expenses. All 4 plans are provided by Fringe Benefit Group, which will contact new employees after they receive their first paycheck. </a:t>
            </a:r>
          </a:p>
        </p:txBody>
      </p:sp>
      <p:sp>
        <p:nvSpPr>
          <p:cNvPr id="5" name="object 2">
            <a:extLst>
              <a:ext uri="{FF2B5EF4-FFF2-40B4-BE49-F238E27FC236}">
                <a16:creationId xmlns:a16="http://schemas.microsoft.com/office/drawing/2014/main" id="{07B5CC60-E674-D21F-70BF-709C0B041A49}"/>
              </a:ext>
            </a:extLst>
          </p:cNvPr>
          <p:cNvSpPr/>
          <p:nvPr/>
        </p:nvSpPr>
        <p:spPr>
          <a:xfrm>
            <a:off x="7086600" y="9372600"/>
            <a:ext cx="685800" cy="685800"/>
          </a:xfrm>
          <a:custGeom>
            <a:avLst/>
            <a:gdLst/>
            <a:ahLst/>
            <a:cxnLst/>
            <a:rect l="l" t="t" r="r" b="b"/>
            <a:pathLst>
              <a:path w="685800" h="685800">
                <a:moveTo>
                  <a:pt x="685800" y="0"/>
                </a:moveTo>
                <a:lnTo>
                  <a:pt x="0" y="685800"/>
                </a:lnTo>
                <a:lnTo>
                  <a:pt x="685800" y="685800"/>
                </a:lnTo>
                <a:lnTo>
                  <a:pt x="685800" y="0"/>
                </a:lnTo>
                <a:close/>
              </a:path>
            </a:pathLst>
          </a:custGeom>
          <a:solidFill>
            <a:schemeClr val="accent1"/>
          </a:solidFill>
        </p:spPr>
        <p:txBody>
          <a:bodyPr wrap="square" lIns="0" tIns="0" rIns="0" bIns="0" rtlCol="0"/>
          <a:lstStyle/>
          <a:p>
            <a:endParaRPr>
              <a:solidFill>
                <a:schemeClr val="tx1"/>
              </a:solidFill>
            </a:endParaRPr>
          </a:p>
        </p:txBody>
      </p:sp>
      <p:sp>
        <p:nvSpPr>
          <p:cNvPr id="6" name="Holder 6">
            <a:extLst>
              <a:ext uri="{FF2B5EF4-FFF2-40B4-BE49-F238E27FC236}">
                <a16:creationId xmlns:a16="http://schemas.microsoft.com/office/drawing/2014/main" id="{71C2B5F9-F8D1-0579-DC10-FAE2ABE6F48E}"/>
              </a:ext>
            </a:extLst>
          </p:cNvPr>
          <p:cNvSpPr txBox="1">
            <a:spLocks/>
          </p:cNvSpPr>
          <p:nvPr/>
        </p:nvSpPr>
        <p:spPr>
          <a:xfrm>
            <a:off x="7471409" y="9762306"/>
            <a:ext cx="234315" cy="153888"/>
          </a:xfrm>
          <a:prstGeom prst="rect">
            <a:avLst/>
          </a:prstGeom>
        </p:spPr>
        <p:txBody>
          <a:bodyPr lIns="0" tIns="0" rIns="0" bIns="0"/>
          <a:lstStyle>
            <a:defPPr>
              <a:defRPr lang="en-US"/>
            </a:defPPr>
            <a:lvl1pPr marL="0" algn="l" defTabSz="914400" rtl="0" eaLnBrk="1" latinLnBrk="0" hangingPunct="1">
              <a:defRPr sz="1000" b="0" i="0" kern="1200">
                <a:solidFill>
                  <a:schemeClr val="bg1"/>
                </a:solidFill>
                <a:latin typeface="Arial Black"/>
                <a:ea typeface="+mn-ea"/>
                <a:cs typeface="Arial Black"/>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70"/>
              </a:spcBef>
            </a:pPr>
            <a:fld id="{81D60167-4931-47E6-BA6A-407CBD079E47}" type="slidenum">
              <a:rPr lang="en-US" spc="-25" smtClean="0"/>
              <a:pPr marL="38100">
                <a:spcBef>
                  <a:spcPts val="170"/>
                </a:spcBef>
              </a:pPr>
              <a:t>3</a:t>
            </a:fld>
            <a:endParaRPr lang="en-US" spc="-25" dirty="0"/>
          </a:p>
        </p:txBody>
      </p:sp>
      <p:graphicFrame>
        <p:nvGraphicFramePr>
          <p:cNvPr id="7" name="Table 6">
            <a:extLst>
              <a:ext uri="{FF2B5EF4-FFF2-40B4-BE49-F238E27FC236}">
                <a16:creationId xmlns:a16="http://schemas.microsoft.com/office/drawing/2014/main" id="{C0457457-F871-F401-40FB-C95DCE0065C0}"/>
              </a:ext>
            </a:extLst>
          </p:cNvPr>
          <p:cNvGraphicFramePr>
            <a:graphicFrameLocks noGrp="1"/>
          </p:cNvGraphicFramePr>
          <p:nvPr>
            <p:extLst>
              <p:ext uri="{D42A27DB-BD31-4B8C-83A1-F6EECF244321}">
                <p14:modId xmlns:p14="http://schemas.microsoft.com/office/powerpoint/2010/main" val="1175324885"/>
              </p:ext>
            </p:extLst>
          </p:nvPr>
        </p:nvGraphicFramePr>
        <p:xfrm>
          <a:off x="417788" y="2639885"/>
          <a:ext cx="6936823" cy="6309738"/>
        </p:xfrm>
        <a:graphic>
          <a:graphicData uri="http://schemas.openxmlformats.org/drawingml/2006/table">
            <a:tbl>
              <a:tblPr firstRow="1" bandRow="1">
                <a:tableStyleId>{5C22544A-7EE6-4342-B048-85BDC9FD1C3A}</a:tableStyleId>
              </a:tblPr>
              <a:tblGrid>
                <a:gridCol w="1778356">
                  <a:extLst>
                    <a:ext uri="{9D8B030D-6E8A-4147-A177-3AD203B41FA5}">
                      <a16:colId xmlns:a16="http://schemas.microsoft.com/office/drawing/2014/main" val="2080614067"/>
                    </a:ext>
                  </a:extLst>
                </a:gridCol>
                <a:gridCol w="1220421">
                  <a:extLst>
                    <a:ext uri="{9D8B030D-6E8A-4147-A177-3AD203B41FA5}">
                      <a16:colId xmlns:a16="http://schemas.microsoft.com/office/drawing/2014/main" val="2638972526"/>
                    </a:ext>
                  </a:extLst>
                </a:gridCol>
                <a:gridCol w="1220421">
                  <a:extLst>
                    <a:ext uri="{9D8B030D-6E8A-4147-A177-3AD203B41FA5}">
                      <a16:colId xmlns:a16="http://schemas.microsoft.com/office/drawing/2014/main" val="3178957242"/>
                    </a:ext>
                  </a:extLst>
                </a:gridCol>
                <a:gridCol w="1220421">
                  <a:extLst>
                    <a:ext uri="{9D8B030D-6E8A-4147-A177-3AD203B41FA5}">
                      <a16:colId xmlns:a16="http://schemas.microsoft.com/office/drawing/2014/main" val="4122072518"/>
                    </a:ext>
                  </a:extLst>
                </a:gridCol>
                <a:gridCol w="1497204">
                  <a:extLst>
                    <a:ext uri="{9D8B030D-6E8A-4147-A177-3AD203B41FA5}">
                      <a16:colId xmlns:a16="http://schemas.microsoft.com/office/drawing/2014/main" val="749253886"/>
                    </a:ext>
                  </a:extLst>
                </a:gridCol>
              </a:tblGrid>
              <a:tr h="195267">
                <a:tc>
                  <a:txBody>
                    <a:bodyPr/>
                    <a:lstStyle/>
                    <a:p>
                      <a:pPr algn="ctr"/>
                      <a:endParaRPr lang="en-US" sz="1050" b="1" dirty="0">
                        <a:solidFill>
                          <a:schemeClr val="tx1"/>
                        </a:solidFill>
                        <a:latin typeface="+mj-lt"/>
                        <a:ea typeface="+mn-ea"/>
                        <a:cs typeface="+mn-cs"/>
                      </a:endParaRPr>
                    </a:p>
                  </a:txBody>
                  <a:tcPr anchor="ctr">
                    <a:lnL w="12700" cmpd="sng">
                      <a:noFill/>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algn="ctr"/>
                      <a:r>
                        <a:rPr lang="en-US" sz="1050" b="1" dirty="0">
                          <a:solidFill>
                            <a:schemeClr val="tx1"/>
                          </a:solidFill>
                          <a:latin typeface="+mj-lt"/>
                        </a:rPr>
                        <a:t>MEC</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50" b="1" dirty="0">
                          <a:solidFill>
                            <a:schemeClr val="tx1"/>
                          </a:solidFill>
                          <a:latin typeface="+mj-lt"/>
                        </a:rPr>
                        <a:t>MEC Enhanced</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b="1" dirty="0">
                          <a:solidFill>
                            <a:schemeClr val="tx1"/>
                          </a:solidFill>
                          <a:latin typeface="+mj-lt"/>
                        </a:rPr>
                        <a:t>MEC Copay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50" b="1" dirty="0">
                          <a:solidFill>
                            <a:schemeClr val="tx1"/>
                          </a:solidFill>
                          <a:latin typeface="+mj-lt"/>
                        </a:rPr>
                        <a:t>MEC Copay Plus</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43493895"/>
                  </a:ext>
                </a:extLst>
              </a:tr>
              <a:tr h="195267">
                <a:tc gridSpan="5">
                  <a:txBody>
                    <a:bodyPr/>
                    <a:lstStyle/>
                    <a:p>
                      <a:pPr marL="74930" algn="l" defTabSz="914400" rtl="0" eaLnBrk="1" latinLnBrk="0" hangingPunct="1">
                        <a:lnSpc>
                          <a:spcPct val="100000"/>
                        </a:lnSpc>
                        <a:spcBef>
                          <a:spcPts val="254"/>
                        </a:spcBef>
                      </a:pPr>
                      <a:r>
                        <a:rPr lang="en-US" sz="900" kern="1200" spc="-85" dirty="0">
                          <a:solidFill>
                            <a:schemeClr val="bg1"/>
                          </a:solidFill>
                          <a:latin typeface="Arial Black"/>
                          <a:ea typeface="+mn-ea"/>
                          <a:cs typeface="+mn-cs"/>
                        </a:rPr>
                        <a:t>Plan</a:t>
                      </a:r>
                      <a:r>
                        <a:rPr lang="en-US" sz="900" kern="1200" spc="-85" dirty="0">
                          <a:solidFill>
                            <a:schemeClr val="bg1"/>
                          </a:solidFill>
                          <a:latin typeface="Arial Black"/>
                          <a:ea typeface="+mn-ea"/>
                        </a:rPr>
                        <a:t> Features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US" sz="9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Raleway Lining"/>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Raleway Lining"/>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Raleway Lining"/>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49742590"/>
                  </a:ext>
                </a:extLst>
              </a:tr>
              <a:tr h="390534">
                <a:tc>
                  <a:txBody>
                    <a:bodyPr/>
                    <a:lstStyle/>
                    <a:p>
                      <a:r>
                        <a:rPr lang="en-US" sz="900" b="0" dirty="0">
                          <a:latin typeface="Arial" panose="020B0604020202020204" pitchFamily="34" charset="0"/>
                          <a:cs typeface="Arial" panose="020B0604020202020204" pitchFamily="34" charset="0"/>
                        </a:rPr>
                        <a:t>Minimum Essential Coverage (MEC) Preventive Services</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0" dirty="0">
                          <a:latin typeface="Arial" panose="020B0604020202020204" pitchFamily="34" charset="0"/>
                          <a:cs typeface="Arial" panose="020B0604020202020204" pitchFamily="34" charset="0"/>
                        </a:rPr>
                        <a:t>Plan Pays 100%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Plan Pays 100%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Plan Pays 100%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Plan Pays 100% *</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470351"/>
                  </a:ext>
                </a:extLst>
              </a:tr>
              <a:tr h="284025">
                <a:tc>
                  <a:txBody>
                    <a:bodyPr/>
                    <a:lstStyle/>
                    <a:p>
                      <a:r>
                        <a:rPr lang="en-US" sz="900" b="0" dirty="0">
                          <a:latin typeface="Arial" panose="020B0604020202020204" pitchFamily="34" charset="0"/>
                          <a:cs typeface="Arial" panose="020B0604020202020204" pitchFamily="34" charset="0"/>
                        </a:rPr>
                        <a:t>Deductible: Individual / Family</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11955201"/>
                  </a:ext>
                </a:extLst>
              </a:tr>
              <a:tr h="177516">
                <a:tc>
                  <a:txBody>
                    <a:bodyPr/>
                    <a:lstStyle/>
                    <a:p>
                      <a:r>
                        <a:rPr lang="en-US" sz="900" b="0" dirty="0">
                          <a:latin typeface="Arial" panose="020B0604020202020204" pitchFamily="34" charset="0"/>
                          <a:cs typeface="Arial" panose="020B0604020202020204" pitchFamily="34" charset="0"/>
                        </a:rPr>
                        <a:t>Coinsurance</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02267621"/>
                  </a:ext>
                </a:extLst>
              </a:tr>
              <a:tr h="284025">
                <a:tc>
                  <a:txBody>
                    <a:bodyPr/>
                    <a:lstStyle/>
                    <a:p>
                      <a:r>
                        <a:rPr lang="en-US" sz="900" b="0" dirty="0">
                          <a:latin typeface="Arial" panose="020B0604020202020204" pitchFamily="34" charset="0"/>
                          <a:cs typeface="Arial" panose="020B0604020202020204" pitchFamily="34" charset="0"/>
                        </a:rPr>
                        <a:t>Out-of-Pocket Maximum: </a:t>
                      </a:r>
                    </a:p>
                    <a:p>
                      <a:r>
                        <a:rPr lang="en-US" sz="900" b="0" dirty="0">
                          <a:latin typeface="Arial" panose="020B0604020202020204" pitchFamily="34" charset="0"/>
                          <a:cs typeface="Arial" panose="020B0604020202020204" pitchFamily="34" charset="0"/>
                        </a:rPr>
                        <a:t>Individual / Family</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75602392"/>
                  </a:ext>
                </a:extLst>
              </a:tr>
              <a:tr h="177516">
                <a:tc>
                  <a:txBody>
                    <a:bodyPr/>
                    <a:lstStyle/>
                    <a:p>
                      <a:r>
                        <a:rPr lang="en-US" sz="900" b="0" dirty="0">
                          <a:latin typeface="Arial" panose="020B0604020202020204" pitchFamily="34" charset="0"/>
                          <a:cs typeface="Arial" panose="020B0604020202020204" pitchFamily="34" charset="0"/>
                        </a:rPr>
                        <a:t>First Health Network</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42950" lvl="1" indent="-285750" algn="l">
                        <a:buFont typeface="Wingdings" panose="05000000000000000000" pitchFamily="2" charset="2"/>
                        <a:buChar char="ü"/>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742950" lvl="1" indent="-285750" algn="l">
                        <a:buFont typeface="Wingdings" panose="05000000000000000000" pitchFamily="2" charset="2"/>
                        <a:buChar char="ü"/>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42950" lvl="1" indent="-285750" algn="l">
                        <a:buFont typeface="Wingdings" panose="05000000000000000000" pitchFamily="2" charset="2"/>
                        <a:buChar char="ü"/>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9636879"/>
                  </a:ext>
                </a:extLst>
              </a:tr>
              <a:tr h="177516">
                <a:tc>
                  <a:txBody>
                    <a:bodyPr/>
                    <a:lstStyle/>
                    <a:p>
                      <a:r>
                        <a:rPr lang="en-US" sz="900" b="0" dirty="0">
                          <a:latin typeface="Arial" panose="020B0604020202020204" pitchFamily="34" charset="0"/>
                          <a:cs typeface="Arial" panose="020B0604020202020204" pitchFamily="34" charset="0"/>
                        </a:rPr>
                        <a:t>Teladoc Virtual Primary Care</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42950" lvl="1" indent="-285750" algn="l">
                        <a:buFont typeface="Wingdings" panose="05000000000000000000" pitchFamily="2" charset="2"/>
                        <a:buChar char="ü"/>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742950" lvl="1" indent="-285750" algn="l">
                        <a:buFont typeface="Wingdings" panose="05000000000000000000" pitchFamily="2" charset="2"/>
                        <a:buChar char="ü"/>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42950" lvl="1" indent="-285750" algn="l">
                        <a:buFont typeface="Wingdings" panose="05000000000000000000" pitchFamily="2" charset="2"/>
                        <a:buChar char="ü"/>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05990437"/>
                  </a:ext>
                </a:extLst>
              </a:tr>
              <a:tr h="390534">
                <a:tc>
                  <a:txBody>
                    <a:bodyPr/>
                    <a:lstStyle/>
                    <a:p>
                      <a:r>
                        <a:rPr lang="en-US" sz="900" b="0" dirty="0">
                          <a:latin typeface="Arial" panose="020B0604020202020204" pitchFamily="34" charset="0"/>
                          <a:cs typeface="Arial" panose="020B0604020202020204" pitchFamily="34" charset="0"/>
                        </a:rPr>
                        <a:t>Primary Care Office Visit</a:t>
                      </a:r>
                    </a:p>
                    <a:p>
                      <a:r>
                        <a:rPr lang="en-US" sz="900" b="0" dirty="0">
                          <a:latin typeface="Arial" panose="020B0604020202020204" pitchFamily="34" charset="0"/>
                          <a:cs typeface="Arial" panose="020B0604020202020204" pitchFamily="34" charset="0"/>
                        </a:rPr>
                        <a:t>Specialist Office Visit</a:t>
                      </a:r>
                    </a:p>
                    <a:p>
                      <a:r>
                        <a:rPr lang="en-US" sz="900" b="0" dirty="0">
                          <a:latin typeface="Arial" panose="020B0604020202020204" pitchFamily="34" charset="0"/>
                          <a:cs typeface="Arial" panose="020B0604020202020204" pitchFamily="34" charset="0"/>
                        </a:rPr>
                        <a:t>Urgent Care Visit</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0" dirty="0">
                          <a:latin typeface="Arial" panose="020B0604020202020204" pitchFamily="34" charset="0"/>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Plan pays $75 / Day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0" dirty="0">
                          <a:latin typeface="Arial" panose="020B0604020202020204" pitchFamily="34" charset="0"/>
                          <a:cs typeface="Arial" panose="020B0604020202020204" pitchFamily="34" charset="0"/>
                        </a:rPr>
                        <a:t>$15 Copay *</a:t>
                      </a:r>
                    </a:p>
                    <a:p>
                      <a:pPr algn="ctr"/>
                      <a:r>
                        <a:rPr lang="en-US" sz="900" b="0" dirty="0">
                          <a:latin typeface="Arial" panose="020B0604020202020204" pitchFamily="34" charset="0"/>
                          <a:cs typeface="Arial" panose="020B0604020202020204" pitchFamily="34" charset="0"/>
                        </a:rPr>
                        <a:t>$50 Copay *</a:t>
                      </a:r>
                    </a:p>
                    <a:p>
                      <a:pPr algn="ctr"/>
                      <a:r>
                        <a:rPr lang="en-US" sz="900" b="0" dirty="0">
                          <a:latin typeface="Arial" panose="020B0604020202020204" pitchFamily="34" charset="0"/>
                          <a:cs typeface="Arial" panose="020B0604020202020204" pitchFamily="34" charset="0"/>
                        </a:rPr>
                        <a:t>$80 Copay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$15 Copay *</a:t>
                      </a:r>
                    </a:p>
                    <a:p>
                      <a:pPr algn="ctr"/>
                      <a:r>
                        <a:rPr lang="en-US" sz="900" b="0" dirty="0">
                          <a:latin typeface="Arial" panose="020B0604020202020204" pitchFamily="34" charset="0"/>
                          <a:cs typeface="Arial" panose="020B0604020202020204" pitchFamily="34" charset="0"/>
                        </a:rPr>
                        <a:t>$50 Copay *</a:t>
                      </a:r>
                    </a:p>
                    <a:p>
                      <a:pPr algn="ctr"/>
                      <a:r>
                        <a:rPr lang="en-US" sz="900" b="0" dirty="0">
                          <a:latin typeface="Arial" panose="020B0604020202020204" pitchFamily="34" charset="0"/>
                          <a:cs typeface="Arial" panose="020B0604020202020204" pitchFamily="34" charset="0"/>
                        </a:rPr>
                        <a:t>$80 Copay *</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4708195"/>
                  </a:ext>
                </a:extLst>
              </a:tr>
              <a:tr h="284025">
                <a:tc>
                  <a:txBody>
                    <a:bodyPr/>
                    <a:lstStyle/>
                    <a:p>
                      <a:r>
                        <a:rPr lang="en-US" sz="900" b="0" dirty="0">
                          <a:latin typeface="Arial" panose="020B0604020202020204" pitchFamily="34" charset="0"/>
                          <a:cs typeface="Arial" panose="020B0604020202020204" pitchFamily="34" charset="0"/>
                        </a:rPr>
                        <a:t>Outpatient Diagnostic Lab</a:t>
                      </a:r>
                    </a:p>
                    <a:p>
                      <a:r>
                        <a:rPr lang="en-US" sz="900" b="0" dirty="0">
                          <a:latin typeface="Arial" panose="020B0604020202020204" pitchFamily="34" charset="0"/>
                          <a:cs typeface="Arial" panose="020B0604020202020204" pitchFamily="34" charset="0"/>
                        </a:rPr>
                        <a:t>Outpatient Diagnostic X-ray</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$75 / Day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0" dirty="0">
                          <a:latin typeface="Arial" panose="020B0604020202020204" pitchFamily="34" charset="0"/>
                          <a:cs typeface="Arial" panose="020B0604020202020204" pitchFamily="34" charset="0"/>
                        </a:rPr>
                        <a:t>$15 Copay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$15 Copay*</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3995974"/>
                  </a:ext>
                </a:extLst>
              </a:tr>
              <a:tr h="284025">
                <a:tc>
                  <a:txBody>
                    <a:bodyPr/>
                    <a:lstStyle/>
                    <a:p>
                      <a:r>
                        <a:rPr lang="en-US" sz="900" b="0" dirty="0">
                          <a:latin typeface="Arial" panose="020B0604020202020204" pitchFamily="34" charset="0"/>
                          <a:cs typeface="Arial" panose="020B0604020202020204" pitchFamily="34" charset="0"/>
                        </a:rPr>
                        <a:t>Outpatient Diagnostic Advanced Studies</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0" dirty="0">
                          <a:solidFill>
                            <a:schemeClr val="dk1"/>
                          </a:solidFill>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$500/Day</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72240443"/>
                  </a:ext>
                </a:extLst>
              </a:tr>
              <a:tr h="284025">
                <a:tc>
                  <a:txBody>
                    <a:bodyPr/>
                    <a:lstStyle/>
                    <a:p>
                      <a:r>
                        <a:rPr lang="en-US" sz="900" b="0" dirty="0">
                          <a:latin typeface="Arial" panose="020B0604020202020204" pitchFamily="34" charset="0"/>
                          <a:cs typeface="Arial" panose="020B0604020202020204" pitchFamily="34" charset="0"/>
                        </a:rPr>
                        <a:t>Accident Medical (per occurrence)</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0" dirty="0">
                          <a:latin typeface="Arial" panose="020B0604020202020204" pitchFamily="34" charset="0"/>
                          <a:cs typeface="Arial" panose="020B0604020202020204" pitchFamily="34" charset="0"/>
                        </a:rPr>
                        <a:t>Plan pays up to $5,000</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up to $5,000</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81924236"/>
                  </a:ext>
                </a:extLst>
              </a:tr>
              <a:tr h="284025">
                <a:tc>
                  <a:txBody>
                    <a:bodyPr/>
                    <a:lstStyle/>
                    <a:p>
                      <a:r>
                        <a:rPr lang="en-US" sz="900" b="0" dirty="0">
                          <a:latin typeface="Arial" panose="020B0604020202020204" pitchFamily="34" charset="0"/>
                          <a:cs typeface="Arial" panose="020B0604020202020204" pitchFamily="34" charset="0"/>
                        </a:rPr>
                        <a:t>Emergency Room Sickness</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$75 / Day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Plan pays $150/Day</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20619002"/>
                  </a:ext>
                </a:extLst>
              </a:tr>
              <a:tr h="284025">
                <a:tc>
                  <a:txBody>
                    <a:bodyPr/>
                    <a:lstStyle/>
                    <a:p>
                      <a:r>
                        <a:rPr lang="en-US" sz="900" b="0" dirty="0">
                          <a:latin typeface="Arial" panose="020B0604020202020204" pitchFamily="34" charset="0"/>
                          <a:cs typeface="Arial" panose="020B0604020202020204" pitchFamily="34" charset="0"/>
                        </a:rPr>
                        <a:t>Inpatient Surgery</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$500 / Day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Plan pays $1,000/Day</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93101714"/>
                  </a:ext>
                </a:extLst>
              </a:tr>
              <a:tr h="284025">
                <a:tc>
                  <a:txBody>
                    <a:bodyPr/>
                    <a:lstStyle/>
                    <a:p>
                      <a:r>
                        <a:rPr lang="en-US" sz="900" b="0" dirty="0">
                          <a:latin typeface="Arial" panose="020B0604020202020204" pitchFamily="34" charset="0"/>
                          <a:cs typeface="Arial" panose="020B0604020202020204" pitchFamily="34" charset="0"/>
                        </a:rPr>
                        <a:t>Hospital Admission (lump sum benefit)</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solidFill>
                            <a:schemeClr val="dk1"/>
                          </a:solidFill>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Plan pays $1,500/Confinement</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99439415"/>
                  </a:ext>
                </a:extLst>
              </a:tr>
              <a:tr h="284025">
                <a:tc>
                  <a:txBody>
                    <a:bodyPr/>
                    <a:lstStyle/>
                    <a:p>
                      <a:r>
                        <a:rPr lang="en-US" sz="900" b="0" dirty="0">
                          <a:latin typeface="Arial" panose="020B0604020202020204" pitchFamily="34" charset="0"/>
                          <a:cs typeface="Arial" panose="020B0604020202020204" pitchFamily="34" charset="0"/>
                        </a:rPr>
                        <a:t>Inpatient Hospital Indemnity</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$100 / Day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Plan pays $200/Day</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78742960"/>
                  </a:ext>
                </a:extLst>
              </a:tr>
              <a:tr h="284025">
                <a:tc>
                  <a:txBody>
                    <a:bodyPr/>
                    <a:lstStyle/>
                    <a:p>
                      <a:r>
                        <a:rPr lang="en-US" sz="900" b="0" dirty="0">
                          <a:latin typeface="Arial" panose="020B0604020202020204" pitchFamily="34" charset="0"/>
                          <a:cs typeface="Arial" panose="020B0604020202020204" pitchFamily="34" charset="0"/>
                        </a:rPr>
                        <a:t>Inpatient Intensive Care Unit</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$200 / Day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Plan pays $400/Day</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69521866"/>
                  </a:ext>
                </a:extLst>
              </a:tr>
              <a:tr h="284025">
                <a:tc>
                  <a:txBody>
                    <a:bodyPr/>
                    <a:lstStyle/>
                    <a:p>
                      <a:r>
                        <a:rPr lang="en-US" sz="900" b="0" dirty="0">
                          <a:latin typeface="Arial" panose="020B0604020202020204" pitchFamily="34" charset="0"/>
                          <a:cs typeface="Arial" panose="020B0604020202020204" pitchFamily="34" charset="0"/>
                        </a:rPr>
                        <a:t>Vision Care</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80% up to $300</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solidFill>
                            <a:schemeClr val="dk1"/>
                          </a:solidFill>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2572558"/>
                  </a:ext>
                </a:extLst>
              </a:tr>
              <a:tr h="390534">
                <a:tc>
                  <a:txBody>
                    <a:bodyPr/>
                    <a:lstStyle/>
                    <a:p>
                      <a:r>
                        <a:rPr lang="en-US" sz="900" b="0" dirty="0">
                          <a:latin typeface="Arial" panose="020B0604020202020204" pitchFamily="34" charset="0"/>
                          <a:cs typeface="Arial" panose="020B0604020202020204" pitchFamily="34" charset="0"/>
                        </a:rPr>
                        <a:t>Prescription Drug</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Generic &amp; Brand Discounts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Generic &amp; Brand Discounts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$15 Generic Copay Brand Discounts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$15 Generic Copay Brand Discounts</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691202"/>
                  </a:ext>
                </a:extLst>
              </a:tr>
            </a:tbl>
          </a:graphicData>
        </a:graphic>
      </p:graphicFrame>
      <p:sp>
        <p:nvSpPr>
          <p:cNvPr id="2" name="TextBox 1">
            <a:extLst>
              <a:ext uri="{FF2B5EF4-FFF2-40B4-BE49-F238E27FC236}">
                <a16:creationId xmlns:a16="http://schemas.microsoft.com/office/drawing/2014/main" id="{A9FCA375-3A52-7B7A-70D7-1F81340D8AB2}"/>
              </a:ext>
            </a:extLst>
          </p:cNvPr>
          <p:cNvSpPr txBox="1"/>
          <p:nvPr/>
        </p:nvSpPr>
        <p:spPr>
          <a:xfrm>
            <a:off x="381624" y="9103420"/>
            <a:ext cx="6829585" cy="415498"/>
          </a:xfrm>
          <a:prstGeom prst="rect">
            <a:avLst/>
          </a:prstGeom>
          <a:noFill/>
        </p:spPr>
        <p:txBody>
          <a:bodyPr wrap="square" rtlCol="0">
            <a:spAutoFit/>
          </a:bodyPr>
          <a:lstStyle/>
          <a:p>
            <a:r>
              <a:rPr lang="en-US" sz="700" b="1" dirty="0">
                <a:solidFill>
                  <a:schemeClr val="tx1"/>
                </a:solidFill>
                <a:latin typeface="Arial" panose="020B0604020202020204" pitchFamily="34" charset="0"/>
                <a:cs typeface="Arial" panose="020B0604020202020204" pitchFamily="34" charset="0"/>
              </a:rPr>
              <a:t>* You MUST visit a First Health Network provider for services to be covered. Services from out-of-network providers are NOT covered</a:t>
            </a:r>
          </a:p>
          <a:p>
            <a:r>
              <a:rPr lang="en-US" sz="700" b="1" dirty="0">
                <a:solidFill>
                  <a:schemeClr val="tx1"/>
                </a:solidFill>
                <a:latin typeface="Arial" panose="020B0604020202020204" pitchFamily="34" charset="0"/>
                <a:cs typeface="Arial" panose="020B0604020202020204" pitchFamily="34" charset="0"/>
              </a:rPr>
              <a:t>Note: The MEC Enhanced plans will not be eligible for NH, NM, and VT and MEC Copay Plus plans will not be eligible for NM, and VT due to state regulations around fixed indemnity components</a:t>
            </a:r>
          </a:p>
        </p:txBody>
      </p:sp>
    </p:spTree>
    <p:extLst>
      <p:ext uri="{BB962C8B-B14F-4D97-AF65-F5344CB8AC3E}">
        <p14:creationId xmlns:p14="http://schemas.microsoft.com/office/powerpoint/2010/main" val="2292758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3">
            <a:extLst>
              <a:ext uri="{FF2B5EF4-FFF2-40B4-BE49-F238E27FC236}">
                <a16:creationId xmlns:a16="http://schemas.microsoft.com/office/drawing/2014/main" id="{49E71916-D1C6-8928-D0DF-B96E27ABDA95}"/>
              </a:ext>
            </a:extLst>
          </p:cNvPr>
          <p:cNvSpPr txBox="1">
            <a:spLocks/>
          </p:cNvSpPr>
          <p:nvPr/>
        </p:nvSpPr>
        <p:spPr>
          <a:xfrm>
            <a:off x="3114675" y="9798799"/>
            <a:ext cx="1543050" cy="259601"/>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E7B510AA-B15F-4857-B88C-25BF3B12C16B}" type="slidenum">
              <a:rPr kumimoji="0" lang="en-US" sz="1100" b="0" i="0" u="none" strike="noStrike" kern="1200" cap="none" spc="0" normalizeH="0" baseline="0" noProof="0" smtClean="0">
                <a:ln>
                  <a:noFill/>
                </a:ln>
                <a:solidFill>
                  <a:schemeClr val="bg1">
                    <a:lumMod val="50000"/>
                  </a:scheme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a:t>
            </a:fld>
            <a:endParaRPr kumimoji="0" lang="en-US" sz="11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grpSp>
        <p:nvGrpSpPr>
          <p:cNvPr id="56" name="Group 55">
            <a:extLst>
              <a:ext uri="{FF2B5EF4-FFF2-40B4-BE49-F238E27FC236}">
                <a16:creationId xmlns:a16="http://schemas.microsoft.com/office/drawing/2014/main" id="{E629BE81-5534-BD19-D2BD-4E5548AC963F}"/>
              </a:ext>
            </a:extLst>
          </p:cNvPr>
          <p:cNvGrpSpPr/>
          <p:nvPr/>
        </p:nvGrpSpPr>
        <p:grpSpPr>
          <a:xfrm>
            <a:off x="1772" y="0"/>
            <a:ext cx="7777569" cy="876469"/>
            <a:chOff x="-5169" y="0"/>
            <a:chExt cx="7777569" cy="876469"/>
          </a:xfrm>
          <a:solidFill>
            <a:schemeClr val="accent1"/>
          </a:solidFill>
        </p:grpSpPr>
        <p:sp>
          <p:nvSpPr>
            <p:cNvPr id="59" name="Rectangle 58">
              <a:extLst>
                <a:ext uri="{FF2B5EF4-FFF2-40B4-BE49-F238E27FC236}">
                  <a16:creationId xmlns:a16="http://schemas.microsoft.com/office/drawing/2014/main" id="{4CB87A07-4D02-D7DC-8F21-31D93C1AE714}"/>
                </a:ext>
              </a:extLst>
            </p:cNvPr>
            <p:cNvSpPr/>
            <p:nvPr/>
          </p:nvSpPr>
          <p:spPr>
            <a:xfrm>
              <a:off x="-5169" y="0"/>
              <a:ext cx="7777569" cy="876469"/>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bject 26"/>
            <p:cNvSpPr txBox="1"/>
            <p:nvPr/>
          </p:nvSpPr>
          <p:spPr>
            <a:xfrm>
              <a:off x="406937" y="367775"/>
              <a:ext cx="6629400" cy="329440"/>
            </a:xfrm>
            <a:prstGeom prst="rect">
              <a:avLst/>
            </a:prstGeom>
            <a:grpFill/>
          </p:spPr>
          <p:txBody>
            <a:bodyPr wrap="square" lIns="0" tIns="15557" rIns="0" bIns="0" rtlCol="0">
              <a:noAutofit/>
            </a:bodyPr>
            <a:lstStyle/>
            <a:p>
              <a:pPr marL="12700">
                <a:lnSpc>
                  <a:spcPts val="2450"/>
                </a:lnSpc>
              </a:pPr>
              <a:r>
                <a:rPr lang="en-US" sz="4000" spc="-20" dirty="0">
                  <a:solidFill>
                    <a:schemeClr val="bg1"/>
                  </a:solidFill>
                  <a:latin typeface="Arial" panose="020B0604020202020204" pitchFamily="34" charset="0"/>
                  <a:cs typeface="Arial" panose="020B0604020202020204" pitchFamily="34" charset="0"/>
                </a:rPr>
                <a:t>2025 Benefits At A Glance</a:t>
              </a:r>
            </a:p>
          </p:txBody>
        </p:sp>
      </p:grpSp>
      <p:pic>
        <p:nvPicPr>
          <p:cNvPr id="45" name="Graphic 44" descr="Medicine outline">
            <a:extLst>
              <a:ext uri="{FF2B5EF4-FFF2-40B4-BE49-F238E27FC236}">
                <a16:creationId xmlns:a16="http://schemas.microsoft.com/office/drawing/2014/main" id="{63FBC20F-1CC7-13E3-419E-796183A9EAA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4658" y="7479771"/>
            <a:ext cx="365760" cy="365760"/>
          </a:xfrm>
          <a:prstGeom prst="rect">
            <a:avLst/>
          </a:prstGeom>
        </p:spPr>
      </p:pic>
      <p:pic>
        <p:nvPicPr>
          <p:cNvPr id="58" name="Graphic 57" descr="Stethoscope outline">
            <a:extLst>
              <a:ext uri="{FF2B5EF4-FFF2-40B4-BE49-F238E27FC236}">
                <a16:creationId xmlns:a16="http://schemas.microsoft.com/office/drawing/2014/main" id="{76F5A135-5EA6-D2B1-F42C-3B854A90AE8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26822" y="2785198"/>
            <a:ext cx="365760" cy="365760"/>
          </a:xfrm>
          <a:prstGeom prst="rect">
            <a:avLst/>
          </a:prstGeom>
        </p:spPr>
      </p:pic>
      <p:grpSp>
        <p:nvGrpSpPr>
          <p:cNvPr id="2" name="Group 1">
            <a:extLst>
              <a:ext uri="{FF2B5EF4-FFF2-40B4-BE49-F238E27FC236}">
                <a16:creationId xmlns:a16="http://schemas.microsoft.com/office/drawing/2014/main" id="{D1EFB90A-A35B-1399-1B36-AA5E547EFC49}"/>
              </a:ext>
            </a:extLst>
          </p:cNvPr>
          <p:cNvGrpSpPr/>
          <p:nvPr/>
        </p:nvGrpSpPr>
        <p:grpSpPr>
          <a:xfrm>
            <a:off x="381623" y="972377"/>
            <a:ext cx="3622877" cy="958101"/>
            <a:chOff x="381624" y="1910908"/>
            <a:chExt cx="3622877" cy="1245851"/>
          </a:xfrm>
        </p:grpSpPr>
        <p:sp>
          <p:nvSpPr>
            <p:cNvPr id="3" name="Rectangle 2">
              <a:extLst>
                <a:ext uri="{FF2B5EF4-FFF2-40B4-BE49-F238E27FC236}">
                  <a16:creationId xmlns:a16="http://schemas.microsoft.com/office/drawing/2014/main" id="{1E5E1921-5ECF-6529-3975-4D89689B8D94}"/>
                </a:ext>
              </a:extLst>
            </p:cNvPr>
            <p:cNvSpPr/>
            <p:nvPr/>
          </p:nvSpPr>
          <p:spPr>
            <a:xfrm>
              <a:off x="381624" y="1910908"/>
              <a:ext cx="3433283" cy="891556"/>
            </a:xfrm>
            <a:prstGeom prst="rect">
              <a:avLst/>
            </a:prstGeom>
            <a:solidFill>
              <a:schemeClr val="bg2"/>
            </a:solid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 name="object 80">
              <a:extLst>
                <a:ext uri="{FF2B5EF4-FFF2-40B4-BE49-F238E27FC236}">
                  <a16:creationId xmlns:a16="http://schemas.microsoft.com/office/drawing/2014/main" id="{39E8AE97-26D0-7872-0CC7-8804868FD65B}"/>
                </a:ext>
              </a:extLst>
            </p:cNvPr>
            <p:cNvSpPr txBox="1"/>
            <p:nvPr/>
          </p:nvSpPr>
          <p:spPr>
            <a:xfrm>
              <a:off x="493541" y="2255059"/>
              <a:ext cx="3240259" cy="901700"/>
            </a:xfrm>
            <a:prstGeom prst="rect">
              <a:avLst/>
            </a:prstGeom>
          </p:spPr>
          <p:txBody>
            <a:bodyPr wrap="square" lIns="0" tIns="6477" rIns="0" bIns="0" rtlCol="0">
              <a:noAutofit/>
            </a:bodyPr>
            <a:lstStyle/>
            <a:p>
              <a:pPr marL="15748" marR="2176">
                <a:lnSpc>
                  <a:spcPts val="1019"/>
                </a:lnSpc>
              </a:pPr>
              <a:r>
                <a:rPr lang="en-US" sz="900" spc="20" dirty="0">
                  <a:latin typeface="Arial" panose="020B0604020202020204" pitchFamily="34" charset="0"/>
                  <a:cs typeface="Arial" panose="020B0604020202020204" pitchFamily="34" charset="0"/>
                </a:rPr>
                <a:t>BAYADA offers two dental plans, the Base and Buy-up, through Delta Dental. Premiums for coverage are deducted from your paycheck.</a:t>
              </a:r>
            </a:p>
          </p:txBody>
        </p:sp>
        <p:sp>
          <p:nvSpPr>
            <p:cNvPr id="5" name="object 10">
              <a:extLst>
                <a:ext uri="{FF2B5EF4-FFF2-40B4-BE49-F238E27FC236}">
                  <a16:creationId xmlns:a16="http://schemas.microsoft.com/office/drawing/2014/main" id="{77C24BF1-A5E3-EEF6-76E9-2329CC69F344}"/>
                </a:ext>
              </a:extLst>
            </p:cNvPr>
            <p:cNvSpPr txBox="1"/>
            <p:nvPr/>
          </p:nvSpPr>
          <p:spPr>
            <a:xfrm>
              <a:off x="493541" y="1947463"/>
              <a:ext cx="3510960" cy="259566"/>
            </a:xfrm>
            <a:prstGeom prst="rect">
              <a:avLst/>
            </a:prstGeom>
          </p:spPr>
          <p:txBody>
            <a:bodyPr wrap="square" lIns="0" tIns="9715" rIns="0" bIns="0" rtlCol="0" anchor="ctr">
              <a:noAutofit/>
            </a:bodyPr>
            <a:lstStyle/>
            <a:p>
              <a:pPr marL="30987">
                <a:lnSpc>
                  <a:spcPts val="1530"/>
                </a:lnSpc>
              </a:pPr>
              <a:r>
                <a:rPr lang="en-US" sz="1400" b="1" spc="4" dirty="0">
                  <a:latin typeface="Arial" panose="020B0604020202020204" pitchFamily="34" charset="0"/>
                  <a:cs typeface="Arial" panose="020B0604020202020204" pitchFamily="34" charset="0"/>
                </a:rPr>
                <a:t>DENTAL – </a:t>
              </a:r>
              <a:r>
                <a:rPr lang="en-US" sz="1400" b="1" i="1" spc="4" dirty="0">
                  <a:solidFill>
                    <a:schemeClr val="accent1"/>
                  </a:solidFill>
                  <a:latin typeface="Arial" panose="020B0604020202020204" pitchFamily="34" charset="0"/>
                  <a:cs typeface="Arial" panose="020B0604020202020204" pitchFamily="34" charset="0"/>
                </a:rPr>
                <a:t>Delta</a:t>
              </a:r>
              <a:endParaRPr sz="1400" i="1" dirty="0">
                <a:solidFill>
                  <a:schemeClr val="accent1"/>
                </a:solidFill>
                <a:latin typeface="Arial" panose="020B0604020202020204" pitchFamily="34" charset="0"/>
                <a:cs typeface="Arial" panose="020B0604020202020204" pitchFamily="34" charset="0"/>
              </a:endParaRPr>
            </a:p>
          </p:txBody>
        </p:sp>
      </p:grpSp>
      <p:grpSp>
        <p:nvGrpSpPr>
          <p:cNvPr id="8" name="Group 7">
            <a:extLst>
              <a:ext uri="{FF2B5EF4-FFF2-40B4-BE49-F238E27FC236}">
                <a16:creationId xmlns:a16="http://schemas.microsoft.com/office/drawing/2014/main" id="{B9B661BC-56C9-A501-1763-1B7ADC44BB34}"/>
              </a:ext>
            </a:extLst>
          </p:cNvPr>
          <p:cNvGrpSpPr/>
          <p:nvPr/>
        </p:nvGrpSpPr>
        <p:grpSpPr>
          <a:xfrm>
            <a:off x="4077541" y="974802"/>
            <a:ext cx="3622876" cy="1245851"/>
            <a:chOff x="381625" y="1910908"/>
            <a:chExt cx="3622876" cy="1245851"/>
          </a:xfrm>
        </p:grpSpPr>
        <p:sp>
          <p:nvSpPr>
            <p:cNvPr id="9" name="Rectangle 8">
              <a:extLst>
                <a:ext uri="{FF2B5EF4-FFF2-40B4-BE49-F238E27FC236}">
                  <a16:creationId xmlns:a16="http://schemas.microsoft.com/office/drawing/2014/main" id="{D3D9C588-B688-A16C-0A0F-D820F8DC4A6E}"/>
                </a:ext>
              </a:extLst>
            </p:cNvPr>
            <p:cNvSpPr/>
            <p:nvPr/>
          </p:nvSpPr>
          <p:spPr>
            <a:xfrm>
              <a:off x="381625" y="1910908"/>
              <a:ext cx="3291840" cy="1184802"/>
            </a:xfrm>
            <a:prstGeom prst="rect">
              <a:avLst/>
            </a:prstGeom>
            <a:solidFill>
              <a:schemeClr val="bg2"/>
            </a:solid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bject 80">
              <a:extLst>
                <a:ext uri="{FF2B5EF4-FFF2-40B4-BE49-F238E27FC236}">
                  <a16:creationId xmlns:a16="http://schemas.microsoft.com/office/drawing/2014/main" id="{689A5E77-6229-66A0-FC8E-F38673E22901}"/>
                </a:ext>
              </a:extLst>
            </p:cNvPr>
            <p:cNvSpPr txBox="1"/>
            <p:nvPr/>
          </p:nvSpPr>
          <p:spPr>
            <a:xfrm>
              <a:off x="493541" y="2255059"/>
              <a:ext cx="3108713" cy="901700"/>
            </a:xfrm>
            <a:prstGeom prst="rect">
              <a:avLst/>
            </a:prstGeom>
          </p:spPr>
          <p:txBody>
            <a:bodyPr wrap="square" lIns="0" tIns="6477" rIns="0" bIns="0" rtlCol="0">
              <a:noAutofit/>
            </a:bodyPr>
            <a:lstStyle/>
            <a:p>
              <a:pPr marL="12700" marR="5080">
                <a:lnSpc>
                  <a:spcPct val="100000"/>
                </a:lnSpc>
                <a:spcBef>
                  <a:spcPts val="635"/>
                </a:spcBef>
              </a:pPr>
              <a:r>
                <a:rPr lang="en-US" sz="900" spc="-40" dirty="0">
                  <a:latin typeface="Arial" panose="020B0604020202020204" pitchFamily="34" charset="0"/>
                  <a:cs typeface="Arial" panose="020B0604020202020204" pitchFamily="34" charset="0"/>
                </a:rPr>
                <a:t>The</a:t>
              </a:r>
              <a:r>
                <a:rPr lang="en-US" sz="900" spc="-45"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Basic</a:t>
              </a:r>
              <a:r>
                <a:rPr lang="en-US" sz="900" spc="-5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Life</a:t>
              </a:r>
              <a:r>
                <a:rPr lang="en-US" sz="900" spc="-40"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and</a:t>
              </a:r>
              <a:r>
                <a:rPr lang="en-US" sz="900" spc="-4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AD&amp;D</a:t>
              </a:r>
              <a:r>
                <a:rPr lang="en-US" sz="900" spc="-5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plan</a:t>
              </a:r>
              <a:r>
                <a:rPr lang="en-US" sz="900" spc="-55"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provides</a:t>
              </a:r>
              <a:r>
                <a:rPr lang="en-US" sz="900" spc="-4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a</a:t>
              </a:r>
              <a:r>
                <a:rPr lang="en-US" sz="900" spc="-45"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benefit</a:t>
              </a:r>
              <a:r>
                <a:rPr lang="en-US" sz="900" spc="-50" dirty="0">
                  <a:latin typeface="Arial" panose="020B0604020202020204" pitchFamily="34" charset="0"/>
                  <a:cs typeface="Arial" panose="020B0604020202020204" pitchFamily="34" charset="0"/>
                </a:rPr>
                <a:t> </a:t>
              </a:r>
              <a:r>
                <a:rPr lang="en-US" sz="900" spc="-35" dirty="0">
                  <a:latin typeface="Arial" panose="020B0604020202020204" pitchFamily="34" charset="0"/>
                  <a:cs typeface="Arial" panose="020B0604020202020204" pitchFamily="34" charset="0"/>
                </a:rPr>
                <a:t>in</a:t>
              </a:r>
              <a:r>
                <a:rPr lang="en-US" sz="900" spc="-45"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the </a:t>
              </a:r>
              <a:r>
                <a:rPr lang="en-US" sz="900" spc="-10" dirty="0">
                  <a:latin typeface="Arial" panose="020B0604020202020204" pitchFamily="34" charset="0"/>
                  <a:cs typeface="Arial" panose="020B0604020202020204" pitchFamily="34" charset="0"/>
                </a:rPr>
                <a:t>event</a:t>
              </a:r>
              <a:r>
                <a:rPr lang="en-US" sz="900" spc="-3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of</a:t>
              </a:r>
              <a:r>
                <a:rPr lang="en-US" sz="900" spc="-3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your</a:t>
              </a:r>
              <a:r>
                <a:rPr lang="en-US" sz="900" spc="-3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death,</a:t>
              </a:r>
              <a:r>
                <a:rPr lang="en-US" sz="900" spc="-3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dismemberment</a:t>
              </a:r>
              <a:r>
                <a:rPr lang="en-US" sz="900" spc="-35"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or</a:t>
              </a:r>
              <a:r>
                <a:rPr lang="en-US" sz="900" spc="-45"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paralysis.</a:t>
              </a:r>
              <a:r>
                <a:rPr lang="en-US" sz="900" spc="-4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This </a:t>
              </a:r>
              <a:r>
                <a:rPr lang="en-US" sz="900" spc="-25" dirty="0">
                  <a:latin typeface="Arial" panose="020B0604020202020204" pitchFamily="34" charset="0"/>
                  <a:cs typeface="Arial" panose="020B0604020202020204" pitchFamily="34" charset="0"/>
                </a:rPr>
                <a:t>benefit</a:t>
              </a:r>
              <a:r>
                <a:rPr lang="en-US" sz="900" spc="-40" dirty="0">
                  <a:latin typeface="Arial" panose="020B0604020202020204" pitchFamily="34" charset="0"/>
                  <a:cs typeface="Arial" panose="020B0604020202020204" pitchFamily="34" charset="0"/>
                </a:rPr>
                <a:t> is</a:t>
              </a:r>
              <a:r>
                <a:rPr lang="en-US" sz="900" spc="-35"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sponsored</a:t>
              </a:r>
              <a:r>
                <a:rPr lang="en-US" sz="900" spc="-4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by</a:t>
              </a:r>
              <a:r>
                <a:rPr lang="en-US" sz="900" spc="-30" dirty="0">
                  <a:latin typeface="Arial" panose="020B0604020202020204" pitchFamily="34" charset="0"/>
                  <a:cs typeface="Arial" panose="020B0604020202020204" pitchFamily="34" charset="0"/>
                </a:rPr>
                <a:t> BAYADA, </a:t>
              </a:r>
              <a:r>
                <a:rPr lang="en-US" sz="900" spc="-25" dirty="0">
                  <a:latin typeface="Arial" panose="020B0604020202020204" pitchFamily="34" charset="0"/>
                  <a:cs typeface="Arial" panose="020B0604020202020204" pitchFamily="34" charset="0"/>
                </a:rPr>
                <a:t>so</a:t>
              </a:r>
              <a:r>
                <a:rPr lang="en-US" sz="900" spc="-3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you</a:t>
              </a:r>
              <a:r>
                <a:rPr lang="en-US" sz="900" spc="-4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will </a:t>
              </a:r>
              <a:r>
                <a:rPr lang="en-US" sz="900" spc="-30" dirty="0">
                  <a:latin typeface="Arial" panose="020B0604020202020204" pitchFamily="34" charset="0"/>
                  <a:cs typeface="Arial" panose="020B0604020202020204" pitchFamily="34" charset="0"/>
                </a:rPr>
                <a:t>automatically</a:t>
              </a:r>
              <a:r>
                <a:rPr lang="en-US" sz="900" spc="-45"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be</a:t>
              </a:r>
              <a:r>
                <a:rPr lang="en-US" sz="900" spc="-35"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enrolled</a:t>
              </a:r>
              <a:r>
                <a:rPr lang="en-US" sz="900" spc="-45"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at</a:t>
              </a:r>
              <a:r>
                <a:rPr lang="en-US" sz="900" spc="-3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no</a:t>
              </a:r>
              <a:r>
                <a:rPr lang="en-US" sz="900" spc="-30" dirty="0">
                  <a:latin typeface="Arial" panose="020B0604020202020204" pitchFamily="34" charset="0"/>
                  <a:cs typeface="Arial" panose="020B0604020202020204" pitchFamily="34" charset="0"/>
                </a:rPr>
                <a:t> </a:t>
              </a:r>
              <a:r>
                <a:rPr lang="en-US" sz="900" spc="-35" dirty="0">
                  <a:latin typeface="Arial" panose="020B0604020202020204" pitchFamily="34" charset="0"/>
                  <a:cs typeface="Arial" panose="020B0604020202020204" pitchFamily="34" charset="0"/>
                </a:rPr>
                <a:t>cost</a:t>
              </a:r>
              <a:r>
                <a:rPr lang="en-US" sz="900" spc="-5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to</a:t>
              </a:r>
              <a:r>
                <a:rPr lang="en-US" sz="900" spc="-35"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you.</a:t>
              </a:r>
              <a:r>
                <a:rPr lang="en-US" sz="900" spc="-20" dirty="0">
                  <a:solidFill>
                    <a:srgbClr val="8700B5"/>
                  </a:solidFill>
                  <a:latin typeface="Arial" panose="020B0604020202020204" pitchFamily="34" charset="0"/>
                  <a:cs typeface="Arial" panose="020B0604020202020204" pitchFamily="34" charset="0"/>
                </a:rPr>
                <a:t> </a:t>
              </a:r>
              <a:r>
                <a:rPr lang="en-US" sz="900" spc="-20" dirty="0">
                  <a:solidFill>
                    <a:schemeClr val="tx1"/>
                  </a:solidFill>
                  <a:latin typeface="Arial" panose="020B0604020202020204" pitchFamily="34" charset="0"/>
                  <a:cs typeface="Arial" panose="020B0604020202020204" pitchFamily="34" charset="0"/>
                </a:rPr>
                <a:t>Your </a:t>
              </a:r>
              <a:r>
                <a:rPr lang="en-US" sz="900" spc="-25" dirty="0">
                  <a:solidFill>
                    <a:schemeClr val="tx1"/>
                  </a:solidFill>
                  <a:latin typeface="Arial" panose="020B0604020202020204" pitchFamily="34" charset="0"/>
                  <a:cs typeface="Arial" panose="020B0604020202020204" pitchFamily="34" charset="0"/>
                </a:rPr>
                <a:t>coverage</a:t>
              </a:r>
              <a:r>
                <a:rPr lang="en-US" sz="900" spc="-55" dirty="0">
                  <a:solidFill>
                    <a:schemeClr val="tx1"/>
                  </a:solidFill>
                  <a:latin typeface="Arial" panose="020B0604020202020204" pitchFamily="34" charset="0"/>
                  <a:cs typeface="Arial" panose="020B0604020202020204" pitchFamily="34" charset="0"/>
                </a:rPr>
                <a:t> </a:t>
              </a:r>
              <a:r>
                <a:rPr lang="en-US" sz="900" spc="-35" dirty="0">
                  <a:solidFill>
                    <a:schemeClr val="tx1"/>
                  </a:solidFill>
                  <a:latin typeface="Arial" panose="020B0604020202020204" pitchFamily="34" charset="0"/>
                  <a:cs typeface="Arial" panose="020B0604020202020204" pitchFamily="34" charset="0"/>
                </a:rPr>
                <a:t>will</a:t>
              </a:r>
              <a:r>
                <a:rPr lang="en-US" sz="900" spc="-50" dirty="0">
                  <a:solidFill>
                    <a:schemeClr val="tx1"/>
                  </a:solidFill>
                  <a:latin typeface="Arial" panose="020B0604020202020204" pitchFamily="34" charset="0"/>
                  <a:cs typeface="Arial" panose="020B0604020202020204" pitchFamily="34" charset="0"/>
                </a:rPr>
                <a:t> </a:t>
              </a:r>
              <a:r>
                <a:rPr lang="en-US" sz="900" spc="-10" dirty="0">
                  <a:solidFill>
                    <a:schemeClr val="tx1"/>
                  </a:solidFill>
                  <a:latin typeface="Arial" panose="020B0604020202020204" pitchFamily="34" charset="0"/>
                  <a:cs typeface="Arial" panose="020B0604020202020204" pitchFamily="34" charset="0"/>
                </a:rPr>
                <a:t>be</a:t>
              </a:r>
              <a:r>
                <a:rPr lang="en-US" sz="900" spc="-35" dirty="0">
                  <a:solidFill>
                    <a:schemeClr val="tx1"/>
                  </a:solidFill>
                  <a:latin typeface="Arial" panose="020B0604020202020204" pitchFamily="34" charset="0"/>
                  <a:cs typeface="Arial" panose="020B0604020202020204" pitchFamily="34" charset="0"/>
                </a:rPr>
                <a:t> </a:t>
              </a:r>
              <a:r>
                <a:rPr lang="en-US" sz="900" dirty="0">
                  <a:solidFill>
                    <a:schemeClr val="tx1"/>
                  </a:solidFill>
                  <a:latin typeface="Arial" panose="020B0604020202020204" pitchFamily="34" charset="0"/>
                  <a:cs typeface="Arial" panose="020B0604020202020204" pitchFamily="34" charset="0"/>
                </a:rPr>
                <a:t>a</a:t>
              </a:r>
              <a:r>
                <a:rPr lang="en-US" sz="900" spc="-40" dirty="0">
                  <a:solidFill>
                    <a:schemeClr val="tx1"/>
                  </a:solidFill>
                  <a:latin typeface="Arial" panose="020B0604020202020204" pitchFamily="34" charset="0"/>
                  <a:cs typeface="Arial" panose="020B0604020202020204" pitchFamily="34" charset="0"/>
                </a:rPr>
                <a:t> fixed</a:t>
              </a:r>
              <a:r>
                <a:rPr lang="en-US" sz="900" spc="-45" dirty="0">
                  <a:solidFill>
                    <a:schemeClr val="tx1"/>
                  </a:solidFill>
                  <a:latin typeface="Arial" panose="020B0604020202020204" pitchFamily="34" charset="0"/>
                  <a:cs typeface="Arial" panose="020B0604020202020204" pitchFamily="34" charset="0"/>
                </a:rPr>
                <a:t> </a:t>
              </a:r>
              <a:r>
                <a:rPr lang="en-US" sz="900" spc="-20" dirty="0">
                  <a:solidFill>
                    <a:schemeClr val="tx1"/>
                  </a:solidFill>
                  <a:latin typeface="Arial" panose="020B0604020202020204" pitchFamily="34" charset="0"/>
                  <a:cs typeface="Arial" panose="020B0604020202020204" pitchFamily="34" charset="0"/>
                </a:rPr>
                <a:t>amount</a:t>
              </a:r>
              <a:r>
                <a:rPr lang="en-US" sz="900" spc="-45" dirty="0">
                  <a:solidFill>
                    <a:schemeClr val="tx1"/>
                  </a:solidFill>
                  <a:latin typeface="Arial" panose="020B0604020202020204" pitchFamily="34" charset="0"/>
                  <a:cs typeface="Arial" panose="020B0604020202020204" pitchFamily="34" charset="0"/>
                </a:rPr>
                <a:t> </a:t>
              </a:r>
              <a:r>
                <a:rPr lang="en-US" sz="900" spc="-20" dirty="0">
                  <a:solidFill>
                    <a:schemeClr val="tx1"/>
                  </a:solidFill>
                  <a:latin typeface="Arial" panose="020B0604020202020204" pitchFamily="34" charset="0"/>
                  <a:cs typeface="Arial" panose="020B0604020202020204" pitchFamily="34" charset="0"/>
                </a:rPr>
                <a:t>of</a:t>
              </a:r>
              <a:r>
                <a:rPr lang="en-US" sz="900" spc="-45" dirty="0">
                  <a:solidFill>
                    <a:schemeClr val="tx1"/>
                  </a:solidFill>
                  <a:latin typeface="Arial" panose="020B0604020202020204" pitchFamily="34" charset="0"/>
                  <a:cs typeface="Arial" panose="020B0604020202020204" pitchFamily="34" charset="0"/>
                </a:rPr>
                <a:t> </a:t>
              </a:r>
              <a:r>
                <a:rPr lang="en-US" sz="900" spc="-10" dirty="0">
                  <a:solidFill>
                    <a:schemeClr val="tx1"/>
                  </a:solidFill>
                  <a:latin typeface="Arial" panose="020B0604020202020204" pitchFamily="34" charset="0"/>
                  <a:cs typeface="Arial" panose="020B0604020202020204" pitchFamily="34" charset="0"/>
                </a:rPr>
                <a:t>$15,000</a:t>
              </a:r>
              <a:r>
                <a:rPr lang="en-US" sz="900" spc="20" dirty="0">
                  <a:latin typeface="Arial" panose="020B0604020202020204" pitchFamily="34" charset="0"/>
                  <a:cs typeface="Arial" panose="020B0604020202020204" pitchFamily="34" charset="0"/>
                </a:rPr>
                <a:t>.</a:t>
              </a:r>
            </a:p>
          </p:txBody>
        </p:sp>
        <p:sp>
          <p:nvSpPr>
            <p:cNvPr id="11" name="object 10">
              <a:extLst>
                <a:ext uri="{FF2B5EF4-FFF2-40B4-BE49-F238E27FC236}">
                  <a16:creationId xmlns:a16="http://schemas.microsoft.com/office/drawing/2014/main" id="{0BA4FCDF-0D9C-0A3D-C558-680B3D8A96F5}"/>
                </a:ext>
              </a:extLst>
            </p:cNvPr>
            <p:cNvSpPr txBox="1"/>
            <p:nvPr/>
          </p:nvSpPr>
          <p:spPr>
            <a:xfrm>
              <a:off x="493541" y="1947463"/>
              <a:ext cx="3510960" cy="259566"/>
            </a:xfrm>
            <a:prstGeom prst="rect">
              <a:avLst/>
            </a:prstGeom>
          </p:spPr>
          <p:txBody>
            <a:bodyPr wrap="square" lIns="0" tIns="9715" rIns="0" bIns="0" rtlCol="0" anchor="ctr">
              <a:noAutofit/>
            </a:bodyPr>
            <a:lstStyle/>
            <a:p>
              <a:pPr marL="30987">
                <a:lnSpc>
                  <a:spcPts val="1530"/>
                </a:lnSpc>
              </a:pPr>
              <a:r>
                <a:rPr lang="en-US" sz="1400" b="1" spc="4" dirty="0">
                  <a:latin typeface="Arial" panose="020B0604020202020204" pitchFamily="34" charset="0"/>
                  <a:cs typeface="Arial" panose="020B0604020202020204" pitchFamily="34" charset="0"/>
                </a:rPr>
                <a:t>LIFE AND AD&amp;D – </a:t>
              </a:r>
              <a:r>
                <a:rPr lang="en-US" sz="1400" b="1" i="1" spc="4" dirty="0">
                  <a:solidFill>
                    <a:schemeClr val="accent1"/>
                  </a:solidFill>
                  <a:latin typeface="Arial" panose="020B0604020202020204" pitchFamily="34" charset="0"/>
                  <a:cs typeface="Arial" panose="020B0604020202020204" pitchFamily="34" charset="0"/>
                </a:rPr>
                <a:t>MetLife</a:t>
              </a:r>
              <a:endParaRPr sz="1400" i="1" dirty="0">
                <a:solidFill>
                  <a:schemeClr val="accent1"/>
                </a:solidFill>
                <a:latin typeface="Arial" panose="020B0604020202020204" pitchFamily="34" charset="0"/>
                <a:cs typeface="Arial" panose="020B0604020202020204" pitchFamily="34" charset="0"/>
              </a:endParaRPr>
            </a:p>
          </p:txBody>
        </p:sp>
      </p:grpSp>
      <p:grpSp>
        <p:nvGrpSpPr>
          <p:cNvPr id="14" name="Group 13">
            <a:extLst>
              <a:ext uri="{FF2B5EF4-FFF2-40B4-BE49-F238E27FC236}">
                <a16:creationId xmlns:a16="http://schemas.microsoft.com/office/drawing/2014/main" id="{C33344DF-BEE5-6C25-4E77-2CA177B69E6E}"/>
              </a:ext>
            </a:extLst>
          </p:cNvPr>
          <p:cNvGrpSpPr/>
          <p:nvPr/>
        </p:nvGrpSpPr>
        <p:grpSpPr>
          <a:xfrm>
            <a:off x="381623" y="5000658"/>
            <a:ext cx="3622877" cy="1245850"/>
            <a:chOff x="381624" y="1910909"/>
            <a:chExt cx="3622877" cy="1245850"/>
          </a:xfrm>
        </p:grpSpPr>
        <p:sp>
          <p:nvSpPr>
            <p:cNvPr id="16" name="Rectangle 15">
              <a:extLst>
                <a:ext uri="{FF2B5EF4-FFF2-40B4-BE49-F238E27FC236}">
                  <a16:creationId xmlns:a16="http://schemas.microsoft.com/office/drawing/2014/main" id="{615163E0-1491-338D-9CF8-7F6AA906167B}"/>
                </a:ext>
              </a:extLst>
            </p:cNvPr>
            <p:cNvSpPr/>
            <p:nvPr/>
          </p:nvSpPr>
          <p:spPr>
            <a:xfrm>
              <a:off x="381624" y="1910909"/>
              <a:ext cx="3433283" cy="692662"/>
            </a:xfrm>
            <a:prstGeom prst="rect">
              <a:avLst/>
            </a:prstGeom>
            <a:solidFill>
              <a:schemeClr val="bg2"/>
            </a:solid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0" name="object 80">
              <a:extLst>
                <a:ext uri="{FF2B5EF4-FFF2-40B4-BE49-F238E27FC236}">
                  <a16:creationId xmlns:a16="http://schemas.microsoft.com/office/drawing/2014/main" id="{B40AD2DA-1F1E-9915-708B-38535D7275ED}"/>
                </a:ext>
              </a:extLst>
            </p:cNvPr>
            <p:cNvSpPr txBox="1"/>
            <p:nvPr/>
          </p:nvSpPr>
          <p:spPr>
            <a:xfrm>
              <a:off x="493541" y="2255059"/>
              <a:ext cx="3240259" cy="901700"/>
            </a:xfrm>
            <a:prstGeom prst="rect">
              <a:avLst/>
            </a:prstGeom>
          </p:spPr>
          <p:txBody>
            <a:bodyPr wrap="square" lIns="0" tIns="6477" rIns="0" bIns="0" rtlCol="0">
              <a:noAutofit/>
            </a:bodyPr>
            <a:lstStyle/>
            <a:p>
              <a:pPr marL="15748" marR="2176">
                <a:lnSpc>
                  <a:spcPts val="1019"/>
                </a:lnSpc>
              </a:pPr>
              <a:r>
                <a:rPr lang="en-US" sz="900" spc="20" dirty="0">
                  <a:latin typeface="Arial" panose="020B0604020202020204" pitchFamily="34" charset="0"/>
                  <a:cs typeface="Arial" panose="020B0604020202020204" pitchFamily="34" charset="0"/>
                </a:rPr>
                <a:t>Vision coverage is available to you through EyeMed. Premiums for coverage are deducted from your paycheck.</a:t>
              </a:r>
            </a:p>
          </p:txBody>
        </p:sp>
        <p:sp>
          <p:nvSpPr>
            <p:cNvPr id="22" name="object 10">
              <a:extLst>
                <a:ext uri="{FF2B5EF4-FFF2-40B4-BE49-F238E27FC236}">
                  <a16:creationId xmlns:a16="http://schemas.microsoft.com/office/drawing/2014/main" id="{DCB25526-2E21-5BBD-7707-500533314ED6}"/>
                </a:ext>
              </a:extLst>
            </p:cNvPr>
            <p:cNvSpPr txBox="1"/>
            <p:nvPr/>
          </p:nvSpPr>
          <p:spPr>
            <a:xfrm>
              <a:off x="493541" y="2022332"/>
              <a:ext cx="3510960" cy="259566"/>
            </a:xfrm>
            <a:prstGeom prst="rect">
              <a:avLst/>
            </a:prstGeom>
          </p:spPr>
          <p:txBody>
            <a:bodyPr wrap="square" lIns="0" tIns="9715" rIns="0" bIns="0" rtlCol="0" anchor="ctr">
              <a:noAutofit/>
            </a:bodyPr>
            <a:lstStyle/>
            <a:p>
              <a:pPr marL="30987">
                <a:lnSpc>
                  <a:spcPts val="1530"/>
                </a:lnSpc>
              </a:pPr>
              <a:r>
                <a:rPr lang="en-US" sz="1400" b="1" spc="4" dirty="0">
                  <a:latin typeface="Arial" panose="020B0604020202020204" pitchFamily="34" charset="0"/>
                  <a:cs typeface="Arial" panose="020B0604020202020204" pitchFamily="34" charset="0"/>
                </a:rPr>
                <a:t>VISION – </a:t>
              </a:r>
              <a:r>
                <a:rPr lang="en-US" sz="1400" b="1" i="1" spc="4" dirty="0">
                  <a:solidFill>
                    <a:schemeClr val="accent1"/>
                  </a:solidFill>
                  <a:latin typeface="Arial" panose="020B0604020202020204" pitchFamily="34" charset="0"/>
                  <a:cs typeface="Arial" panose="020B0604020202020204" pitchFamily="34" charset="0"/>
                </a:rPr>
                <a:t>EyeMed</a:t>
              </a:r>
              <a:endParaRPr sz="1400" i="1" dirty="0">
                <a:solidFill>
                  <a:schemeClr val="accent1"/>
                </a:solidFill>
                <a:latin typeface="Arial" panose="020B0604020202020204" pitchFamily="34" charset="0"/>
                <a:cs typeface="Arial" panose="020B0604020202020204" pitchFamily="34" charset="0"/>
              </a:endParaRPr>
            </a:p>
          </p:txBody>
        </p:sp>
      </p:grpSp>
      <p:grpSp>
        <p:nvGrpSpPr>
          <p:cNvPr id="27" name="Group 26">
            <a:extLst>
              <a:ext uri="{FF2B5EF4-FFF2-40B4-BE49-F238E27FC236}">
                <a16:creationId xmlns:a16="http://schemas.microsoft.com/office/drawing/2014/main" id="{623BA252-2B43-CC51-4E3C-3163B5FCD195}"/>
              </a:ext>
            </a:extLst>
          </p:cNvPr>
          <p:cNvGrpSpPr/>
          <p:nvPr/>
        </p:nvGrpSpPr>
        <p:grpSpPr>
          <a:xfrm>
            <a:off x="4062082" y="2391960"/>
            <a:ext cx="3622876" cy="1875240"/>
            <a:chOff x="381625" y="1910908"/>
            <a:chExt cx="3622876" cy="1875240"/>
          </a:xfrm>
        </p:grpSpPr>
        <p:sp>
          <p:nvSpPr>
            <p:cNvPr id="28" name="Rectangle 27">
              <a:extLst>
                <a:ext uri="{FF2B5EF4-FFF2-40B4-BE49-F238E27FC236}">
                  <a16:creationId xmlns:a16="http://schemas.microsoft.com/office/drawing/2014/main" id="{1E015EAD-F502-B31B-D4D3-461F209CFD52}"/>
                </a:ext>
              </a:extLst>
            </p:cNvPr>
            <p:cNvSpPr/>
            <p:nvPr/>
          </p:nvSpPr>
          <p:spPr>
            <a:xfrm>
              <a:off x="381625" y="1910908"/>
              <a:ext cx="3291840" cy="1875240"/>
            </a:xfrm>
            <a:prstGeom prst="rect">
              <a:avLst/>
            </a:prstGeom>
            <a:solidFill>
              <a:schemeClr val="bg2"/>
            </a:solid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9" name="object 80">
              <a:extLst>
                <a:ext uri="{FF2B5EF4-FFF2-40B4-BE49-F238E27FC236}">
                  <a16:creationId xmlns:a16="http://schemas.microsoft.com/office/drawing/2014/main" id="{A8484C8D-8856-9CF8-66C5-54B8F035B6D4}"/>
                </a:ext>
              </a:extLst>
            </p:cNvPr>
            <p:cNvSpPr txBox="1"/>
            <p:nvPr/>
          </p:nvSpPr>
          <p:spPr>
            <a:xfrm>
              <a:off x="493541" y="2255059"/>
              <a:ext cx="3108713" cy="901700"/>
            </a:xfrm>
            <a:prstGeom prst="rect">
              <a:avLst/>
            </a:prstGeom>
          </p:spPr>
          <p:txBody>
            <a:bodyPr wrap="square" lIns="0" tIns="6477" rIns="0" bIns="0" rtlCol="0">
              <a:noAutofit/>
            </a:bodyPr>
            <a:lstStyle/>
            <a:p>
              <a:pPr marL="12700" marR="170180">
                <a:lnSpc>
                  <a:spcPct val="100000"/>
                </a:lnSpc>
                <a:spcBef>
                  <a:spcPts val="635"/>
                </a:spcBef>
              </a:pPr>
              <a:r>
                <a:rPr lang="en-US" sz="900" spc="-35" dirty="0">
                  <a:latin typeface="Arial" panose="020B0604020202020204" pitchFamily="34" charset="0"/>
                  <a:cs typeface="Arial" panose="020B0604020202020204" pitchFamily="34" charset="0"/>
                </a:rPr>
                <a:t>You </a:t>
              </a:r>
              <a:r>
                <a:rPr lang="en-US" sz="900" spc="-10" dirty="0">
                  <a:latin typeface="Arial" panose="020B0604020202020204" pitchFamily="34" charset="0"/>
                  <a:cs typeface="Arial" panose="020B0604020202020204" pitchFamily="34" charset="0"/>
                </a:rPr>
                <a:t>may</a:t>
              </a:r>
              <a:r>
                <a:rPr lang="en-US" sz="900" spc="-4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purchase</a:t>
              </a:r>
              <a:r>
                <a:rPr lang="en-US" sz="900" spc="-40"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additional</a:t>
              </a:r>
              <a:r>
                <a:rPr lang="en-US" sz="900" spc="-40"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life</a:t>
              </a:r>
              <a:r>
                <a:rPr lang="en-US" sz="900" spc="-35"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insurance</a:t>
              </a:r>
              <a:r>
                <a:rPr lang="en-US" sz="900" spc="-35"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at</a:t>
              </a:r>
              <a:r>
                <a:rPr lang="en-US" sz="900" spc="-3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group </a:t>
              </a:r>
              <a:r>
                <a:rPr lang="en-US" sz="900" spc="-10" dirty="0">
                  <a:latin typeface="Arial" panose="020B0604020202020204" pitchFamily="34" charset="0"/>
                  <a:cs typeface="Arial" panose="020B0604020202020204" pitchFamily="34" charset="0"/>
                </a:rPr>
                <a:t>rates:</a:t>
              </a:r>
              <a:endParaRPr lang="en-US" sz="900" dirty="0">
                <a:latin typeface="Arial" panose="020B0604020202020204" pitchFamily="34" charset="0"/>
                <a:cs typeface="Arial" panose="020B0604020202020204" pitchFamily="34" charset="0"/>
              </a:endParaRPr>
            </a:p>
            <a:p>
              <a:pPr marL="182245" indent="-169545">
                <a:lnSpc>
                  <a:spcPct val="100000"/>
                </a:lnSpc>
                <a:spcBef>
                  <a:spcPts val="600"/>
                </a:spcBef>
                <a:buFont typeface="Arial"/>
                <a:buChar char="•"/>
                <a:tabLst>
                  <a:tab pos="182245" algn="l"/>
                </a:tabLst>
              </a:pPr>
              <a:r>
                <a:rPr lang="en-US" sz="900" spc="-30" dirty="0">
                  <a:latin typeface="Arial" panose="020B0604020202020204" pitchFamily="34" charset="0"/>
                  <a:cs typeface="Arial" panose="020B0604020202020204" pitchFamily="34" charset="0"/>
                </a:rPr>
                <a:t>Available</a:t>
              </a:r>
              <a:r>
                <a:rPr lang="en-US" sz="900" spc="-50" dirty="0">
                  <a:latin typeface="Arial" panose="020B0604020202020204" pitchFamily="34" charset="0"/>
                  <a:cs typeface="Arial" panose="020B0604020202020204" pitchFamily="34" charset="0"/>
                </a:rPr>
                <a:t> </a:t>
              </a:r>
              <a:r>
                <a:rPr lang="en-US" sz="900" spc="-35" dirty="0">
                  <a:latin typeface="Arial" panose="020B0604020202020204" pitchFamily="34" charset="0"/>
                  <a:cs typeface="Arial" panose="020B0604020202020204" pitchFamily="34" charset="0"/>
                </a:rPr>
                <a:t>in</a:t>
              </a:r>
              <a:r>
                <a:rPr lang="en-US" sz="900" spc="-45"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increments</a:t>
              </a:r>
              <a:r>
                <a:rPr lang="en-US" sz="900" spc="-5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of</a:t>
              </a:r>
              <a:r>
                <a:rPr lang="en-US" sz="900" spc="-45" dirty="0">
                  <a:latin typeface="Arial" panose="020B0604020202020204" pitchFamily="34" charset="0"/>
                  <a:cs typeface="Arial" panose="020B0604020202020204" pitchFamily="34" charset="0"/>
                </a:rPr>
                <a:t> $10,000</a:t>
              </a:r>
              <a:r>
                <a:rPr lang="en-US" sz="900" spc="-45" dirty="0">
                  <a:solidFill>
                    <a:srgbClr val="8700B5"/>
                  </a:solidFill>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up</a:t>
              </a:r>
              <a:r>
                <a:rPr lang="en-US" sz="900" spc="-3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to</a:t>
              </a:r>
              <a:r>
                <a:rPr lang="en-US" sz="900" spc="-45" dirty="0">
                  <a:latin typeface="Arial" panose="020B0604020202020204" pitchFamily="34" charset="0"/>
                  <a:cs typeface="Arial" panose="020B0604020202020204" pitchFamily="34" charset="0"/>
                </a:rPr>
                <a:t> $300,000</a:t>
              </a:r>
              <a:endParaRPr lang="en-US" sz="900" dirty="0">
                <a:latin typeface="Arial" panose="020B0604020202020204" pitchFamily="34" charset="0"/>
                <a:cs typeface="Arial" panose="020B0604020202020204" pitchFamily="34" charset="0"/>
              </a:endParaRPr>
            </a:p>
            <a:p>
              <a:pPr marL="182245" marR="50800" indent="-169545">
                <a:lnSpc>
                  <a:spcPct val="100000"/>
                </a:lnSpc>
                <a:spcBef>
                  <a:spcPts val="600"/>
                </a:spcBef>
                <a:buFont typeface="Arial"/>
                <a:buChar char="•"/>
                <a:tabLst>
                  <a:tab pos="184150" algn="l"/>
                </a:tabLst>
              </a:pPr>
              <a:r>
                <a:rPr lang="en-US" sz="900" spc="-35" dirty="0">
                  <a:latin typeface="Arial" panose="020B0604020202020204" pitchFamily="34" charset="0"/>
                  <a:cs typeface="Arial" panose="020B0604020202020204" pitchFamily="34" charset="0"/>
                </a:rPr>
                <a:t>You</a:t>
              </a:r>
              <a:r>
                <a:rPr lang="en-US" sz="900" spc="-5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pay</a:t>
              </a:r>
              <a:r>
                <a:rPr lang="en-US" sz="900" spc="-6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the</a:t>
              </a:r>
              <a:r>
                <a:rPr lang="en-US" sz="900" spc="-40"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full</a:t>
              </a:r>
              <a:r>
                <a:rPr lang="en-US" sz="900" spc="-45"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cost</a:t>
              </a:r>
              <a:r>
                <a:rPr lang="en-US" sz="900" spc="-5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of</a:t>
              </a:r>
              <a:r>
                <a:rPr lang="en-US" sz="900" spc="-45" dirty="0">
                  <a:latin typeface="Arial" panose="020B0604020202020204" pitchFamily="34" charset="0"/>
                  <a:cs typeface="Arial" panose="020B0604020202020204" pitchFamily="34" charset="0"/>
                </a:rPr>
                <a:t> </a:t>
              </a:r>
              <a:r>
                <a:rPr lang="en-US" sz="900" spc="-35" dirty="0">
                  <a:latin typeface="Arial" panose="020B0604020202020204" pitchFamily="34" charset="0"/>
                  <a:cs typeface="Arial" panose="020B0604020202020204" pitchFamily="34" charset="0"/>
                </a:rPr>
                <a:t>this</a:t>
              </a:r>
              <a:r>
                <a:rPr lang="en-US" sz="900" spc="-5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plan</a:t>
              </a:r>
              <a:r>
                <a:rPr lang="en-US" sz="900" spc="-65"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and</a:t>
              </a:r>
              <a:r>
                <a:rPr lang="en-US" sz="900" spc="-4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the</a:t>
              </a:r>
              <a:r>
                <a:rPr lang="en-US" sz="900" spc="-45"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amount 	</a:t>
              </a:r>
              <a:r>
                <a:rPr lang="en-US" sz="900" spc="-20" dirty="0">
                  <a:latin typeface="Arial" panose="020B0604020202020204" pitchFamily="34" charset="0"/>
                  <a:cs typeface="Arial" panose="020B0604020202020204" pitchFamily="34" charset="0"/>
                </a:rPr>
                <a:t>deducted</a:t>
              </a:r>
              <a:r>
                <a:rPr lang="en-US" sz="900" spc="-5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depends</a:t>
              </a:r>
              <a:r>
                <a:rPr lang="en-US" sz="900" spc="-4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on</a:t>
              </a:r>
              <a:r>
                <a:rPr lang="en-US" sz="900" spc="-4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the</a:t>
              </a:r>
              <a:r>
                <a:rPr lang="en-US" sz="900" spc="-40"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age</a:t>
              </a:r>
              <a:r>
                <a:rPr lang="en-US" sz="900" spc="-4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of</a:t>
              </a:r>
              <a:r>
                <a:rPr lang="en-US" sz="900" spc="-4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the</a:t>
              </a:r>
              <a:r>
                <a:rPr lang="en-US" sz="900" spc="-4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employee</a:t>
              </a:r>
              <a:r>
                <a:rPr lang="en-US" sz="900" spc="-5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and 	</a:t>
              </a:r>
              <a:r>
                <a:rPr lang="en-US" sz="900" spc="-20" dirty="0">
                  <a:latin typeface="Arial" panose="020B0604020202020204" pitchFamily="34" charset="0"/>
                  <a:cs typeface="Arial" panose="020B0604020202020204" pitchFamily="34" charset="0"/>
                </a:rPr>
                <a:t>the</a:t>
              </a:r>
              <a:r>
                <a:rPr lang="en-US" sz="900" spc="-3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amount</a:t>
              </a:r>
              <a:r>
                <a:rPr lang="en-US" sz="900" spc="-4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of</a:t>
              </a:r>
              <a:r>
                <a:rPr lang="en-US" sz="900" spc="-35"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coverage</a:t>
              </a:r>
              <a:r>
                <a:rPr lang="en-US" sz="900" spc="-40"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elected</a:t>
              </a:r>
              <a:endParaRPr lang="en-US" sz="900" dirty="0">
                <a:latin typeface="Arial" panose="020B0604020202020204" pitchFamily="34" charset="0"/>
                <a:cs typeface="Arial" panose="020B0604020202020204" pitchFamily="34" charset="0"/>
              </a:endParaRPr>
            </a:p>
            <a:p>
              <a:pPr marL="182245" marR="35560" indent="-169545">
                <a:lnSpc>
                  <a:spcPct val="100000"/>
                </a:lnSpc>
                <a:spcBef>
                  <a:spcPts val="600"/>
                </a:spcBef>
                <a:buFont typeface="Arial"/>
                <a:buChar char="•"/>
                <a:tabLst>
                  <a:tab pos="184150" algn="l"/>
                </a:tabLst>
              </a:pPr>
              <a:r>
                <a:rPr lang="en-US" sz="900" spc="-20" dirty="0">
                  <a:latin typeface="Arial" panose="020B0604020202020204" pitchFamily="34" charset="0"/>
                  <a:cs typeface="Arial" panose="020B0604020202020204" pitchFamily="34" charset="0"/>
                </a:rPr>
                <a:t>If</a:t>
              </a:r>
              <a:r>
                <a:rPr lang="en-US" sz="900" spc="-5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you</a:t>
              </a:r>
              <a:r>
                <a:rPr lang="en-US" sz="900" spc="-5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do</a:t>
              </a:r>
              <a:r>
                <a:rPr lang="en-US" sz="900" spc="-4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not</a:t>
              </a:r>
              <a:r>
                <a:rPr lang="en-US" sz="900" spc="-45"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elect</a:t>
              </a:r>
              <a:r>
                <a:rPr lang="en-US" sz="900" spc="-55" dirty="0">
                  <a:latin typeface="Arial" panose="020B0604020202020204" pitchFamily="34" charset="0"/>
                  <a:cs typeface="Arial" panose="020B0604020202020204" pitchFamily="34" charset="0"/>
                </a:rPr>
                <a:t> </a:t>
              </a:r>
              <a:r>
                <a:rPr lang="en-US" sz="900" spc="-35" dirty="0">
                  <a:latin typeface="Arial" panose="020B0604020202020204" pitchFamily="34" charset="0"/>
                  <a:cs typeface="Arial" panose="020B0604020202020204" pitchFamily="34" charset="0"/>
                </a:rPr>
                <a:t>this</a:t>
              </a:r>
              <a:r>
                <a:rPr lang="en-US" sz="900" spc="-5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coverage</a:t>
              </a:r>
              <a:r>
                <a:rPr lang="en-US" sz="900" spc="-50"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when</a:t>
              </a:r>
              <a:r>
                <a:rPr lang="en-US" sz="900" spc="-4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first 	</a:t>
              </a:r>
              <a:r>
                <a:rPr lang="en-US" sz="900" spc="-35" dirty="0">
                  <a:latin typeface="Arial" panose="020B0604020202020204" pitchFamily="34" charset="0"/>
                  <a:cs typeface="Arial" panose="020B0604020202020204" pitchFamily="34" charset="0"/>
                </a:rPr>
                <a:t>becoming</a:t>
              </a:r>
              <a:r>
                <a:rPr lang="en-US" sz="900" spc="-55" dirty="0">
                  <a:latin typeface="Arial" panose="020B0604020202020204" pitchFamily="34" charset="0"/>
                  <a:cs typeface="Arial" panose="020B0604020202020204" pitchFamily="34" charset="0"/>
                </a:rPr>
                <a:t> </a:t>
              </a:r>
              <a:r>
                <a:rPr lang="en-US" sz="900" spc="-40" dirty="0">
                  <a:latin typeface="Arial" panose="020B0604020202020204" pitchFamily="34" charset="0"/>
                  <a:cs typeface="Arial" panose="020B0604020202020204" pitchFamily="34" charset="0"/>
                </a:rPr>
                <a:t>eligible </a:t>
              </a:r>
              <a:r>
                <a:rPr lang="en-US" sz="900" spc="-20" dirty="0">
                  <a:latin typeface="Arial" panose="020B0604020202020204" pitchFamily="34" charset="0"/>
                  <a:cs typeface="Arial" panose="020B0604020202020204" pitchFamily="34" charset="0"/>
                </a:rPr>
                <a:t>you</a:t>
              </a:r>
              <a:r>
                <a:rPr lang="en-US" sz="900" spc="-4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are</a:t>
              </a:r>
              <a:r>
                <a:rPr lang="en-US" sz="900" spc="-35" dirty="0">
                  <a:latin typeface="Arial" panose="020B0604020202020204" pitchFamily="34" charset="0"/>
                  <a:cs typeface="Arial" panose="020B0604020202020204" pitchFamily="34" charset="0"/>
                </a:rPr>
                <a:t> subject</a:t>
              </a:r>
              <a:r>
                <a:rPr lang="en-US" sz="900" spc="-5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to</a:t>
              </a:r>
              <a:r>
                <a:rPr lang="en-US" sz="900" spc="-4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medical</a:t>
              </a:r>
              <a:r>
                <a:rPr lang="en-US" sz="900" spc="-45"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underwriting</a:t>
              </a:r>
              <a:r>
                <a:rPr lang="en-US" sz="900" spc="-4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by</a:t>
              </a:r>
              <a:r>
                <a:rPr lang="en-US" sz="900" spc="-3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the </a:t>
              </a:r>
              <a:r>
                <a:rPr lang="en-US" sz="900" spc="-10" dirty="0">
                  <a:latin typeface="Arial" panose="020B0604020202020204" pitchFamily="34" charset="0"/>
                  <a:cs typeface="Arial" panose="020B0604020202020204" pitchFamily="34" charset="0"/>
                </a:rPr>
                <a:t>carrier</a:t>
              </a:r>
              <a:endParaRPr lang="en-US" sz="900" dirty="0">
                <a:latin typeface="Arial" panose="020B0604020202020204" pitchFamily="34" charset="0"/>
                <a:cs typeface="Arial" panose="020B0604020202020204" pitchFamily="34" charset="0"/>
              </a:endParaRPr>
            </a:p>
          </p:txBody>
        </p:sp>
        <p:sp>
          <p:nvSpPr>
            <p:cNvPr id="30" name="object 10">
              <a:extLst>
                <a:ext uri="{FF2B5EF4-FFF2-40B4-BE49-F238E27FC236}">
                  <a16:creationId xmlns:a16="http://schemas.microsoft.com/office/drawing/2014/main" id="{CBE10C46-5201-44A2-42EF-75B6E030747F}"/>
                </a:ext>
              </a:extLst>
            </p:cNvPr>
            <p:cNvSpPr txBox="1"/>
            <p:nvPr/>
          </p:nvSpPr>
          <p:spPr>
            <a:xfrm>
              <a:off x="493541" y="1947463"/>
              <a:ext cx="3510960" cy="259566"/>
            </a:xfrm>
            <a:prstGeom prst="rect">
              <a:avLst/>
            </a:prstGeom>
          </p:spPr>
          <p:txBody>
            <a:bodyPr wrap="square" lIns="0" tIns="9715" rIns="0" bIns="0" rtlCol="0" anchor="ctr">
              <a:noAutofit/>
            </a:bodyPr>
            <a:lstStyle/>
            <a:p>
              <a:pPr marL="30987">
                <a:lnSpc>
                  <a:spcPts val="1530"/>
                </a:lnSpc>
              </a:pPr>
              <a:r>
                <a:rPr lang="en-US" sz="1400" b="1" spc="4" dirty="0">
                  <a:latin typeface="Arial" panose="020B0604020202020204" pitchFamily="34" charset="0"/>
                  <a:cs typeface="Arial" panose="020B0604020202020204" pitchFamily="34" charset="0"/>
                </a:rPr>
                <a:t>SUPPLEMENTAL LIFE – </a:t>
              </a:r>
              <a:r>
                <a:rPr lang="en-US" sz="1400" b="1" i="1" spc="4" dirty="0">
                  <a:solidFill>
                    <a:schemeClr val="accent1"/>
                  </a:solidFill>
                  <a:latin typeface="Arial" panose="020B0604020202020204" pitchFamily="34" charset="0"/>
                  <a:cs typeface="Arial" panose="020B0604020202020204" pitchFamily="34" charset="0"/>
                </a:rPr>
                <a:t>MetLife</a:t>
              </a:r>
              <a:endParaRPr sz="1400" i="1" dirty="0">
                <a:solidFill>
                  <a:schemeClr val="accent1"/>
                </a:solidFill>
                <a:latin typeface="Arial" panose="020B0604020202020204" pitchFamily="34" charset="0"/>
                <a:cs typeface="Arial" panose="020B0604020202020204" pitchFamily="34" charset="0"/>
              </a:endParaRPr>
            </a:p>
          </p:txBody>
        </p:sp>
      </p:grpSp>
      <p:grpSp>
        <p:nvGrpSpPr>
          <p:cNvPr id="44" name="Group 43">
            <a:extLst>
              <a:ext uri="{FF2B5EF4-FFF2-40B4-BE49-F238E27FC236}">
                <a16:creationId xmlns:a16="http://schemas.microsoft.com/office/drawing/2014/main" id="{C6F7875E-FD94-2A91-F448-50857DD0EBAB}"/>
              </a:ext>
            </a:extLst>
          </p:cNvPr>
          <p:cNvGrpSpPr/>
          <p:nvPr/>
        </p:nvGrpSpPr>
        <p:grpSpPr>
          <a:xfrm>
            <a:off x="4051721" y="4448029"/>
            <a:ext cx="3622876" cy="1215967"/>
            <a:chOff x="381625" y="1910908"/>
            <a:chExt cx="3622876" cy="1215967"/>
          </a:xfrm>
        </p:grpSpPr>
        <p:sp>
          <p:nvSpPr>
            <p:cNvPr id="46" name="Rectangle 45">
              <a:extLst>
                <a:ext uri="{FF2B5EF4-FFF2-40B4-BE49-F238E27FC236}">
                  <a16:creationId xmlns:a16="http://schemas.microsoft.com/office/drawing/2014/main" id="{B3EB1F8A-446B-7359-8F68-98840D88EC29}"/>
                </a:ext>
              </a:extLst>
            </p:cNvPr>
            <p:cNvSpPr/>
            <p:nvPr/>
          </p:nvSpPr>
          <p:spPr>
            <a:xfrm>
              <a:off x="381625" y="1910908"/>
              <a:ext cx="3291840" cy="779294"/>
            </a:xfrm>
            <a:prstGeom prst="rect">
              <a:avLst/>
            </a:prstGeom>
            <a:solidFill>
              <a:schemeClr val="bg2"/>
            </a:solid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7" name="object 80">
              <a:extLst>
                <a:ext uri="{FF2B5EF4-FFF2-40B4-BE49-F238E27FC236}">
                  <a16:creationId xmlns:a16="http://schemas.microsoft.com/office/drawing/2014/main" id="{4E352D26-CB0E-B91A-3B51-A0AC00B65B07}"/>
                </a:ext>
              </a:extLst>
            </p:cNvPr>
            <p:cNvSpPr txBox="1"/>
            <p:nvPr/>
          </p:nvSpPr>
          <p:spPr>
            <a:xfrm>
              <a:off x="503902" y="2225175"/>
              <a:ext cx="3108713" cy="901700"/>
            </a:xfrm>
            <a:prstGeom prst="rect">
              <a:avLst/>
            </a:prstGeom>
          </p:spPr>
          <p:txBody>
            <a:bodyPr wrap="square" lIns="0" tIns="6477" rIns="0" bIns="0" rtlCol="0">
              <a:noAutofit/>
            </a:bodyPr>
            <a:lstStyle/>
            <a:p>
              <a:pPr marL="15748" marR="2176">
                <a:lnSpc>
                  <a:spcPts val="1019"/>
                </a:lnSpc>
              </a:pPr>
              <a:r>
                <a:rPr lang="en-US" sz="900" spc="20" dirty="0">
                  <a:latin typeface="Arial" panose="020B0604020202020204" pitchFamily="34" charset="0"/>
                  <a:cs typeface="Arial" panose="020B0604020202020204" pitchFamily="34" charset="0"/>
                </a:rPr>
                <a:t>You have the choice of two disability plans, which allows you flexibility to enroll for the coverage that best meets your needs.</a:t>
              </a:r>
            </a:p>
          </p:txBody>
        </p:sp>
        <p:sp>
          <p:nvSpPr>
            <p:cNvPr id="48" name="object 10">
              <a:extLst>
                <a:ext uri="{FF2B5EF4-FFF2-40B4-BE49-F238E27FC236}">
                  <a16:creationId xmlns:a16="http://schemas.microsoft.com/office/drawing/2014/main" id="{84F5E277-E722-DBCD-FB2A-2679DD6342B4}"/>
                </a:ext>
              </a:extLst>
            </p:cNvPr>
            <p:cNvSpPr txBox="1"/>
            <p:nvPr/>
          </p:nvSpPr>
          <p:spPr>
            <a:xfrm>
              <a:off x="493541" y="1947463"/>
              <a:ext cx="3510960" cy="259566"/>
            </a:xfrm>
            <a:prstGeom prst="rect">
              <a:avLst/>
            </a:prstGeom>
          </p:spPr>
          <p:txBody>
            <a:bodyPr wrap="square" lIns="0" tIns="9715" rIns="0" bIns="0" rtlCol="0" anchor="ctr">
              <a:noAutofit/>
            </a:bodyPr>
            <a:lstStyle/>
            <a:p>
              <a:pPr marL="30987">
                <a:lnSpc>
                  <a:spcPts val="1530"/>
                </a:lnSpc>
              </a:pPr>
              <a:r>
                <a:rPr lang="en-US" sz="1400" b="1" spc="4" dirty="0">
                  <a:latin typeface="Arial" panose="020B0604020202020204" pitchFamily="34" charset="0"/>
                  <a:cs typeface="Arial" panose="020B0604020202020204" pitchFamily="34" charset="0"/>
                </a:rPr>
                <a:t>DISABILITY – </a:t>
              </a:r>
              <a:r>
                <a:rPr lang="en-US" sz="1400" b="1" i="1" spc="4" dirty="0">
                  <a:solidFill>
                    <a:schemeClr val="accent1"/>
                  </a:solidFill>
                  <a:latin typeface="Arial" panose="020B0604020202020204" pitchFamily="34" charset="0"/>
                  <a:cs typeface="Arial" panose="020B0604020202020204" pitchFamily="34" charset="0"/>
                </a:rPr>
                <a:t>The Hartford</a:t>
              </a:r>
              <a:endParaRPr sz="1400" i="1" dirty="0">
                <a:solidFill>
                  <a:schemeClr val="accent1"/>
                </a:solidFill>
                <a:latin typeface="Arial" panose="020B0604020202020204" pitchFamily="34" charset="0"/>
                <a:cs typeface="Arial" panose="020B0604020202020204" pitchFamily="34" charset="0"/>
              </a:endParaRPr>
            </a:p>
          </p:txBody>
        </p:sp>
      </p:grpSp>
      <p:graphicFrame>
        <p:nvGraphicFramePr>
          <p:cNvPr id="49" name="Table 53">
            <a:extLst>
              <a:ext uri="{FF2B5EF4-FFF2-40B4-BE49-F238E27FC236}">
                <a16:creationId xmlns:a16="http://schemas.microsoft.com/office/drawing/2014/main" id="{E64D1B4A-68E2-E0B4-587D-46451AE47F7B}"/>
              </a:ext>
            </a:extLst>
          </p:cNvPr>
          <p:cNvGraphicFramePr>
            <a:graphicFrameLocks noGrp="1"/>
          </p:cNvGraphicFramePr>
          <p:nvPr>
            <p:extLst>
              <p:ext uri="{D42A27DB-BD31-4B8C-83A1-F6EECF244321}">
                <p14:modId xmlns:p14="http://schemas.microsoft.com/office/powerpoint/2010/main" val="1965423978"/>
              </p:ext>
            </p:extLst>
          </p:nvPr>
        </p:nvGraphicFramePr>
        <p:xfrm>
          <a:off x="4032166" y="5406577"/>
          <a:ext cx="3359413" cy="3117854"/>
        </p:xfrm>
        <a:graphic>
          <a:graphicData uri="http://schemas.openxmlformats.org/drawingml/2006/table">
            <a:tbl>
              <a:tblPr firstRow="1" bandRow="1">
                <a:effectLst>
                  <a:outerShdw blurRad="50800" dist="38100" dir="5400000" algn="ctr" rotWithShape="0">
                    <a:srgbClr val="000000">
                      <a:alpha val="20000"/>
                    </a:srgbClr>
                  </a:outerShdw>
                </a:effectLst>
                <a:tableStyleId>{5C22544A-7EE6-4342-B048-85BDC9FD1C3A}</a:tableStyleId>
              </a:tblPr>
              <a:tblGrid>
                <a:gridCol w="607352">
                  <a:extLst>
                    <a:ext uri="{9D8B030D-6E8A-4147-A177-3AD203B41FA5}">
                      <a16:colId xmlns:a16="http://schemas.microsoft.com/office/drawing/2014/main" val="1169888029"/>
                    </a:ext>
                  </a:extLst>
                </a:gridCol>
                <a:gridCol w="1066800">
                  <a:extLst>
                    <a:ext uri="{9D8B030D-6E8A-4147-A177-3AD203B41FA5}">
                      <a16:colId xmlns:a16="http://schemas.microsoft.com/office/drawing/2014/main" val="1476536150"/>
                    </a:ext>
                  </a:extLst>
                </a:gridCol>
                <a:gridCol w="838200">
                  <a:extLst>
                    <a:ext uri="{9D8B030D-6E8A-4147-A177-3AD203B41FA5}">
                      <a16:colId xmlns:a16="http://schemas.microsoft.com/office/drawing/2014/main" val="1029279647"/>
                    </a:ext>
                  </a:extLst>
                </a:gridCol>
                <a:gridCol w="847061">
                  <a:extLst>
                    <a:ext uri="{9D8B030D-6E8A-4147-A177-3AD203B41FA5}">
                      <a16:colId xmlns:a16="http://schemas.microsoft.com/office/drawing/2014/main" val="2348656372"/>
                    </a:ext>
                  </a:extLst>
                </a:gridCol>
              </a:tblGrid>
              <a:tr h="507408">
                <a:tc gridSpan="2">
                  <a:txBody>
                    <a:bodyPr/>
                    <a:lstStyle/>
                    <a:p>
                      <a:pPr marL="74930" algn="l" defTabSz="914400" rtl="0" eaLnBrk="1" latinLnBrk="0" hangingPunct="1">
                        <a:lnSpc>
                          <a:spcPct val="100000"/>
                        </a:lnSpc>
                        <a:spcBef>
                          <a:spcPts val="515"/>
                        </a:spcBef>
                      </a:pPr>
                      <a:r>
                        <a:rPr lang="en-US" sz="800" b="1" kern="1200" dirty="0">
                          <a:solidFill>
                            <a:schemeClr val="bg1"/>
                          </a:solidFill>
                          <a:latin typeface="Arial" panose="020B0604020202020204" pitchFamily="34" charset="0"/>
                          <a:ea typeface="+mn-ea"/>
                          <a:cs typeface="Arial" panose="020B0604020202020204" pitchFamily="34" charset="0"/>
                        </a:rPr>
                        <a:t>Benefits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hMerge="1">
                  <a:txBody>
                    <a:bodyPr/>
                    <a:lstStyle/>
                    <a:p>
                      <a:pPr marL="74930" algn="ctr" defTabSz="914400" rtl="0" eaLnBrk="1" latinLnBrk="0" hangingPunct="1">
                        <a:lnSpc>
                          <a:spcPct val="100000"/>
                        </a:lnSpc>
                        <a:spcBef>
                          <a:spcPts val="515"/>
                        </a:spcBef>
                      </a:pPr>
                      <a:endParaRPr lang="en-US" sz="800" b="1" kern="1200" dirty="0">
                        <a:solidFill>
                          <a:schemeClr val="bg1"/>
                        </a:solidFill>
                        <a:latin typeface="Lucida Sans"/>
                        <a:ea typeface="+mn-ea"/>
                        <a:cs typeface="Calibri"/>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74930" algn="ctr" defTabSz="914400" rtl="0" eaLnBrk="1" latinLnBrk="0" hangingPunct="1">
                        <a:lnSpc>
                          <a:spcPct val="100000"/>
                        </a:lnSpc>
                        <a:spcBef>
                          <a:spcPts val="515"/>
                        </a:spcBef>
                      </a:pPr>
                      <a:r>
                        <a:rPr lang="en-US" sz="800" b="1" kern="1200" dirty="0">
                          <a:solidFill>
                            <a:schemeClr val="bg1"/>
                          </a:solidFill>
                          <a:latin typeface="Arial" panose="020B0604020202020204" pitchFamily="34" charset="0"/>
                          <a:ea typeface="+mn-ea"/>
                          <a:cs typeface="Arial" panose="020B0604020202020204" pitchFamily="34" charset="0"/>
                        </a:rPr>
                        <a:t>Option 1</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74930" algn="ctr" defTabSz="914400" rtl="0" eaLnBrk="1" latinLnBrk="0" hangingPunct="1">
                        <a:lnSpc>
                          <a:spcPct val="100000"/>
                        </a:lnSpc>
                        <a:spcBef>
                          <a:spcPts val="515"/>
                        </a:spcBef>
                      </a:pPr>
                      <a:r>
                        <a:rPr lang="en-US" sz="800" b="1" kern="1200" dirty="0">
                          <a:solidFill>
                            <a:schemeClr val="bg1"/>
                          </a:solidFill>
                          <a:latin typeface="Arial" panose="020B0604020202020204" pitchFamily="34" charset="0"/>
                          <a:ea typeface="+mn-ea"/>
                          <a:cs typeface="Arial" panose="020B0604020202020204" pitchFamily="34" charset="0"/>
                        </a:rPr>
                        <a:t>Option 2</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915553834"/>
                  </a:ext>
                </a:extLst>
              </a:tr>
              <a:tr h="765166">
                <a:tc>
                  <a:txBody>
                    <a:bodyPr/>
                    <a:lstStyle/>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Benefit Amount</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You may choose your weekly benefit. Benefits are in $100 increments, not to exceed 60% of your weekly earnings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$300 - $1,400</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$300 - $1,400</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0377197"/>
                  </a:ext>
                </a:extLst>
              </a:tr>
              <a:tr h="922640">
                <a:tc>
                  <a:txBody>
                    <a:bodyPr/>
                    <a:lstStyle/>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Benefit Starts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You may choose when you want your benefit to start</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Day 8</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Day 15</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039126"/>
                  </a:ext>
                </a:extLst>
              </a:tr>
              <a:tr h="922640">
                <a:tc>
                  <a:txBody>
                    <a:bodyPr/>
                    <a:lstStyle/>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Benefit Duration</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You may choose how long you want to receive your benefit</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26 weeks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52 weeks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804529"/>
                  </a:ext>
                </a:extLst>
              </a:tr>
            </a:tbl>
          </a:graphicData>
        </a:graphic>
      </p:graphicFrame>
      <p:sp>
        <p:nvSpPr>
          <p:cNvPr id="52" name="object 10">
            <a:extLst>
              <a:ext uri="{FF2B5EF4-FFF2-40B4-BE49-F238E27FC236}">
                <a16:creationId xmlns:a16="http://schemas.microsoft.com/office/drawing/2014/main" id="{0A22A89D-4618-658C-D866-A5D8CC2EF1E4}"/>
              </a:ext>
            </a:extLst>
          </p:cNvPr>
          <p:cNvSpPr txBox="1"/>
          <p:nvPr/>
        </p:nvSpPr>
        <p:spPr>
          <a:xfrm>
            <a:off x="4062082" y="8659823"/>
            <a:ext cx="3291839" cy="1029517"/>
          </a:xfrm>
          <a:prstGeom prst="rect">
            <a:avLst/>
          </a:prstGeom>
          <a:solidFill>
            <a:schemeClr val="bg2"/>
          </a:solidFill>
        </p:spPr>
        <p:txBody>
          <a:bodyPr wrap="square" lIns="0" tIns="9715" rIns="0" bIns="0" rtlCol="0" anchor="ctr">
            <a:noAutofit/>
          </a:bodyPr>
          <a:lstStyle/>
          <a:p>
            <a:pPr marL="30987" algn="ctr">
              <a:lnSpc>
                <a:spcPts val="1530"/>
              </a:lnSpc>
            </a:pPr>
            <a:r>
              <a:rPr lang="en-US" sz="1400" kern="0" spc="-55" dirty="0">
                <a:solidFill>
                  <a:srgbClr val="000000"/>
                </a:solidFill>
                <a:latin typeface="Arial Black"/>
              </a:rPr>
              <a:t>For a full outline of benefit offerings, please refer to your Benefit Guide, Policy Documents, or contact your Benefits team.</a:t>
            </a:r>
            <a:endParaRPr sz="1400" kern="0" spc="-55" dirty="0">
              <a:solidFill>
                <a:srgbClr val="000000"/>
              </a:solidFill>
              <a:latin typeface="Arial Black"/>
            </a:endParaRPr>
          </a:p>
        </p:txBody>
      </p:sp>
      <p:sp>
        <p:nvSpPr>
          <p:cNvPr id="6" name="object 2">
            <a:extLst>
              <a:ext uri="{FF2B5EF4-FFF2-40B4-BE49-F238E27FC236}">
                <a16:creationId xmlns:a16="http://schemas.microsoft.com/office/drawing/2014/main" id="{6CE34D2D-50C3-A9FB-C6EA-F33E81B69B21}"/>
              </a:ext>
            </a:extLst>
          </p:cNvPr>
          <p:cNvSpPr/>
          <p:nvPr/>
        </p:nvSpPr>
        <p:spPr>
          <a:xfrm>
            <a:off x="7086600" y="9372600"/>
            <a:ext cx="685800" cy="685800"/>
          </a:xfrm>
          <a:custGeom>
            <a:avLst/>
            <a:gdLst/>
            <a:ahLst/>
            <a:cxnLst/>
            <a:rect l="l" t="t" r="r" b="b"/>
            <a:pathLst>
              <a:path w="685800" h="685800">
                <a:moveTo>
                  <a:pt x="685800" y="0"/>
                </a:moveTo>
                <a:lnTo>
                  <a:pt x="0" y="685800"/>
                </a:lnTo>
                <a:lnTo>
                  <a:pt x="685800" y="685800"/>
                </a:lnTo>
                <a:lnTo>
                  <a:pt x="685800" y="0"/>
                </a:lnTo>
                <a:close/>
              </a:path>
            </a:pathLst>
          </a:custGeom>
          <a:solidFill>
            <a:schemeClr val="accent1"/>
          </a:solidFill>
        </p:spPr>
        <p:txBody>
          <a:bodyPr wrap="square" lIns="0" tIns="0" rIns="0" bIns="0" rtlCol="0"/>
          <a:lstStyle/>
          <a:p>
            <a:endParaRPr>
              <a:solidFill>
                <a:schemeClr val="tx1"/>
              </a:solidFill>
            </a:endParaRPr>
          </a:p>
        </p:txBody>
      </p:sp>
      <p:sp>
        <p:nvSpPr>
          <p:cNvPr id="7" name="Holder 6">
            <a:extLst>
              <a:ext uri="{FF2B5EF4-FFF2-40B4-BE49-F238E27FC236}">
                <a16:creationId xmlns:a16="http://schemas.microsoft.com/office/drawing/2014/main" id="{FD8749D6-53A2-5D85-F349-0F2D719A04E3}"/>
              </a:ext>
            </a:extLst>
          </p:cNvPr>
          <p:cNvSpPr txBox="1">
            <a:spLocks/>
          </p:cNvSpPr>
          <p:nvPr/>
        </p:nvSpPr>
        <p:spPr>
          <a:xfrm>
            <a:off x="7471409" y="9762306"/>
            <a:ext cx="234315" cy="153888"/>
          </a:xfrm>
          <a:prstGeom prst="rect">
            <a:avLst/>
          </a:prstGeom>
        </p:spPr>
        <p:txBody>
          <a:bodyPr lIns="0" tIns="0" rIns="0" bIns="0"/>
          <a:lstStyle>
            <a:defPPr>
              <a:defRPr lang="en-US"/>
            </a:defPPr>
            <a:lvl1pPr marL="0" algn="l" defTabSz="914400" rtl="0" eaLnBrk="1" latinLnBrk="0" hangingPunct="1">
              <a:defRPr sz="1000" b="0" i="0" kern="1200">
                <a:solidFill>
                  <a:schemeClr val="bg1"/>
                </a:solidFill>
                <a:latin typeface="Arial Black"/>
                <a:ea typeface="+mn-ea"/>
                <a:cs typeface="Arial Black"/>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70"/>
              </a:spcBef>
            </a:pPr>
            <a:fld id="{81D60167-4931-47E6-BA6A-407CBD079E47}" type="slidenum">
              <a:rPr lang="en-US" spc="-25" smtClean="0"/>
              <a:pPr marL="38100">
                <a:spcBef>
                  <a:spcPts val="170"/>
                </a:spcBef>
              </a:pPr>
              <a:t>4</a:t>
            </a:fld>
            <a:endParaRPr lang="en-US" spc="-25" dirty="0"/>
          </a:p>
        </p:txBody>
      </p:sp>
      <p:graphicFrame>
        <p:nvGraphicFramePr>
          <p:cNvPr id="12" name="Table 53">
            <a:extLst>
              <a:ext uri="{FF2B5EF4-FFF2-40B4-BE49-F238E27FC236}">
                <a16:creationId xmlns:a16="http://schemas.microsoft.com/office/drawing/2014/main" id="{034A0124-A495-EE34-F740-C1BE29D84A14}"/>
              </a:ext>
            </a:extLst>
          </p:cNvPr>
          <p:cNvGraphicFramePr>
            <a:graphicFrameLocks noGrp="1"/>
          </p:cNvGraphicFramePr>
          <p:nvPr>
            <p:extLst>
              <p:ext uri="{D42A27DB-BD31-4B8C-83A1-F6EECF244321}">
                <p14:modId xmlns:p14="http://schemas.microsoft.com/office/powerpoint/2010/main" val="4144694546"/>
              </p:ext>
            </p:extLst>
          </p:nvPr>
        </p:nvGraphicFramePr>
        <p:xfrm>
          <a:off x="381623" y="1758664"/>
          <a:ext cx="3455098" cy="2929944"/>
        </p:xfrm>
        <a:graphic>
          <a:graphicData uri="http://schemas.openxmlformats.org/drawingml/2006/table">
            <a:tbl>
              <a:tblPr firstRow="1" bandRow="1">
                <a:effectLst>
                  <a:outerShdw blurRad="50800" dist="38100" dir="5400000" algn="ctr" rotWithShape="0">
                    <a:srgbClr val="000000">
                      <a:alpha val="20000"/>
                    </a:srgbClr>
                  </a:outerShdw>
                </a:effectLst>
                <a:tableStyleId>{5C22544A-7EE6-4342-B048-85BDC9FD1C3A}</a:tableStyleId>
              </a:tblPr>
              <a:tblGrid>
                <a:gridCol w="1228755">
                  <a:extLst>
                    <a:ext uri="{9D8B030D-6E8A-4147-A177-3AD203B41FA5}">
                      <a16:colId xmlns:a16="http://schemas.microsoft.com/office/drawing/2014/main" val="1169888029"/>
                    </a:ext>
                  </a:extLst>
                </a:gridCol>
                <a:gridCol w="1018815">
                  <a:extLst>
                    <a:ext uri="{9D8B030D-6E8A-4147-A177-3AD203B41FA5}">
                      <a16:colId xmlns:a16="http://schemas.microsoft.com/office/drawing/2014/main" val="2048712685"/>
                    </a:ext>
                  </a:extLst>
                </a:gridCol>
                <a:gridCol w="1207528">
                  <a:extLst>
                    <a:ext uri="{9D8B030D-6E8A-4147-A177-3AD203B41FA5}">
                      <a16:colId xmlns:a16="http://schemas.microsoft.com/office/drawing/2014/main" val="4237226763"/>
                    </a:ext>
                  </a:extLst>
                </a:gridCol>
              </a:tblGrid>
              <a:tr h="174131">
                <a:tc>
                  <a:txBody>
                    <a:bodyPr/>
                    <a:lstStyle/>
                    <a:p>
                      <a:pPr marL="74930" algn="l" defTabSz="914400" rtl="0" eaLnBrk="1" latinLnBrk="0" hangingPunct="1">
                        <a:lnSpc>
                          <a:spcPct val="100000"/>
                        </a:lnSpc>
                        <a:spcBef>
                          <a:spcPts val="515"/>
                        </a:spcBef>
                      </a:pPr>
                      <a:endParaRPr lang="en-US" sz="800" b="1" kern="1200" dirty="0">
                        <a:solidFill>
                          <a:schemeClr val="bg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74930" algn="ctr" defTabSz="914400" rtl="0" eaLnBrk="1" latinLnBrk="0" hangingPunct="1">
                        <a:lnSpc>
                          <a:spcPct val="100000"/>
                        </a:lnSpc>
                        <a:spcBef>
                          <a:spcPts val="515"/>
                        </a:spcBef>
                      </a:pPr>
                      <a:r>
                        <a:rPr lang="en-US" sz="900" b="1" kern="1200" dirty="0">
                          <a:solidFill>
                            <a:schemeClr val="bg1"/>
                          </a:solidFill>
                          <a:latin typeface="Arial" panose="020B0604020202020204" pitchFamily="34" charset="0"/>
                          <a:ea typeface="+mn-ea"/>
                          <a:cs typeface="Arial" panose="020B0604020202020204" pitchFamily="34" charset="0"/>
                        </a:rPr>
                        <a:t>Base</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74930" algn="ctr" defTabSz="914400" rtl="0" eaLnBrk="1" latinLnBrk="0" hangingPunct="1">
                        <a:lnSpc>
                          <a:spcPct val="100000"/>
                        </a:lnSpc>
                        <a:spcBef>
                          <a:spcPts val="515"/>
                        </a:spcBef>
                      </a:pPr>
                      <a:r>
                        <a:rPr lang="en-US" sz="900" b="1" kern="1200" dirty="0">
                          <a:solidFill>
                            <a:schemeClr val="bg1"/>
                          </a:solidFill>
                          <a:latin typeface="Arial" panose="020B0604020202020204" pitchFamily="34" charset="0"/>
                          <a:ea typeface="+mn-ea"/>
                          <a:cs typeface="Arial" panose="020B0604020202020204" pitchFamily="34" charset="0"/>
                        </a:rPr>
                        <a:t>Buy-Up</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566546439"/>
                  </a:ext>
                </a:extLst>
              </a:tr>
              <a:tr h="283350">
                <a:tc>
                  <a:txBody>
                    <a:bodyPr/>
                    <a:lstStyle/>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Annual Deductible</a:t>
                      </a:r>
                    </a:p>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Individual/Family</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3495" algn="ctr">
                        <a:lnSpc>
                          <a:spcPct val="100000"/>
                        </a:lnSpc>
                      </a:pPr>
                      <a:r>
                        <a:rPr sz="700" spc="-10" dirty="0">
                          <a:solidFill>
                            <a:schemeClr val="tx1"/>
                          </a:solidFill>
                          <a:latin typeface="Arial" panose="020B0604020202020204" pitchFamily="34" charset="0"/>
                          <a:cs typeface="Arial" panose="020B0604020202020204" pitchFamily="34" charset="0"/>
                        </a:rPr>
                        <a:t>$50/$150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3495" algn="ctr">
                        <a:lnSpc>
                          <a:spcPct val="100000"/>
                        </a:lnSpc>
                      </a:pPr>
                      <a:r>
                        <a:rPr sz="700" spc="-10" dirty="0">
                          <a:solidFill>
                            <a:schemeClr val="tx1"/>
                          </a:solidFill>
                          <a:latin typeface="Arial" panose="020B0604020202020204" pitchFamily="34" charset="0"/>
                          <a:cs typeface="Arial" panose="020B0604020202020204" pitchFamily="34" charset="0"/>
                        </a:rPr>
                        <a:t>$50/$150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6536482"/>
                  </a:ext>
                </a:extLst>
              </a:tr>
              <a:tr h="233705">
                <a:tc>
                  <a:txBody>
                    <a:bodyPr/>
                    <a:lstStyle/>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Annual Maximum Per Person</a:t>
                      </a:r>
                      <a:r>
                        <a:rPr lang="en-US" sz="700" b="1" kern="1200" spc="0" dirty="0">
                          <a:solidFill>
                            <a:schemeClr val="tx1"/>
                          </a:solidFill>
                          <a:latin typeface="Arial" panose="020B0604020202020204" pitchFamily="34" charset="0"/>
                          <a:ea typeface="+mn-ea"/>
                          <a:cs typeface="Arial" panose="020B0604020202020204" pitchFamily="34" charset="0"/>
                        </a:rPr>
                        <a:t> </a:t>
                      </a:r>
                      <a:endParaRPr lang="en-US" sz="700" b="0" kern="1200" spc="0" dirty="0">
                        <a:solidFill>
                          <a:schemeClr val="tx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765" algn="ctr">
                        <a:lnSpc>
                          <a:spcPct val="100000"/>
                        </a:lnSpc>
                      </a:pPr>
                      <a:r>
                        <a:rPr sz="700" spc="-10" dirty="0">
                          <a:solidFill>
                            <a:schemeClr val="tx1"/>
                          </a:solidFill>
                          <a:latin typeface="Arial" panose="020B0604020202020204" pitchFamily="34" charset="0"/>
                          <a:cs typeface="Arial" panose="020B0604020202020204" pitchFamily="34" charset="0"/>
                        </a:rPr>
                        <a:t>$1,</a:t>
                      </a:r>
                      <a:r>
                        <a:rPr lang="en-US" sz="700" spc="-10" dirty="0">
                          <a:solidFill>
                            <a:schemeClr val="tx1"/>
                          </a:solidFill>
                          <a:latin typeface="Arial" panose="020B0604020202020204" pitchFamily="34" charset="0"/>
                          <a:cs typeface="Arial" panose="020B0604020202020204" pitchFamily="34" charset="0"/>
                        </a:rPr>
                        <a:t>500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765" algn="ctr">
                        <a:lnSpc>
                          <a:spcPct val="100000"/>
                        </a:lnSpc>
                      </a:pPr>
                      <a:r>
                        <a:rPr sz="700" spc="-10" dirty="0">
                          <a:solidFill>
                            <a:schemeClr val="tx1"/>
                          </a:solidFill>
                          <a:latin typeface="Arial" panose="020B0604020202020204" pitchFamily="34" charset="0"/>
                          <a:cs typeface="Arial" panose="020B0604020202020204" pitchFamily="34" charset="0"/>
                        </a:rPr>
                        <a:t>$</a:t>
                      </a:r>
                      <a:r>
                        <a:rPr lang="en-US" sz="700" spc="-10" dirty="0">
                          <a:solidFill>
                            <a:schemeClr val="tx1"/>
                          </a:solidFill>
                          <a:latin typeface="Arial" panose="020B0604020202020204" pitchFamily="34" charset="0"/>
                          <a:cs typeface="Arial" panose="020B0604020202020204" pitchFamily="34" charset="0"/>
                        </a:rPr>
                        <a:t>2,000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0377197"/>
                  </a:ext>
                </a:extLst>
              </a:tr>
              <a:tr h="489477">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30" dirty="0">
                          <a:solidFill>
                            <a:schemeClr val="tx1"/>
                          </a:solidFill>
                          <a:latin typeface="Arial" panose="020B0604020202020204" pitchFamily="34" charset="0"/>
                          <a:ea typeface="+mn-ea"/>
                          <a:cs typeface="Arial" panose="020B0604020202020204" pitchFamily="34" charset="0"/>
                        </a:rPr>
                        <a:t>Preventive Care</a:t>
                      </a:r>
                    </a:p>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b="0" kern="1200" spc="-30" dirty="0">
                          <a:solidFill>
                            <a:schemeClr val="tx1"/>
                          </a:solidFill>
                          <a:latin typeface="Arial" panose="020B0604020202020204" pitchFamily="34" charset="0"/>
                          <a:ea typeface="+mn-ea"/>
                          <a:cs typeface="Arial" panose="020B0604020202020204" pitchFamily="34" charset="0"/>
                        </a:rPr>
                        <a:t>Routine </a:t>
                      </a:r>
                    </a:p>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b="0" kern="1200" spc="-30" dirty="0">
                          <a:solidFill>
                            <a:schemeClr val="tx1"/>
                          </a:solidFill>
                          <a:latin typeface="Arial" panose="020B0604020202020204" pitchFamily="34" charset="0"/>
                          <a:ea typeface="+mn-ea"/>
                          <a:cs typeface="Arial" panose="020B0604020202020204" pitchFamily="34" charset="0"/>
                        </a:rPr>
                        <a:t>Cleanings, Exams (twice a year)</a:t>
                      </a:r>
                      <a:endParaRPr lang="en-US" sz="700" b="0" kern="1200" spc="0" dirty="0">
                        <a:solidFill>
                          <a:schemeClr val="tx1"/>
                        </a:solidFill>
                        <a:latin typeface="Arial" panose="020B0604020202020204" pitchFamily="34" charset="0"/>
                        <a:ea typeface="+mn-ea"/>
                        <a:cs typeface="Arial" panose="020B0604020202020204" pitchFamily="34" charset="0"/>
                      </a:endParaRPr>
                    </a:p>
                    <a:p>
                      <a:pPr marL="30480" algn="ctr" defTabSz="914400" rtl="0" eaLnBrk="1" latinLnBrk="0" hangingPunct="1">
                        <a:lnSpc>
                          <a:spcPct val="101725"/>
                        </a:lnSpc>
                      </a:pPr>
                      <a:endParaRPr lang="en-US" sz="700" b="1" kern="1200" spc="0" dirty="0">
                        <a:solidFill>
                          <a:schemeClr val="tx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3495" algn="ctr">
                        <a:lnSpc>
                          <a:spcPct val="100000"/>
                        </a:lnSpc>
                      </a:pPr>
                      <a:r>
                        <a:rPr lang="en-US" sz="700" spc="-20" dirty="0">
                          <a:solidFill>
                            <a:schemeClr val="tx1"/>
                          </a:solidFill>
                          <a:latin typeface="Arial" panose="020B0604020202020204" pitchFamily="34" charset="0"/>
                          <a:cs typeface="Arial" panose="020B0604020202020204" pitchFamily="34" charset="0"/>
                        </a:rPr>
                        <a:t>Covered 100%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3495" algn="ctr">
                        <a:lnSpc>
                          <a:spcPct val="100000"/>
                        </a:lnSpc>
                      </a:pPr>
                      <a:r>
                        <a:rPr lang="en-US" sz="700" spc="-20" dirty="0">
                          <a:solidFill>
                            <a:schemeClr val="tx1"/>
                          </a:solidFill>
                          <a:latin typeface="Arial" panose="020B0604020202020204" pitchFamily="34" charset="0"/>
                          <a:cs typeface="Arial" panose="020B0604020202020204" pitchFamily="34" charset="0"/>
                        </a:rPr>
                        <a:t>Covered 100%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039126"/>
                  </a:ext>
                </a:extLst>
              </a:tr>
              <a:tr h="404385">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30" dirty="0">
                          <a:solidFill>
                            <a:schemeClr val="tx1"/>
                          </a:solidFill>
                          <a:latin typeface="Arial" panose="020B0604020202020204" pitchFamily="34" charset="0"/>
                          <a:ea typeface="+mn-ea"/>
                          <a:cs typeface="Arial" panose="020B0604020202020204" pitchFamily="34" charset="0"/>
                        </a:rPr>
                        <a:t>Basic Services</a:t>
                      </a:r>
                    </a:p>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30" dirty="0">
                          <a:solidFill>
                            <a:schemeClr val="tx1"/>
                          </a:solidFill>
                          <a:latin typeface="Arial" panose="020B0604020202020204" pitchFamily="34" charset="0"/>
                          <a:ea typeface="+mn-ea"/>
                          <a:cs typeface="Arial" panose="020B0604020202020204" pitchFamily="34" charset="0"/>
                        </a:rPr>
                        <a:t>Fillings, Routine Extractions</a:t>
                      </a:r>
                    </a:p>
                    <a:p>
                      <a:pPr marL="30480" algn="ctr" defTabSz="914400" rtl="0" eaLnBrk="1" latinLnBrk="0" hangingPunct="1">
                        <a:lnSpc>
                          <a:spcPct val="101725"/>
                        </a:lnSpc>
                      </a:pPr>
                      <a:endParaRPr lang="en-US" sz="700" b="1" kern="1200" spc="0" dirty="0">
                        <a:solidFill>
                          <a:schemeClr val="tx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130" algn="ctr">
                        <a:lnSpc>
                          <a:spcPct val="100000"/>
                        </a:lnSpc>
                      </a:pPr>
                      <a:r>
                        <a:rPr sz="700" dirty="0">
                          <a:solidFill>
                            <a:schemeClr val="tx1"/>
                          </a:solidFill>
                          <a:latin typeface="Arial" panose="020B0604020202020204" pitchFamily="34" charset="0"/>
                          <a:cs typeface="Arial" panose="020B0604020202020204" pitchFamily="34" charset="0"/>
                        </a:rPr>
                        <a:t>20%</a:t>
                      </a:r>
                      <a:r>
                        <a:rPr sz="700" spc="-20"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after</a:t>
                      </a:r>
                      <a:r>
                        <a:rPr sz="700" spc="-25"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deductible</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130" algn="ctr">
                        <a:lnSpc>
                          <a:spcPct val="100000"/>
                        </a:lnSpc>
                      </a:pPr>
                      <a:r>
                        <a:rPr sz="700" dirty="0">
                          <a:solidFill>
                            <a:schemeClr val="tx1"/>
                          </a:solidFill>
                          <a:latin typeface="Arial" panose="020B0604020202020204" pitchFamily="34" charset="0"/>
                          <a:cs typeface="Arial" panose="020B0604020202020204" pitchFamily="34" charset="0"/>
                        </a:rPr>
                        <a:t>20%</a:t>
                      </a:r>
                      <a:r>
                        <a:rPr sz="700" spc="-20"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after</a:t>
                      </a:r>
                      <a:r>
                        <a:rPr sz="700" spc="-25"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deductible</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3979719"/>
                  </a:ext>
                </a:extLst>
              </a:tr>
              <a:tr h="316365">
                <a:tc>
                  <a:txBody>
                    <a:bodyPr/>
                    <a:lstStyle/>
                    <a:p>
                      <a:pPr marL="30480" algn="l"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Major Services</a:t>
                      </a:r>
                    </a:p>
                    <a:p>
                      <a:pPr marL="30480" algn="l"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Crowns, Dentures, Bridges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130" algn="ctr">
                        <a:lnSpc>
                          <a:spcPct val="100000"/>
                        </a:lnSpc>
                      </a:pPr>
                      <a:r>
                        <a:rPr sz="700" dirty="0">
                          <a:solidFill>
                            <a:schemeClr val="tx1"/>
                          </a:solidFill>
                          <a:latin typeface="Arial" panose="020B0604020202020204" pitchFamily="34" charset="0"/>
                          <a:cs typeface="Arial" panose="020B0604020202020204" pitchFamily="34" charset="0"/>
                        </a:rPr>
                        <a:t>50%</a:t>
                      </a:r>
                      <a:r>
                        <a:rPr sz="700" spc="-20"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after</a:t>
                      </a:r>
                      <a:r>
                        <a:rPr sz="700" spc="-25"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deductible</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130" algn="ctr">
                        <a:lnSpc>
                          <a:spcPct val="100000"/>
                        </a:lnSpc>
                      </a:pPr>
                      <a:r>
                        <a:rPr sz="700" dirty="0">
                          <a:solidFill>
                            <a:schemeClr val="tx1"/>
                          </a:solidFill>
                          <a:latin typeface="Arial" panose="020B0604020202020204" pitchFamily="34" charset="0"/>
                          <a:cs typeface="Arial" panose="020B0604020202020204" pitchFamily="34" charset="0"/>
                        </a:rPr>
                        <a:t>50%</a:t>
                      </a:r>
                      <a:r>
                        <a:rPr sz="700" spc="-20"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after</a:t>
                      </a:r>
                      <a:r>
                        <a:rPr sz="700" spc="-25"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deductible</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3707758"/>
                  </a:ext>
                </a:extLst>
              </a:tr>
              <a:tr h="231273">
                <a:tc>
                  <a:txBody>
                    <a:bodyPr/>
                    <a:lstStyle/>
                    <a:p>
                      <a:pPr marL="30480" algn="l"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Orthodontia</a:t>
                      </a:r>
                    </a:p>
                    <a:p>
                      <a:pPr marL="30480" algn="l" defTabSz="914400" rtl="0" eaLnBrk="1" latinLnBrk="0" hangingPunct="1">
                        <a:lnSpc>
                          <a:spcPct val="101725"/>
                        </a:lnSpc>
                      </a:pPr>
                      <a:r>
                        <a:rPr lang="en-US" sz="700" kern="1200" spc="-30" dirty="0">
                          <a:solidFill>
                            <a:schemeClr val="accent1"/>
                          </a:solidFill>
                          <a:latin typeface="Arial" panose="020B0604020202020204" pitchFamily="34" charset="0"/>
                          <a:ea typeface="+mn-ea"/>
                          <a:cs typeface="Arial" panose="020B0604020202020204" pitchFamily="34" charset="0"/>
                        </a:rPr>
                        <a:t>Children up to age 18</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solidFill>
                          <a:schemeClr val="tx1"/>
                        </a:solidFill>
                        <a:latin typeface="Arial" panose="020B0604020202020204" pitchFamily="34" charset="0"/>
                        <a:cs typeface="Arial" panose="020B0604020202020204" pitchFamily="34" charset="0"/>
                      </a:endParaRPr>
                    </a:p>
                    <a:p>
                      <a:pPr marL="24130" algn="ctr">
                        <a:lnSpc>
                          <a:spcPct val="100000"/>
                        </a:lnSpc>
                      </a:pPr>
                      <a:r>
                        <a:rPr sz="700" dirty="0">
                          <a:solidFill>
                            <a:schemeClr val="tx1"/>
                          </a:solidFill>
                          <a:latin typeface="Arial" panose="020B0604020202020204" pitchFamily="34" charset="0"/>
                          <a:cs typeface="Arial" panose="020B0604020202020204" pitchFamily="34" charset="0"/>
                        </a:rPr>
                        <a:t>50%</a:t>
                      </a:r>
                      <a:r>
                        <a:rPr sz="700" spc="-20"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after</a:t>
                      </a:r>
                      <a:r>
                        <a:rPr sz="700" spc="-25"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deductible</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solidFill>
                          <a:schemeClr val="tx1"/>
                        </a:solidFill>
                        <a:latin typeface="Arial" panose="020B0604020202020204" pitchFamily="34" charset="0"/>
                        <a:cs typeface="Arial" panose="020B0604020202020204" pitchFamily="34" charset="0"/>
                      </a:endParaRPr>
                    </a:p>
                    <a:p>
                      <a:pPr marL="24130" algn="ctr">
                        <a:lnSpc>
                          <a:spcPct val="100000"/>
                        </a:lnSpc>
                      </a:pPr>
                      <a:r>
                        <a:rPr sz="700" dirty="0">
                          <a:solidFill>
                            <a:schemeClr val="tx1"/>
                          </a:solidFill>
                          <a:latin typeface="Arial" panose="020B0604020202020204" pitchFamily="34" charset="0"/>
                          <a:cs typeface="Arial" panose="020B0604020202020204" pitchFamily="34" charset="0"/>
                        </a:rPr>
                        <a:t>50%</a:t>
                      </a:r>
                      <a:r>
                        <a:rPr sz="700" spc="-20"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after</a:t>
                      </a:r>
                      <a:r>
                        <a:rPr sz="700" spc="-25"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deductible</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6224138"/>
                  </a:ext>
                </a:extLst>
              </a:tr>
              <a:tr h="316365">
                <a:tc>
                  <a:txBody>
                    <a:bodyPr/>
                    <a:lstStyle/>
                    <a:p>
                      <a:pPr marL="30480" algn="l"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Orthodontia Lifetime Maximum </a:t>
                      </a:r>
                    </a:p>
                    <a:p>
                      <a:pPr marL="30480" algn="l"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(Per Person)</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130" algn="ctr">
                        <a:lnSpc>
                          <a:spcPct val="100000"/>
                        </a:lnSpc>
                      </a:pPr>
                      <a:r>
                        <a:rPr sz="700" spc="-10" dirty="0">
                          <a:solidFill>
                            <a:schemeClr val="tx1"/>
                          </a:solidFill>
                          <a:latin typeface="Arial" panose="020B0604020202020204" pitchFamily="34" charset="0"/>
                          <a:cs typeface="Arial" panose="020B0604020202020204" pitchFamily="34" charset="0"/>
                        </a:rPr>
                        <a:t>$1,</a:t>
                      </a:r>
                      <a:r>
                        <a:rPr lang="en-US" sz="700" spc="-10" dirty="0">
                          <a:solidFill>
                            <a:schemeClr val="tx1"/>
                          </a:solidFill>
                          <a:latin typeface="Arial" panose="020B0604020202020204" pitchFamily="34" charset="0"/>
                          <a:cs typeface="Arial" panose="020B0604020202020204" pitchFamily="34" charset="0"/>
                        </a:rPr>
                        <a:t>000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130" algn="ctr">
                        <a:lnSpc>
                          <a:spcPct val="100000"/>
                        </a:lnSpc>
                      </a:pPr>
                      <a:r>
                        <a:rPr sz="700" spc="-10" dirty="0">
                          <a:solidFill>
                            <a:schemeClr val="tx1"/>
                          </a:solidFill>
                          <a:latin typeface="Arial" panose="020B0604020202020204" pitchFamily="34" charset="0"/>
                          <a:cs typeface="Arial" panose="020B0604020202020204" pitchFamily="34" charset="0"/>
                        </a:rPr>
                        <a:t>$1,</a:t>
                      </a:r>
                      <a:r>
                        <a:rPr lang="en-US" sz="700" spc="-10" dirty="0">
                          <a:solidFill>
                            <a:schemeClr val="tx1"/>
                          </a:solidFill>
                          <a:latin typeface="Arial" panose="020B0604020202020204" pitchFamily="34" charset="0"/>
                          <a:cs typeface="Arial" panose="020B0604020202020204" pitchFamily="34" charset="0"/>
                        </a:rPr>
                        <a:t>500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166232"/>
                  </a:ext>
                </a:extLst>
              </a:tr>
            </a:tbl>
          </a:graphicData>
        </a:graphic>
      </p:graphicFrame>
      <p:graphicFrame>
        <p:nvGraphicFramePr>
          <p:cNvPr id="13" name="Table 53">
            <a:extLst>
              <a:ext uri="{FF2B5EF4-FFF2-40B4-BE49-F238E27FC236}">
                <a16:creationId xmlns:a16="http://schemas.microsoft.com/office/drawing/2014/main" id="{0CD0F83F-1063-F0E6-0A1E-234D9C7BA2C8}"/>
              </a:ext>
            </a:extLst>
          </p:cNvPr>
          <p:cNvGraphicFramePr>
            <a:graphicFrameLocks noGrp="1"/>
          </p:cNvGraphicFramePr>
          <p:nvPr>
            <p:extLst>
              <p:ext uri="{D42A27DB-BD31-4B8C-83A1-F6EECF244321}">
                <p14:modId xmlns:p14="http://schemas.microsoft.com/office/powerpoint/2010/main" val="1163671499"/>
              </p:ext>
            </p:extLst>
          </p:nvPr>
        </p:nvGraphicFramePr>
        <p:xfrm>
          <a:off x="391694" y="5864964"/>
          <a:ext cx="3455098" cy="3767019"/>
        </p:xfrm>
        <a:graphic>
          <a:graphicData uri="http://schemas.openxmlformats.org/drawingml/2006/table">
            <a:tbl>
              <a:tblPr firstRow="1" bandRow="1">
                <a:effectLst>
                  <a:outerShdw blurRad="50800" dist="38100" dir="5400000" algn="ctr" rotWithShape="0">
                    <a:srgbClr val="000000">
                      <a:alpha val="20000"/>
                    </a:srgbClr>
                  </a:outerShdw>
                </a:effectLst>
                <a:tableStyleId>{5C22544A-7EE6-4342-B048-85BDC9FD1C3A}</a:tableStyleId>
              </a:tblPr>
              <a:tblGrid>
                <a:gridCol w="1228755">
                  <a:extLst>
                    <a:ext uri="{9D8B030D-6E8A-4147-A177-3AD203B41FA5}">
                      <a16:colId xmlns:a16="http://schemas.microsoft.com/office/drawing/2014/main" val="1169888029"/>
                    </a:ext>
                  </a:extLst>
                </a:gridCol>
                <a:gridCol w="1018815">
                  <a:extLst>
                    <a:ext uri="{9D8B030D-6E8A-4147-A177-3AD203B41FA5}">
                      <a16:colId xmlns:a16="http://schemas.microsoft.com/office/drawing/2014/main" val="2048712685"/>
                    </a:ext>
                  </a:extLst>
                </a:gridCol>
                <a:gridCol w="1207528">
                  <a:extLst>
                    <a:ext uri="{9D8B030D-6E8A-4147-A177-3AD203B41FA5}">
                      <a16:colId xmlns:a16="http://schemas.microsoft.com/office/drawing/2014/main" val="4237226763"/>
                    </a:ext>
                  </a:extLst>
                </a:gridCol>
              </a:tblGrid>
              <a:tr h="602480">
                <a:tc>
                  <a:txBody>
                    <a:bodyPr/>
                    <a:lstStyle/>
                    <a:p>
                      <a:pPr marL="74930" algn="l" defTabSz="914400" rtl="0" eaLnBrk="1" latinLnBrk="0" hangingPunct="1">
                        <a:lnSpc>
                          <a:spcPct val="100000"/>
                        </a:lnSpc>
                        <a:spcBef>
                          <a:spcPts val="515"/>
                        </a:spcBef>
                      </a:pPr>
                      <a:endParaRPr lang="en-US" sz="800" b="1" kern="1200" dirty="0">
                        <a:solidFill>
                          <a:schemeClr val="bg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74930" algn="ctr" defTabSz="914400" rtl="0" eaLnBrk="1" latinLnBrk="0" hangingPunct="1">
                        <a:lnSpc>
                          <a:spcPct val="100000"/>
                        </a:lnSpc>
                        <a:spcBef>
                          <a:spcPts val="515"/>
                        </a:spcBef>
                      </a:pPr>
                      <a:r>
                        <a:rPr lang="en-US" sz="900" b="1" kern="1200" dirty="0">
                          <a:solidFill>
                            <a:schemeClr val="bg1"/>
                          </a:solidFill>
                          <a:latin typeface="Arial" panose="020B0604020202020204" pitchFamily="34" charset="0"/>
                          <a:ea typeface="+mn-ea"/>
                          <a:cs typeface="Arial" panose="020B0604020202020204" pitchFamily="34" charset="0"/>
                        </a:rPr>
                        <a:t>Member Cost</a:t>
                      </a:r>
                    </a:p>
                    <a:p>
                      <a:pPr marL="74930" algn="ctr" defTabSz="914400" rtl="0" eaLnBrk="1" latinLnBrk="0" hangingPunct="1">
                        <a:lnSpc>
                          <a:spcPct val="100000"/>
                        </a:lnSpc>
                        <a:spcBef>
                          <a:spcPts val="515"/>
                        </a:spcBef>
                      </a:pPr>
                      <a:r>
                        <a:rPr lang="en-US" sz="900" b="1" kern="1200" dirty="0">
                          <a:solidFill>
                            <a:schemeClr val="bg1"/>
                          </a:solidFill>
                          <a:latin typeface="Arial" panose="020B0604020202020204" pitchFamily="34" charset="0"/>
                          <a:ea typeface="+mn-ea"/>
                          <a:cs typeface="Arial" panose="020B0604020202020204" pitchFamily="34" charset="0"/>
                        </a:rPr>
                        <a:t>In-Network*</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74930" algn="ctr" defTabSz="914400" rtl="0" eaLnBrk="1" latinLnBrk="0" hangingPunct="1">
                        <a:lnSpc>
                          <a:spcPct val="100000"/>
                        </a:lnSpc>
                        <a:spcBef>
                          <a:spcPts val="515"/>
                        </a:spcBef>
                      </a:pPr>
                      <a:r>
                        <a:rPr lang="en-US" sz="900" b="1" kern="1200" dirty="0">
                          <a:solidFill>
                            <a:schemeClr val="bg1"/>
                          </a:solidFill>
                          <a:latin typeface="Arial" panose="020B0604020202020204" pitchFamily="34" charset="0"/>
                          <a:ea typeface="+mn-ea"/>
                          <a:cs typeface="Arial" panose="020B0604020202020204" pitchFamily="34" charset="0"/>
                        </a:rPr>
                        <a:t>Out-of-Network Reimbursement</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566546439"/>
                  </a:ext>
                </a:extLst>
              </a:tr>
              <a:tr h="389540">
                <a:tc>
                  <a:txBody>
                    <a:bodyPr/>
                    <a:lstStyle/>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Eye Exam</a:t>
                      </a:r>
                    </a:p>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(Once every 12 months)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35"/>
                        </a:spcBef>
                      </a:pPr>
                      <a:endParaRPr sz="700" dirty="0">
                        <a:latin typeface="Arial" panose="020B0604020202020204" pitchFamily="34" charset="0"/>
                        <a:cs typeface="Arial" panose="020B0604020202020204" pitchFamily="34" charset="0"/>
                      </a:endParaRPr>
                    </a:p>
                    <a:p>
                      <a:pPr marL="23495" algn="ctr">
                        <a:lnSpc>
                          <a:spcPct val="100000"/>
                        </a:lnSpc>
                      </a:pPr>
                      <a:r>
                        <a:rPr sz="700" spc="-10" dirty="0">
                          <a:solidFill>
                            <a:schemeClr val="tx1"/>
                          </a:solidFill>
                          <a:latin typeface="Arial" panose="020B0604020202020204" pitchFamily="34" charset="0"/>
                          <a:cs typeface="Arial" panose="020B0604020202020204" pitchFamily="34" charset="0"/>
                        </a:rPr>
                        <a:t>$</a:t>
                      </a:r>
                      <a:r>
                        <a:rPr lang="en-US" sz="700" spc="-10" dirty="0">
                          <a:solidFill>
                            <a:schemeClr val="tx1"/>
                          </a:solidFill>
                          <a:latin typeface="Arial" panose="020B0604020202020204" pitchFamily="34" charset="0"/>
                          <a:cs typeface="Arial" panose="020B0604020202020204" pitchFamily="34" charset="0"/>
                        </a:rPr>
                        <a:t>10 copay</a:t>
                      </a:r>
                      <a:endParaRPr sz="700" dirty="0">
                        <a:solidFill>
                          <a:schemeClr val="tx1"/>
                        </a:solidFill>
                        <a:latin typeface="Arial" panose="020B0604020202020204" pitchFamily="34" charset="0"/>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35"/>
                        </a:spcBef>
                      </a:pPr>
                      <a:r>
                        <a:rPr lang="en-US" sz="700" kern="1200" spc="-10" dirty="0">
                          <a:solidFill>
                            <a:schemeClr val="tx1"/>
                          </a:solidFill>
                          <a:latin typeface="Arial" panose="020B0604020202020204" pitchFamily="34" charset="0"/>
                          <a:ea typeface="+mn-ea"/>
                          <a:cs typeface="Arial" panose="020B0604020202020204" pitchFamily="34" charset="0"/>
                        </a:rPr>
                        <a:t>Reimbursed up to $25</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6536482"/>
                  </a:ext>
                </a:extLst>
              </a:tr>
              <a:tr h="289704">
                <a:tc gridSpan="3">
                  <a:txBody>
                    <a:bodyPr/>
                    <a:lstStyle/>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Lenses </a:t>
                      </a:r>
                      <a:r>
                        <a:rPr lang="en-US" sz="700" b="0" kern="1200" spc="-30" dirty="0">
                          <a:solidFill>
                            <a:schemeClr val="tx1"/>
                          </a:solidFill>
                          <a:latin typeface="Arial" panose="020B0604020202020204" pitchFamily="34" charset="0"/>
                          <a:ea typeface="+mn-ea"/>
                          <a:cs typeface="Arial" panose="020B0604020202020204" pitchFamily="34" charset="0"/>
                        </a:rPr>
                        <a:t>(Once Every 12 Months)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0377197"/>
                  </a:ext>
                </a:extLst>
              </a:tr>
              <a:tr h="348758">
                <a:tc>
                  <a:txBody>
                    <a:bodyPr/>
                    <a:lstStyle/>
                    <a:p>
                      <a:pPr marL="30480" marR="0" lvl="0" indent="0" algn="r" defTabSz="914400" rtl="0" eaLnBrk="1" fontAlgn="auto" latinLnBrk="0" hangingPunct="1">
                        <a:lnSpc>
                          <a:spcPct val="101725"/>
                        </a:lnSpc>
                        <a:spcBef>
                          <a:spcPts val="0"/>
                        </a:spcBef>
                        <a:spcAft>
                          <a:spcPts val="0"/>
                        </a:spcAft>
                        <a:buClrTx/>
                        <a:buSzTx/>
                        <a:buFontTx/>
                        <a:buNone/>
                        <a:tabLst/>
                        <a:defRPr/>
                      </a:pPr>
                      <a:r>
                        <a:rPr lang="en-US" sz="700" kern="1200" spc="-30" dirty="0">
                          <a:solidFill>
                            <a:schemeClr val="tx1"/>
                          </a:solidFill>
                          <a:latin typeface="Arial" panose="020B0604020202020204" pitchFamily="34" charset="0"/>
                          <a:ea typeface="+mn-ea"/>
                          <a:cs typeface="Arial" panose="020B0604020202020204" pitchFamily="34" charset="0"/>
                        </a:rPr>
                        <a:t>Single</a:t>
                      </a:r>
                      <a:endParaRPr lang="en-US" sz="600" b="0" kern="1200" spc="0" dirty="0">
                        <a:solidFill>
                          <a:schemeClr val="tx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defTabSz="914400" rtl="0" eaLnBrk="1" latinLnBrk="0" hangingPunct="1">
                        <a:lnSpc>
                          <a:spcPct val="100000"/>
                        </a:lnSpc>
                        <a:spcBef>
                          <a:spcPts val="35"/>
                        </a:spcBef>
                      </a:pPr>
                      <a:endParaRPr sz="700" kern="1200" spc="-10" dirty="0">
                        <a:solidFill>
                          <a:schemeClr val="tx1"/>
                        </a:solidFill>
                        <a:latin typeface="Arial" panose="020B0604020202020204" pitchFamily="34" charset="0"/>
                        <a:ea typeface="+mn-ea"/>
                        <a:cs typeface="Arial" panose="020B0604020202020204" pitchFamily="34" charset="0"/>
                      </a:endParaRPr>
                    </a:p>
                    <a:p>
                      <a:pPr marL="23495" algn="ctr" defTabSz="914400" rtl="0" eaLnBrk="1" latinLnBrk="0" hangingPunct="1">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$15 copay</a:t>
                      </a:r>
                    </a:p>
                    <a:p>
                      <a:pPr marL="23495" algn="ctr" defTabSz="914400" rtl="0" eaLnBrk="1" latinLnBrk="0" hangingPunct="1">
                        <a:lnSpc>
                          <a:spcPct val="100000"/>
                        </a:lnSpc>
                      </a:pP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defTabSz="914400" rtl="0" eaLnBrk="1" latinLnBrk="0" hangingPunct="1">
                        <a:lnSpc>
                          <a:spcPct val="100000"/>
                        </a:lnSpc>
                        <a:spcBef>
                          <a:spcPts val="35"/>
                        </a:spcBef>
                      </a:pPr>
                      <a:r>
                        <a:rPr lang="en-US" sz="700" kern="1200" spc="-10" dirty="0">
                          <a:solidFill>
                            <a:schemeClr val="tx1"/>
                          </a:solidFill>
                          <a:latin typeface="Arial" panose="020B0604020202020204" pitchFamily="34" charset="0"/>
                          <a:ea typeface="+mn-ea"/>
                          <a:cs typeface="Arial" panose="020B0604020202020204" pitchFamily="34" charset="0"/>
                        </a:rPr>
                        <a:t>Reimbursed up to $14</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039126"/>
                  </a:ext>
                </a:extLst>
              </a:tr>
              <a:tr h="200965">
                <a:tc>
                  <a:txBody>
                    <a:bodyPr/>
                    <a:lstStyle/>
                    <a:p>
                      <a:pPr marL="30480" marR="0" lvl="0" indent="0" algn="r" defTabSz="914400" rtl="0" eaLnBrk="1" fontAlgn="auto" latinLnBrk="0" hangingPunct="1">
                        <a:lnSpc>
                          <a:spcPct val="101725"/>
                        </a:lnSpc>
                        <a:spcBef>
                          <a:spcPts val="0"/>
                        </a:spcBef>
                        <a:spcAft>
                          <a:spcPts val="0"/>
                        </a:spcAft>
                        <a:buClrTx/>
                        <a:buSzTx/>
                        <a:buFontTx/>
                        <a:buNone/>
                        <a:tabLst/>
                        <a:defRPr/>
                      </a:pPr>
                      <a:r>
                        <a:rPr lang="en-US" sz="700" kern="1200" spc="-30" dirty="0">
                          <a:solidFill>
                            <a:schemeClr val="tx1"/>
                          </a:solidFill>
                          <a:latin typeface="Arial" panose="020B0604020202020204" pitchFamily="34" charset="0"/>
                          <a:ea typeface="+mn-ea"/>
                          <a:cs typeface="Arial" panose="020B0604020202020204" pitchFamily="34" charset="0"/>
                        </a:rPr>
                        <a:t>Bifocal</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23495" algn="ctr" defTabSz="914400" rtl="0" eaLnBrk="1" latinLnBrk="0" hangingPunct="1">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$15 copay</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23495" algn="ctr" defTabSz="914400" rtl="0" eaLnBrk="1" latinLnBrk="0" hangingPunct="1">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Reimbursed up to $28</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6492291"/>
                  </a:ext>
                </a:extLst>
              </a:tr>
              <a:tr h="348758">
                <a:tc>
                  <a:txBody>
                    <a:bodyPr/>
                    <a:lstStyle/>
                    <a:p>
                      <a:pPr marL="30480" marR="0" lvl="0" indent="0" algn="r" defTabSz="914400" rtl="0" eaLnBrk="1" fontAlgn="auto" latinLnBrk="0" hangingPunct="1">
                        <a:lnSpc>
                          <a:spcPct val="101725"/>
                        </a:lnSpc>
                        <a:spcBef>
                          <a:spcPts val="0"/>
                        </a:spcBef>
                        <a:spcAft>
                          <a:spcPts val="0"/>
                        </a:spcAft>
                        <a:buClrTx/>
                        <a:buSzTx/>
                        <a:buFontTx/>
                        <a:buNone/>
                        <a:tabLst/>
                        <a:defRPr/>
                      </a:pPr>
                      <a:r>
                        <a:rPr lang="en-US" sz="700" kern="1200" spc="-30" dirty="0">
                          <a:solidFill>
                            <a:schemeClr val="tx1"/>
                          </a:solidFill>
                          <a:latin typeface="Arial" panose="020B0604020202020204" pitchFamily="34" charset="0"/>
                          <a:ea typeface="+mn-ea"/>
                          <a:cs typeface="Arial" panose="020B0604020202020204" pitchFamily="34" charset="0"/>
                        </a:rPr>
                        <a:t>Trifocal</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23495" marR="0" lvl="0" indent="0" algn="ctr" defTabSz="914400" rtl="0" eaLnBrk="1" fontAlgn="auto" latinLnBrk="0" hangingPunct="1">
                        <a:lnSpc>
                          <a:spcPct val="100000"/>
                        </a:lnSpc>
                        <a:spcBef>
                          <a:spcPts val="0"/>
                        </a:spcBef>
                        <a:spcAft>
                          <a:spcPts val="0"/>
                        </a:spcAft>
                        <a:buClrTx/>
                        <a:buSzTx/>
                        <a:buFontTx/>
                        <a:buNone/>
                        <a:tabLst/>
                        <a:defRPr/>
                      </a:pPr>
                      <a:endParaRPr lang="en-US" sz="700" kern="1200" spc="-10" dirty="0">
                        <a:solidFill>
                          <a:schemeClr val="tx1"/>
                        </a:solidFill>
                        <a:latin typeface="Arial" panose="020B0604020202020204" pitchFamily="34" charset="0"/>
                        <a:ea typeface="+mn-ea"/>
                        <a:cs typeface="Arial" panose="020B0604020202020204" pitchFamily="34" charset="0"/>
                      </a:endParaRPr>
                    </a:p>
                    <a:p>
                      <a:pPr marL="23495" marR="0" lvl="0" indent="0" algn="ctr" defTabSz="914400" rtl="0" eaLnBrk="1" fontAlgn="auto" latinLnBrk="0" hangingPunct="1">
                        <a:lnSpc>
                          <a:spcPct val="100000"/>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$15 copay</a:t>
                      </a:r>
                    </a:p>
                    <a:p>
                      <a:pPr marL="23495" algn="ctr" defTabSz="914400" rtl="0" eaLnBrk="1" latinLnBrk="0" hangingPunct="1">
                        <a:lnSpc>
                          <a:spcPct val="100000"/>
                        </a:lnSpc>
                      </a:pP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23495" algn="ctr" defTabSz="914400" rtl="0" eaLnBrk="1" latinLnBrk="0" hangingPunct="1">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Reimbursed up to $53</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5790909"/>
                  </a:ext>
                </a:extLst>
              </a:tr>
              <a:tr h="578079">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30" dirty="0">
                          <a:solidFill>
                            <a:schemeClr val="tx1"/>
                          </a:solidFill>
                          <a:latin typeface="Arial" panose="020B0604020202020204" pitchFamily="34" charset="0"/>
                          <a:ea typeface="+mn-ea"/>
                          <a:cs typeface="Arial" panose="020B0604020202020204" pitchFamily="34" charset="0"/>
                        </a:rPr>
                        <a:t>Frames</a:t>
                      </a:r>
                    </a:p>
                    <a:p>
                      <a:pPr marL="30480" marR="0" lvl="0" indent="0" algn="l" defTabSz="914400" rtl="0" eaLnBrk="1" fontAlgn="auto" latinLnBrk="0" hangingPunct="1">
                        <a:lnSpc>
                          <a:spcPct val="101725"/>
                        </a:lnSpc>
                        <a:spcBef>
                          <a:spcPts val="0"/>
                        </a:spcBef>
                        <a:spcAft>
                          <a:spcPts val="0"/>
                        </a:spcAft>
                        <a:buClrTx/>
                        <a:buSzTx/>
                        <a:buFontTx/>
                        <a:buNone/>
                        <a:tabLst/>
                        <a:defRPr/>
                      </a:pPr>
                      <a:r>
                        <a:rPr lang="en-US" sz="600" kern="1200" spc="-30" dirty="0">
                          <a:solidFill>
                            <a:schemeClr val="tx1"/>
                          </a:solidFill>
                          <a:latin typeface="Arial" panose="020B0604020202020204" pitchFamily="34" charset="0"/>
                          <a:ea typeface="+mn-ea"/>
                          <a:cs typeface="Arial" panose="020B0604020202020204" pitchFamily="34" charset="0"/>
                        </a:rPr>
                        <a:t>(Once every 24 months)***</a:t>
                      </a:r>
                    </a:p>
                    <a:p>
                      <a:pPr marL="30480" algn="ctr" defTabSz="914400" rtl="0" eaLnBrk="1" latinLnBrk="0" hangingPunct="1">
                        <a:lnSpc>
                          <a:spcPct val="101725"/>
                        </a:lnSpc>
                      </a:pPr>
                      <a:endParaRPr lang="en-US" sz="700" b="1" kern="1200" spc="0" dirty="0">
                        <a:solidFill>
                          <a:schemeClr val="tx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defTabSz="914400" rtl="0" eaLnBrk="1" latinLnBrk="0" hangingPunct="1">
                        <a:lnSpc>
                          <a:spcPct val="100000"/>
                        </a:lnSpc>
                        <a:spcBef>
                          <a:spcPts val="35"/>
                        </a:spcBef>
                      </a:pPr>
                      <a:endParaRPr sz="700" kern="1200" spc="-10" dirty="0">
                        <a:solidFill>
                          <a:schemeClr val="tx1"/>
                        </a:solidFill>
                        <a:latin typeface="Arial" panose="020B0604020202020204" pitchFamily="34" charset="0"/>
                        <a:ea typeface="+mn-ea"/>
                        <a:cs typeface="Arial" panose="020B0604020202020204" pitchFamily="34" charset="0"/>
                      </a:endParaRPr>
                    </a:p>
                    <a:p>
                      <a:pPr marL="24130" algn="ctr" defTabSz="914400" rtl="0" eaLnBrk="1" latinLnBrk="0" hangingPunct="1">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Up to $150 allowance plus 20% off any amount above allowance</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defTabSz="914400" rtl="0" eaLnBrk="1" latinLnBrk="0" hangingPunct="1">
                        <a:lnSpc>
                          <a:spcPct val="100000"/>
                        </a:lnSpc>
                        <a:spcBef>
                          <a:spcPts val="35"/>
                        </a:spcBef>
                      </a:pPr>
                      <a:endParaRPr sz="700" kern="1200" spc="-10" dirty="0">
                        <a:solidFill>
                          <a:schemeClr val="tx1"/>
                        </a:solidFill>
                        <a:latin typeface="Arial" panose="020B0604020202020204" pitchFamily="34" charset="0"/>
                        <a:ea typeface="+mn-ea"/>
                        <a:cs typeface="Arial" panose="020B0604020202020204" pitchFamily="34" charset="0"/>
                      </a:endParaRPr>
                    </a:p>
                    <a:p>
                      <a:pPr marL="24130" algn="ctr" defTabSz="914400" rtl="0" eaLnBrk="1" latinLnBrk="0" hangingPunct="1">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Reimbursed up to $75</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3979719"/>
                  </a:ext>
                </a:extLst>
              </a:tr>
              <a:tr h="272658">
                <a:tc gridSpan="3">
                  <a:txBody>
                    <a:bodyPr/>
                    <a:lstStyle/>
                    <a:p>
                      <a:pPr marL="30480" algn="l"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Contact Lenses*** (Once every 12 months)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pPr>
                        <a:lnSpc>
                          <a:spcPct val="100000"/>
                        </a:lnSpc>
                        <a:spcBef>
                          <a:spcPts val="35"/>
                        </a:spcBef>
                      </a:pPr>
                      <a:endParaRPr sz="700" dirty="0">
                        <a:latin typeface="Times New Roman"/>
                        <a:cs typeface="Times New Roman"/>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3707758"/>
                  </a:ext>
                </a:extLst>
              </a:tr>
              <a:tr h="272658">
                <a:tc>
                  <a:txBody>
                    <a:bodyPr/>
                    <a:lstStyle/>
                    <a:p>
                      <a:pPr marL="30480" algn="r"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Medically Necessary</a:t>
                      </a:r>
                      <a:endParaRPr lang="en-US" sz="600" kern="1200" spc="-30" dirty="0">
                        <a:solidFill>
                          <a:schemeClr val="accent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35"/>
                        </a:spcBef>
                      </a:pPr>
                      <a:endParaRPr sz="700" kern="1200" spc="-10" dirty="0">
                        <a:solidFill>
                          <a:schemeClr val="tx1"/>
                        </a:solidFill>
                        <a:latin typeface="Arial" panose="020B0604020202020204" pitchFamily="34" charset="0"/>
                        <a:ea typeface="+mn-ea"/>
                        <a:cs typeface="Arial" panose="020B0604020202020204" pitchFamily="34" charset="0"/>
                      </a:endParaRPr>
                    </a:p>
                    <a:p>
                      <a:pPr marL="24130" algn="ctr">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Covered in full</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35"/>
                        </a:spcBef>
                      </a:pPr>
                      <a:endParaRPr sz="700" kern="1200" spc="-10" dirty="0">
                        <a:solidFill>
                          <a:schemeClr val="tx1"/>
                        </a:solidFill>
                        <a:latin typeface="Arial" panose="020B0604020202020204" pitchFamily="34" charset="0"/>
                        <a:ea typeface="+mn-ea"/>
                        <a:cs typeface="Arial" panose="020B0604020202020204" pitchFamily="34" charset="0"/>
                      </a:endParaRPr>
                    </a:p>
                    <a:p>
                      <a:pPr marL="24130" algn="ctr">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Reimbursed up to $200</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6224138"/>
                  </a:ext>
                </a:extLst>
              </a:tr>
              <a:tr h="463419">
                <a:tc>
                  <a:txBody>
                    <a:bodyPr/>
                    <a:lstStyle/>
                    <a:p>
                      <a:pPr marL="30480" algn="r"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Elective</a:t>
                      </a:r>
                      <a:endParaRPr lang="en-US" sz="600" kern="1200" spc="-30" dirty="0">
                        <a:solidFill>
                          <a:schemeClr val="tx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24130" algn="ctr">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Up to $130 allowance plus 15% off any amount above allowance</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35"/>
                        </a:spcBef>
                      </a:pPr>
                      <a:r>
                        <a:rPr lang="en-US" sz="700" kern="1200" spc="-10" dirty="0">
                          <a:solidFill>
                            <a:schemeClr val="tx1"/>
                          </a:solidFill>
                          <a:latin typeface="Arial" panose="020B0604020202020204" pitchFamily="34" charset="0"/>
                          <a:ea typeface="+mn-ea"/>
                          <a:cs typeface="Arial" panose="020B0604020202020204" pitchFamily="34" charset="0"/>
                        </a:rPr>
                        <a:t>Reimbursed up to $104</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166232"/>
                  </a:ext>
                </a:extLst>
              </a:tr>
            </a:tbl>
          </a:graphicData>
        </a:graphic>
      </p:graphicFrame>
    </p:spTree>
    <p:extLst>
      <p:ext uri="{BB962C8B-B14F-4D97-AF65-F5344CB8AC3E}">
        <p14:creationId xmlns:p14="http://schemas.microsoft.com/office/powerpoint/2010/main" val="3959201711"/>
      </p:ext>
    </p:extLst>
  </p:cSld>
  <p:clrMapOvr>
    <a:masterClrMapping/>
  </p:clrMapOvr>
</p:sld>
</file>

<file path=ppt/theme/theme1.xml><?xml version="1.0" encoding="utf-8"?>
<a:theme xmlns:a="http://schemas.openxmlformats.org/drawingml/2006/main" name="Office Theme">
  <a:themeElements>
    <a:clrScheme name="BAYADA">
      <a:dk1>
        <a:srgbClr val="000000"/>
      </a:dk1>
      <a:lt1>
        <a:srgbClr val="FFFFFF"/>
      </a:lt1>
      <a:dk2>
        <a:srgbClr val="7E8083"/>
      </a:dk2>
      <a:lt2>
        <a:srgbClr val="DADADA"/>
      </a:lt2>
      <a:accent1>
        <a:srgbClr val="D1092F"/>
      </a:accent1>
      <a:accent2>
        <a:srgbClr val="7E8083"/>
      </a:accent2>
      <a:accent3>
        <a:srgbClr val="DCDDDE"/>
      </a:accent3>
      <a:accent4>
        <a:srgbClr val="7E8083"/>
      </a:accent4>
      <a:accent5>
        <a:srgbClr val="DADADA"/>
      </a:accent5>
      <a:accent6>
        <a:srgbClr val="D1092F"/>
      </a:accent6>
      <a:hlink>
        <a:srgbClr val="D1092F"/>
      </a:hlink>
      <a:folHlink>
        <a:srgbClr val="D109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BAYADA">
      <a:dk1>
        <a:srgbClr val="000000"/>
      </a:dk1>
      <a:lt1>
        <a:srgbClr val="FFFFFF"/>
      </a:lt1>
      <a:dk2>
        <a:srgbClr val="7E8083"/>
      </a:dk2>
      <a:lt2>
        <a:srgbClr val="DADADA"/>
      </a:lt2>
      <a:accent1>
        <a:srgbClr val="D1092F"/>
      </a:accent1>
      <a:accent2>
        <a:srgbClr val="7E8083"/>
      </a:accent2>
      <a:accent3>
        <a:srgbClr val="DCDDDE"/>
      </a:accent3>
      <a:accent4>
        <a:srgbClr val="7E8083"/>
      </a:accent4>
      <a:accent5>
        <a:srgbClr val="DADADA"/>
      </a:accent5>
      <a:accent6>
        <a:srgbClr val="D1092F"/>
      </a:accent6>
      <a:hlink>
        <a:srgbClr val="D1092F"/>
      </a:hlink>
      <a:folHlink>
        <a:srgbClr val="D1092F"/>
      </a:folHlink>
    </a:clrScheme>
    <a:fontScheme name="Custom 3">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0D840127D361C40BF6DA88C7C8856B4" ma:contentTypeVersion="9" ma:contentTypeDescription="Create a new document." ma:contentTypeScope="" ma:versionID="e53267099a20b6696289702cfa3922e8">
  <xsd:schema xmlns:xsd="http://www.w3.org/2001/XMLSchema" xmlns:xs="http://www.w3.org/2001/XMLSchema" xmlns:p="http://schemas.microsoft.com/office/2006/metadata/properties" xmlns:ns3="0bb8ec22-731f-4800-99c6-99ff218ecb28" targetNamespace="http://schemas.microsoft.com/office/2006/metadata/properties" ma:root="true" ma:fieldsID="50f903db841e03a993daca153c553c5d" ns3:_="">
    <xsd:import namespace="0bb8ec22-731f-4800-99c6-99ff218ecb2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b8ec22-731f-4800-99c6-99ff218ecb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ystemTags" ma:index="15" nillable="true" ma:displayName="MediaServiceSystemTags" ma:hidden="true" ma:internalName="MediaServiceSystemTags" ma:readOnly="true">
      <xsd:simpleType>
        <xsd:restriction base="dms:Note"/>
      </xsd:simpleType>
    </xsd:element>
    <xsd:element name="MediaServiceSearchProperties" ma:index="1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EBFEFA-6D5B-4C2E-A6A3-620136B72CB9}">
  <ds:schemaRefs>
    <ds:schemaRef ds:uri="http://schemas.microsoft.com/sharepoint/v3/contenttype/forms"/>
  </ds:schemaRefs>
</ds:datastoreItem>
</file>

<file path=customXml/itemProps2.xml><?xml version="1.0" encoding="utf-8"?>
<ds:datastoreItem xmlns:ds="http://schemas.openxmlformats.org/officeDocument/2006/customXml" ds:itemID="{9E8E0056-E693-4BEC-AB10-7433A29AB40A}">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0bb8ec22-731f-4800-99c6-99ff218ecb28"/>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78DE222A-03DD-49CF-9274-B2B6FFC7F1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b8ec22-731f-4800-99c6-99ff218ecb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14640</TotalTime>
  <Words>2614</Words>
  <Application>Microsoft Office PowerPoint</Application>
  <PresentationFormat>Custom</PresentationFormat>
  <Paragraphs>415</Paragraphs>
  <Slides>4</Slides>
  <Notes>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vt:i4>
      </vt:variant>
    </vt:vector>
  </HeadingPairs>
  <TitlesOfParts>
    <vt:vector size="15" baseType="lpstr">
      <vt:lpstr>Arial</vt:lpstr>
      <vt:lpstr>Arial Black</vt:lpstr>
      <vt:lpstr>Calibri</vt:lpstr>
      <vt:lpstr>Gill Sans MT</vt:lpstr>
      <vt:lpstr>Lucida Sans</vt:lpstr>
      <vt:lpstr>Tahoma</vt:lpstr>
      <vt:lpstr>Times</vt:lpstr>
      <vt:lpstr>Times New Roman</vt:lpstr>
      <vt:lpstr>Wingdings</vt:lpstr>
      <vt:lpstr>Office Theme</vt:lpstr>
      <vt:lpstr>1_Office Theme</vt:lpstr>
      <vt:lpstr>2025 Benefits At A Glance Part-Time Home Health Caregiver and Clinician (VPC)</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Schwager</dc:creator>
  <cp:lastModifiedBy>Dowling, Katelyn</cp:lastModifiedBy>
  <cp:revision>111</cp:revision>
  <dcterms:modified xsi:type="dcterms:W3CDTF">2025-03-03T16:52:42Z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0x01010080D840127D361C40BF6DA88C7C8856B4</vt:lpwstr>
  </property>
  <property fmtid="{D5CDD505-2E9C-101B-9397-08002B2CF9AE}" pid="3" name="_dlc_DocIdItemGuid">
    <vt:lpwstr>03270cc4-5578-42ba-93dc-e8897b37adc1</vt:lpwstr>
  </property>
</Properties>
</file>