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295"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80" d="100"/>
          <a:sy n="80" d="100"/>
        </p:scale>
        <p:origin x="1224"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3/3/2025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3/3/2025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3/3/2025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51282" y="254654"/>
            <a:ext cx="4876799"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Full-Time Office Employees</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528621" cy="6992235"/>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Vacation</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After 90 days of service, you will accrue vacation time at the rate of 2.31 hours per week (15 days per year). After 5 years of full-time service, you will accrue 3.08 hours per week (20 days per year). Vacation hours are capped at 160 hours.</a:t>
            </a:r>
          </a:p>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a:lnSpc>
                <a:spcPts val="1080"/>
              </a:lnSpc>
              <a:spcBef>
                <a:spcPts val="235"/>
              </a:spcBef>
              <a:tabLst>
                <a:tab pos="184150" algn="l"/>
              </a:tabLst>
            </a:pPr>
            <a:r>
              <a:rPr lang="en-US" sz="900" kern="0" spc="-45" dirty="0">
                <a:solidFill>
                  <a:srgbClr val="000101"/>
                </a:solidFill>
                <a:latin typeface="Arial Black"/>
              </a:rPr>
              <a:t>Sick time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After 90 days of service, you will accrue sick time at the rate of 1.54 hours per week (10 days per year) up to 80 hours. </a:t>
            </a:r>
          </a:p>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Holidays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 paid for 6 holidays. BAYADA also provides 3 floating holidays at the first of each year plus 1 additional floating holiday awarded on April 1 of each year. </a:t>
            </a:r>
          </a:p>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fontAlgn="auto">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 able to obtain one of four of BAYADA's Minimum Essential Coverage plans shortly after hire. Following 60 days of employment, you will also be offered BAYADA’s group health insurance benefits. Group benefits become effective on the 90th day after hire. </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a:lnSpc>
                <a:spcPts val="1080"/>
              </a:lnSpc>
              <a:spcBef>
                <a:spcPts val="235"/>
              </a:spcBef>
              <a:tabLst>
                <a:tab pos="184150" algn="l"/>
              </a:tabLst>
              <a:defRPr/>
            </a:pPr>
            <a:r>
              <a:rPr lang="en-US" sz="900" kern="0" spc="-45" dirty="0">
                <a:solidFill>
                  <a:srgbClr val="000101"/>
                </a:solidFill>
                <a:latin typeface="Arial Black"/>
              </a:rPr>
              <a:t>Tuition reimbursement</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up to $1,000 per school term upon the completion of 6 months of service.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and long-term disability</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963261" cy="7062126"/>
          </a:xfrm>
          <a:prstGeom prst="rect">
            <a:avLst/>
          </a:prstGeom>
          <a:noFill/>
        </p:spPr>
        <p:txBody>
          <a:bodyPr wrap="square">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Flexible Spending Account (FSA)</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to open a dependent care and/or medical flexible spending account after 90 days of service. You must enroll each year to maintain an FSA. </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spcBef>
                <a:spcPts val="235"/>
              </a:spcBef>
              <a:tabLst>
                <a:tab pos="184150" algn="l"/>
              </a:tabLst>
              <a:defRPr/>
            </a:pP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942775923"/>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panose="020B0604020202020204" pitchFamily="34" charset="0"/>
                          <a:cs typeface="Arial" panose="020B0604020202020204" pitchFamily="34" charset="0"/>
                        </a:rPr>
                        <a:t>PLAN</a:t>
                      </a:r>
                      <a:r>
                        <a:rPr sz="700" spc="-45" dirty="0">
                          <a:solidFill>
                            <a:srgbClr val="FFFFFF"/>
                          </a:solidFill>
                          <a:latin typeface="Arial" panose="020B0604020202020204" pitchFamily="34" charset="0"/>
                          <a:cs typeface="Arial" panose="020B0604020202020204" pitchFamily="34" charset="0"/>
                        </a:rPr>
                        <a:t> </a:t>
                      </a:r>
                      <a:r>
                        <a:rPr sz="700" spc="-10" dirty="0">
                          <a:solidFill>
                            <a:srgbClr val="FFFFFF"/>
                          </a:solidFill>
                          <a:latin typeface="Arial" panose="020B0604020202020204" pitchFamily="34" charset="0"/>
                          <a:cs typeface="Arial" panose="020B0604020202020204" pitchFamily="34" charset="0"/>
                        </a:rPr>
                        <a:t>FEATURES</a:t>
                      </a:r>
                      <a:endParaRPr sz="700" dirty="0">
                        <a:latin typeface="Arial" panose="020B0604020202020204" pitchFamily="34" charset="0"/>
                        <a:cs typeface="Arial" panose="020B0604020202020204" pitchFamily="34" charset="0"/>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panose="020B0604020202020204" pitchFamily="34" charset="0"/>
                          <a:cs typeface="Arial" panose="020B0604020202020204" pitchFamily="34" charset="0"/>
                        </a:rPr>
                        <a:t>YOUR</a:t>
                      </a:r>
                      <a:r>
                        <a:rPr sz="700" spc="-45" dirty="0">
                          <a:solidFill>
                            <a:schemeClr val="bg1"/>
                          </a:solidFill>
                          <a:latin typeface="Arial" panose="020B0604020202020204" pitchFamily="34" charset="0"/>
                          <a:cs typeface="Arial" panose="020B0604020202020204" pitchFamily="34" charset="0"/>
                        </a:rPr>
                        <a:t> </a:t>
                      </a:r>
                      <a:r>
                        <a:rPr sz="700" spc="-114" dirty="0">
                          <a:solidFill>
                            <a:schemeClr val="bg1"/>
                          </a:solidFill>
                          <a:latin typeface="Arial" panose="020B0604020202020204" pitchFamily="34" charset="0"/>
                          <a:cs typeface="Arial" panose="020B0604020202020204" pitchFamily="34" charset="0"/>
                        </a:rPr>
                        <a:t>COSTS</a:t>
                      </a:r>
                      <a:r>
                        <a:rPr sz="700" spc="-35" dirty="0">
                          <a:solidFill>
                            <a:schemeClr val="bg1"/>
                          </a:solidFill>
                          <a:latin typeface="Arial" panose="020B0604020202020204" pitchFamily="34" charset="0"/>
                          <a:cs typeface="Arial" panose="020B0604020202020204" pitchFamily="34" charset="0"/>
                        </a:rPr>
                        <a:t> </a:t>
                      </a:r>
                      <a:r>
                        <a:rPr sz="700" spc="-85" dirty="0">
                          <a:solidFill>
                            <a:schemeClr val="bg1"/>
                          </a:solidFill>
                          <a:latin typeface="Arial" panose="020B0604020202020204" pitchFamily="34" charset="0"/>
                          <a:cs typeface="Arial" panose="020B0604020202020204" pitchFamily="34" charset="0"/>
                        </a:rPr>
                        <a:t>FOR</a:t>
                      </a:r>
                      <a:r>
                        <a:rPr sz="700" spc="-40" dirty="0">
                          <a:solidFill>
                            <a:schemeClr val="bg1"/>
                          </a:solidFill>
                          <a:latin typeface="Arial" panose="020B0604020202020204" pitchFamily="34" charset="0"/>
                          <a:cs typeface="Arial" panose="020B0604020202020204" pitchFamily="34" charset="0"/>
                        </a:rPr>
                        <a:t> </a:t>
                      </a:r>
                      <a:r>
                        <a:rPr sz="700" spc="-20" dirty="0">
                          <a:solidFill>
                            <a:schemeClr val="bg1"/>
                          </a:solidFill>
                          <a:latin typeface="Arial" panose="020B0604020202020204" pitchFamily="34" charset="0"/>
                          <a:cs typeface="Arial" panose="020B0604020202020204" pitchFamily="34" charset="0"/>
                        </a:rPr>
                        <a:t>CARE</a:t>
                      </a:r>
                      <a:endParaRPr sz="700" dirty="0">
                        <a:solidFill>
                          <a:schemeClr val="bg1"/>
                        </a:solidFill>
                        <a:latin typeface="Arial" panose="020B0604020202020204" pitchFamily="34" charset="0"/>
                        <a:cs typeface="Arial" panose="020B0604020202020204" pitchFamily="34" charset="0"/>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1562125074"/>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dirty="0">
              <a:solidFill>
                <a:schemeClr val="tx1"/>
              </a:solidFill>
              <a:latin typeface="Arial" panose="020B0604020202020204" pitchFamily="34" charset="0"/>
              <a:cs typeface="Arial" panose="020B0604020202020204" pitchFamily="34" charset="0"/>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979755"/>
          </a:xfrm>
          <a:prstGeom prst="rect">
            <a:avLst/>
          </a:prstGeom>
          <a:noFill/>
        </p:spPr>
        <p:txBody>
          <a:bodyPr wrap="square">
            <a:spAutoFit/>
          </a:bodyPr>
          <a:lstStyle/>
          <a:p>
            <a:pPr marL="12700" marR="666750">
              <a:lnSpc>
                <a:spcPct val="100000"/>
              </a:lnSpc>
              <a:spcBef>
                <a:spcPts val="100"/>
              </a:spcBef>
            </a:pPr>
            <a:r>
              <a:rPr lang="en-US" sz="800" spc="20" dirty="0">
                <a:latin typeface="Lucida Sans" panose="020B0602030504020204" pitchFamily="34" charset="0"/>
                <a:cs typeface="Arial"/>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Lucida Sans" panose="020B0602030504020204" pitchFamily="34" charset="0"/>
                <a:cs typeface="Arial"/>
              </a:rPr>
              <a:t> </a:t>
            </a:r>
          </a:p>
          <a:p>
            <a:pPr marL="12700" marR="666750">
              <a:lnSpc>
                <a:spcPct val="100000"/>
              </a:lnSpc>
              <a:spcBef>
                <a:spcPts val="100"/>
              </a:spcBef>
            </a:pPr>
            <a:r>
              <a:rPr lang="en-US" sz="800" spc="20" dirty="0">
                <a:latin typeface="Lucida Sans" panose="020B0602030504020204" pitchFamily="34" charset="0"/>
                <a:cs typeface="Arial"/>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dirty="0">
              <a:solidFill>
                <a:schemeClr val="tx1"/>
              </a:solidFill>
              <a:latin typeface="Arial" panose="020B0604020202020204" pitchFamily="34" charset="0"/>
              <a:cs typeface="Arial" panose="020B0604020202020204" pitchFamily="34" charset="0"/>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3544650987"/>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093974"/>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150105"/>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DISABILITY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77541" y="2166884"/>
            <a:ext cx="3622876" cy="1745650"/>
            <a:chOff x="409784" y="1902901"/>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409784" y="1902901"/>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521700" y="2247052"/>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521700" y="1939456"/>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77541" y="4010869"/>
            <a:ext cx="3291840" cy="1552276"/>
            <a:chOff x="418318" y="1907491"/>
            <a:chExt cx="3291840" cy="1275455"/>
          </a:xfrm>
        </p:grpSpPr>
        <p:sp>
          <p:nvSpPr>
            <p:cNvPr id="46" name="Rectangle 45">
              <a:extLst>
                <a:ext uri="{FF2B5EF4-FFF2-40B4-BE49-F238E27FC236}">
                  <a16:creationId xmlns:a16="http://schemas.microsoft.com/office/drawing/2014/main" id="{B3EB1F8A-446B-7359-8F68-98840D88EC29}"/>
                </a:ext>
              </a:extLst>
            </p:cNvPr>
            <p:cNvSpPr/>
            <p:nvPr/>
          </p:nvSpPr>
          <p:spPr>
            <a:xfrm>
              <a:off x="418318" y="1907491"/>
              <a:ext cx="3291840" cy="117377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25154" y="2322785"/>
              <a:ext cx="3108713" cy="860161"/>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provides Short-Term Disability (STD) and Long-Term Disability (LTD) coverage through MetLife at no cost to you.</a:t>
              </a:r>
              <a:r>
                <a:rPr lang="en-US" sz="900" dirty="0">
                  <a:effectLst/>
                  <a:latin typeface="Arial" panose="020B0604020202020204" pitchFamily="34" charset="0"/>
                  <a:cs typeface="Arial" panose="020B0604020202020204" pitchFamily="34" charset="0"/>
                </a:rPr>
                <a:t> You may purchase STD coverage through The Hartford while you meet your waiting period for coverage with MetLife. You have the choice of two disability plans. Premiums for coverage are deducted from your paycheck.</a:t>
              </a:r>
              <a:endParaRPr lang="en-US" sz="900" spc="20" dirty="0">
                <a:latin typeface="Arial" panose="020B0604020202020204" pitchFamily="34" charset="0"/>
                <a:cs typeface="Arial" panose="020B0604020202020204" pitchFamily="34" charset="0"/>
              </a:endParaRPr>
            </a:p>
          </p:txBody>
        </p:sp>
        <p:sp>
          <p:nvSpPr>
            <p:cNvPr id="48" name="object 10">
              <a:extLst>
                <a:ext uri="{FF2B5EF4-FFF2-40B4-BE49-F238E27FC236}">
                  <a16:creationId xmlns:a16="http://schemas.microsoft.com/office/drawing/2014/main" id="{84F5E277-E722-DBCD-FB2A-2679DD6342B4}"/>
                </a:ext>
              </a:extLst>
            </p:cNvPr>
            <p:cNvSpPr txBox="1"/>
            <p:nvPr/>
          </p:nvSpPr>
          <p:spPr>
            <a:xfrm>
              <a:off x="530234" y="1998247"/>
              <a:ext cx="3103633" cy="224558"/>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MetLife and </a:t>
              </a:r>
            </a:p>
            <a:p>
              <a:pPr marL="30987">
                <a:lnSpc>
                  <a:spcPts val="1530"/>
                </a:lnSpc>
              </a:pP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sp>
        <p:nvSpPr>
          <p:cNvPr id="52" name="object 10">
            <a:extLst>
              <a:ext uri="{FF2B5EF4-FFF2-40B4-BE49-F238E27FC236}">
                <a16:creationId xmlns:a16="http://schemas.microsoft.com/office/drawing/2014/main" id="{0A22A89D-4618-658C-D866-A5D8CC2EF1E4}"/>
              </a:ext>
            </a:extLst>
          </p:cNvPr>
          <p:cNvSpPr txBox="1"/>
          <p:nvPr/>
        </p:nvSpPr>
        <p:spPr>
          <a:xfrm>
            <a:off x="493540" y="9012069"/>
            <a:ext cx="3291839" cy="603318"/>
          </a:xfrm>
          <a:prstGeom prst="rect">
            <a:avLst/>
          </a:prstGeom>
          <a:solidFill>
            <a:schemeClr val="bg2"/>
          </a:solidFill>
        </p:spPr>
        <p:txBody>
          <a:bodyPr wrap="square" lIns="0" tIns="9715" rIns="0" bIns="0" rtlCol="0" anchor="ctr">
            <a:noAutofit/>
          </a:bodyPr>
          <a:lstStyle/>
          <a:p>
            <a:pPr marL="30987" algn="ctr">
              <a:lnSpc>
                <a:spcPts val="1530"/>
              </a:lnSpc>
            </a:pPr>
            <a:r>
              <a:rPr lang="en-US" sz="1100" kern="0" spc="-55" dirty="0">
                <a:solidFill>
                  <a:srgbClr val="000000"/>
                </a:solidFill>
                <a:latin typeface="Arial Black"/>
              </a:rPr>
              <a:t>For a full outline of benefit offerings, please refer to your Benefit Guide, Policy Documents, or contact your Benefits team.</a:t>
            </a:r>
            <a:endParaRPr sz="11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dirty="0">
              <a:solidFill>
                <a:schemeClr val="tx1"/>
              </a:solidFill>
              <a:latin typeface="Arial" panose="020B0604020202020204" pitchFamily="34" charset="0"/>
              <a:cs typeface="Arial" panose="020B0604020202020204" pitchFamily="34" charset="0"/>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1414561756"/>
              </p:ext>
            </p:extLst>
          </p:nvPr>
        </p:nvGraphicFramePr>
        <p:xfrm>
          <a:off x="381623" y="1758664"/>
          <a:ext cx="3455098" cy="290990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118768">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0">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169500">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132606">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0">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132606">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1857737422"/>
              </p:ext>
            </p:extLst>
          </p:nvPr>
        </p:nvGraphicFramePr>
        <p:xfrm>
          <a:off x="391694" y="5864964"/>
          <a:ext cx="3455098" cy="2975461"/>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31927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06428">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148082">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184817">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0">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184817">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306340">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139369">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13936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24557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5" name="Table 53">
            <a:extLst>
              <a:ext uri="{FF2B5EF4-FFF2-40B4-BE49-F238E27FC236}">
                <a16:creationId xmlns:a16="http://schemas.microsoft.com/office/drawing/2014/main" id="{F0423396-D7B6-56AA-AEB8-98C2008CFE64}"/>
              </a:ext>
            </a:extLst>
          </p:cNvPr>
          <p:cNvGraphicFramePr>
            <a:graphicFrameLocks noGrp="1"/>
          </p:cNvGraphicFramePr>
          <p:nvPr>
            <p:extLst>
              <p:ext uri="{D42A27DB-BD31-4B8C-83A1-F6EECF244321}">
                <p14:modId xmlns:p14="http://schemas.microsoft.com/office/powerpoint/2010/main" val="559836940"/>
              </p:ext>
            </p:extLst>
          </p:nvPr>
        </p:nvGraphicFramePr>
        <p:xfrm>
          <a:off x="4077541" y="7963977"/>
          <a:ext cx="3291840" cy="1534422"/>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28893">
                  <a:extLst>
                    <a:ext uri="{9D8B030D-6E8A-4147-A177-3AD203B41FA5}">
                      <a16:colId xmlns:a16="http://schemas.microsoft.com/office/drawing/2014/main" val="1169888029"/>
                    </a:ext>
                  </a:extLst>
                </a:gridCol>
                <a:gridCol w="1253181">
                  <a:extLst>
                    <a:ext uri="{9D8B030D-6E8A-4147-A177-3AD203B41FA5}">
                      <a16:colId xmlns:a16="http://schemas.microsoft.com/office/drawing/2014/main" val="1476536150"/>
                    </a:ext>
                  </a:extLst>
                </a:gridCol>
                <a:gridCol w="704883">
                  <a:extLst>
                    <a:ext uri="{9D8B030D-6E8A-4147-A177-3AD203B41FA5}">
                      <a16:colId xmlns:a16="http://schemas.microsoft.com/office/drawing/2014/main" val="1029279647"/>
                    </a:ext>
                  </a:extLst>
                </a:gridCol>
                <a:gridCol w="704883">
                  <a:extLst>
                    <a:ext uri="{9D8B030D-6E8A-4147-A177-3AD203B41FA5}">
                      <a16:colId xmlns:a16="http://schemas.microsoft.com/office/drawing/2014/main" val="2348656372"/>
                    </a:ext>
                  </a:extLst>
                </a:gridCol>
              </a:tblGrid>
              <a:tr h="140177">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The Hartford 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493974">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273382">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346912">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graphicFrame>
        <p:nvGraphicFramePr>
          <p:cNvPr id="17" name="Table 53">
            <a:extLst>
              <a:ext uri="{FF2B5EF4-FFF2-40B4-BE49-F238E27FC236}">
                <a16:creationId xmlns:a16="http://schemas.microsoft.com/office/drawing/2014/main" id="{FD72637A-44A2-70F4-2B36-E2DD71105DDE}"/>
              </a:ext>
            </a:extLst>
          </p:cNvPr>
          <p:cNvGraphicFramePr>
            <a:graphicFrameLocks noGrp="1"/>
          </p:cNvGraphicFramePr>
          <p:nvPr>
            <p:extLst>
              <p:ext uri="{D42A27DB-BD31-4B8C-83A1-F6EECF244321}">
                <p14:modId xmlns:p14="http://schemas.microsoft.com/office/powerpoint/2010/main" val="1927710100"/>
              </p:ext>
            </p:extLst>
          </p:nvPr>
        </p:nvGraphicFramePr>
        <p:xfrm>
          <a:off x="4077542" y="5444902"/>
          <a:ext cx="3291840" cy="2395837"/>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84868">
                  <a:extLst>
                    <a:ext uri="{9D8B030D-6E8A-4147-A177-3AD203B41FA5}">
                      <a16:colId xmlns:a16="http://schemas.microsoft.com/office/drawing/2014/main" val="1169888029"/>
                    </a:ext>
                  </a:extLst>
                </a:gridCol>
                <a:gridCol w="2606972">
                  <a:extLst>
                    <a:ext uri="{9D8B030D-6E8A-4147-A177-3AD203B41FA5}">
                      <a16:colId xmlns:a16="http://schemas.microsoft.com/office/drawing/2014/main" val="1476536150"/>
                    </a:ext>
                  </a:extLst>
                </a:gridCol>
              </a:tblGrid>
              <a:tr h="18572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marR="0" lvl="0" indent="0" algn="ctr" defTabSz="914400" rtl="0" eaLnBrk="1" fontAlgn="auto" latinLnBrk="0" hangingPunct="1">
                        <a:lnSpc>
                          <a:spcPct val="100000"/>
                        </a:lnSpc>
                        <a:spcBef>
                          <a:spcPts val="515"/>
                        </a:spcBef>
                        <a:spcAft>
                          <a:spcPts val="0"/>
                        </a:spcAft>
                        <a:buClrTx/>
                        <a:buSzTx/>
                        <a:buFontTx/>
                        <a:buNone/>
                        <a:tabLst/>
                        <a:defRPr/>
                      </a:pPr>
                      <a:r>
                        <a:rPr lang="en-US" sz="800" b="1" kern="1200" dirty="0">
                          <a:solidFill>
                            <a:schemeClr val="bg1"/>
                          </a:solidFill>
                          <a:latin typeface="Arial" panose="020B0604020202020204" pitchFamily="34" charset="0"/>
                          <a:ea typeface="+mn-ea"/>
                          <a:cs typeface="Arial" panose="020B0604020202020204" pitchFamily="34" charset="0"/>
                        </a:rPr>
                        <a:t>MetLife 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946728">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Short-Term Disability </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will become eligible to enroll after completing the waiting period of 1 year</a:t>
                      </a:r>
                    </a:p>
                    <a:p>
                      <a:pPr marL="30480" marR="0" lvl="0" indent="0" algn="l" defTabSz="914400" rtl="0" eaLnBrk="1" fontAlgn="auto" latinLnBrk="0" hangingPunct="1">
                        <a:lnSpc>
                          <a:spcPct val="101725"/>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85% of your weekly pre-disability earnings up to a maximum of $1,055 per week. </a:t>
                      </a:r>
                    </a:p>
                    <a:p>
                      <a:pPr marL="30480" marR="0" lvl="0" indent="0" algn="l" defTabSz="914400" rtl="0" eaLnBrk="1" fontAlgn="auto" latinLnBrk="0" hangingPunct="1">
                        <a:lnSpc>
                          <a:spcPct val="101725"/>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Benefits begin on the 15th calendar day of disability and is payable for a maximum of 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123899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Long-Term Disability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will become eligible to enroll after completing the waiting period of 3 year</a:t>
                      </a:r>
                    </a:p>
                    <a:p>
                      <a:pPr marL="30480" marR="0" lvl="0" indent="0" algn="l" defTabSz="914400" rtl="0" eaLnBrk="1" fontAlgn="auto" latinLnBrk="0" hangingPunct="1">
                        <a:lnSpc>
                          <a:spcPct val="101725"/>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60% of your weekly pre-disability earnings up to a maximum of $5,000 per month. If your monthly earnings exceed $8,333, your LTD benefit will be limited to this maximum.</a:t>
                      </a:r>
                    </a:p>
                    <a:p>
                      <a:pPr marL="30480" marR="0" lvl="0" indent="0" algn="l" defTabSz="914400" rtl="0" eaLnBrk="1" fontAlgn="auto" latinLnBrk="0" hangingPunct="1">
                        <a:lnSpc>
                          <a:spcPct val="101725"/>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Benefits begin after 100 calendar days of disability and is payable to the Social Security Normal Retirement Age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bl>
          </a:graphicData>
        </a:graphic>
      </p:graphicFrame>
    </p:spTree>
    <p:extLst>
      <p:ext uri="{BB962C8B-B14F-4D97-AF65-F5344CB8AC3E}">
        <p14:creationId xmlns:p14="http://schemas.microsoft.com/office/powerpoint/2010/main" val="2238564065"/>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0EBFEFA-6D5B-4C2E-A6A3-620136B72C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14681</TotalTime>
  <Words>2754</Words>
  <Application>Microsoft Office PowerPoint</Application>
  <PresentationFormat>Custom</PresentationFormat>
  <Paragraphs>438</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Full-Time Office Employees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97</cp:revision>
  <dcterms:modified xsi:type="dcterms:W3CDTF">2025-03-03T21:35:12Z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