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p:scale>
          <a:sx n="70" d="100"/>
          <a:sy n="70" d="100"/>
        </p:scale>
        <p:origin x="2112" y="-44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3/6/2025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3/6/2025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3/6/2025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3/6/2025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object 5"/>
          <p:cNvSpPr txBox="1">
            <a:spLocks noGrp="1"/>
          </p:cNvSpPr>
          <p:nvPr>
            <p:ph type="title"/>
          </p:nvPr>
        </p:nvSpPr>
        <p:spPr>
          <a:xfrm>
            <a:off x="151282" y="254654"/>
            <a:ext cx="4876799" cy="1489510"/>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Full-Time Home Care Caregivers and Clinicians</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73621" y="1998820"/>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48221" y="2826944"/>
            <a:ext cx="3528621" cy="7082003"/>
          </a:xfrm>
          <a:prstGeom prst="rect">
            <a:avLst/>
          </a:prstGeom>
        </p:spPr>
        <p:txBody>
          <a:bodyPr vert="horz" wrap="square" lIns="0" tIns="29845" rIns="0" bIns="0" rtlCol="0">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Paid Time Off (PTO) and Holidays</a:t>
            </a:r>
          </a:p>
          <a:p>
            <a:r>
              <a:rPr lang="en-US" sz="900" b="0" i="0" u="none" strike="noStrike" baseline="0" dirty="0">
                <a:latin typeface="Arial" panose="020B0604020202020204" pitchFamily="34" charset="0"/>
              </a:rPr>
              <a:t>Employees will receive 2 credits for every 1 hour worked. Once the employees reach 2,000 credits, they will receive an average week of PTO. The average week is calculated as 1,000 hours divided by the number of weeks worked to get to 2,000 credits, with a maximum average week of 40 hours. For states that require sick time by law, the total amount of sick hours accrued will be treated as an advance of the total PTO hours employees receive. Upon completion of 2,000 credits, the employees will receive an average week of PTO as calculated above less sick hours accrued. Hours will continue to be moved out of the PTO balance an into the sick hours balance as further sick hours accrued. </a:t>
            </a:r>
          </a:p>
          <a:p>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After 60 days of employment, you may enroll into BAYADA’s group health insurance which will become effective on your 90th day of employment.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work an average of at least 30 hours per week, measured quarterly. If your average falls below the required hours,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fontAlgn="auto">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DisabilityFLEX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DisabilityFLEX insurance. For more information, contact benefits@bayada.com.</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825181" y="2826944"/>
            <a:ext cx="3744881" cy="7577652"/>
          </a:xfrm>
          <a:prstGeom prst="rect">
            <a:avLst/>
          </a:prstGeom>
          <a:noFill/>
        </p:spPr>
        <p:txBody>
          <a:bodyPr wrap="square">
            <a:spAutoFit/>
          </a:bodyPr>
          <a:lstStyle/>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Flexible Spending Account (FSA)</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to open a dependent care and/or medical flexible spending account after 90 days of service. You must enroll each year to maintain an FSA. </a:t>
            </a: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become eligible after 90 days of service and will receive notification of enrollment process.</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a:t>
            </a:r>
            <a:r>
              <a:rPr lang="en-US" sz="900" kern="0" spc="-10" dirty="0">
                <a:solidFill>
                  <a:sysClr val="windowText" lastClr="000000"/>
                </a:solidFill>
                <a:latin typeface="Lucida Sans"/>
              </a:rPr>
              <a:t>.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5"/>
              </a:rPr>
              <a:t>https://www.bayada.com/benefits/find-benefits/additional-benefits/</a:t>
            </a:r>
            <a:r>
              <a:rPr lang="en-US" sz="900" kern="0" spc="-10" dirty="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6"/>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a:p>
            <a:pPr marL="12700" marR="391160">
              <a:lnSpc>
                <a:spcPts val="1080"/>
              </a:lnSpc>
              <a:spcBef>
                <a:spcPts val="235"/>
              </a:spcBef>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Lucida Sans" panose="020B0602030504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rPr>
                <a:t>2025</a:t>
              </a:r>
              <a:r>
                <a:rPr lang="en-US" sz="4000" b="1" spc="65" dirty="0">
                  <a:ln>
                    <a:solidFill>
                      <a:srgbClr val="002F43"/>
                    </a:solidFill>
                  </a:ln>
                  <a:solidFill>
                    <a:schemeClr val="bg1"/>
                  </a:solidFill>
                  <a:latin typeface="Calibri" panose="020F0502020204030204" pitchFamily="34" charset="0"/>
                  <a:cs typeface="Calibri" panose="020F0502020204030204" pitchFamily="34" charset="0"/>
                </a:rPr>
                <a:t> </a:t>
              </a:r>
              <a:r>
                <a:rPr lang="en-US" sz="4000" spc="-20" dirty="0">
                  <a:solidFill>
                    <a:schemeClr val="bg1"/>
                  </a:solidFill>
                </a:rPr>
                <a:t>Benefits At A Glance</a:t>
              </a:r>
              <a:endParaRPr sz="4000" spc="-20" dirty="0">
                <a:solidFill>
                  <a:schemeClr val="bg1"/>
                </a:solidFill>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3235189048"/>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Arial" panose="020B0604020202020204" pitchFamily="34" charset="0"/>
                        <a:cs typeface="Arial" panose="020B0604020202020204" pitchFamily="34" charset="0"/>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Black"/>
                        </a:rPr>
                        <a:t>PLAN</a:t>
                      </a:r>
                      <a:r>
                        <a:rPr sz="700" spc="-45" dirty="0">
                          <a:solidFill>
                            <a:srgbClr val="FFFFFF"/>
                          </a:solidFill>
                          <a:latin typeface="Arial Black"/>
                          <a:cs typeface="Arial Black"/>
                        </a:rPr>
                        <a:t> </a:t>
                      </a:r>
                      <a:r>
                        <a:rPr sz="700" spc="-10" dirty="0">
                          <a:solidFill>
                            <a:srgbClr val="FFFFFF"/>
                          </a:solidFill>
                          <a:latin typeface="Arial Black"/>
                          <a:cs typeface="Arial Black"/>
                        </a:rPr>
                        <a:t>FEATURES</a:t>
                      </a:r>
                      <a:endParaRPr sz="700" dirty="0">
                        <a:latin typeface="Arial Black"/>
                        <a:cs typeface="Arial Black"/>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184281318"/>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Lucida Sans"/>
                        <a:cs typeface="Lucida Sans"/>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Lucida Sans" panose="020B0602030504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PHARMACY</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CVS</a:t>
            </a:r>
            <a:endParaRPr sz="1200" i="1" dirty="0">
              <a:solidFill>
                <a:schemeClr val="accent1"/>
              </a:solidFill>
              <a:latin typeface="Arial" panose="020B0604020202020204" pitchFamily="34" charset="0"/>
              <a:cs typeface="Arial" panose="020B0604020202020204" pitchFamily="34" charset="0"/>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Arial" panose="020B0604020202020204" pitchFamily="34" charset="0"/>
                <a:cs typeface="Arial" panose="020B0604020202020204" pitchFamily="34" charset="0"/>
              </a:rPr>
              <a:t>Prescription</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drug</a:t>
            </a:r>
            <a:r>
              <a:rPr lang="en-US" sz="800" spc="-1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coverage</a:t>
            </a:r>
            <a:r>
              <a:rPr lang="en-US" sz="800" spc="-4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through Aetna is included</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with</a:t>
            </a:r>
            <a:r>
              <a:rPr lang="en-US" sz="800" spc="-4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all</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3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our</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medical</a:t>
            </a:r>
            <a:r>
              <a:rPr lang="en-US" sz="800" spc="-4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plans.</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You </a:t>
            </a:r>
            <a:r>
              <a:rPr lang="en-US" sz="800" spc="-20" dirty="0">
                <a:latin typeface="Arial" panose="020B0604020202020204" pitchFamily="34" charset="0"/>
                <a:cs typeface="Arial" panose="020B0604020202020204" pitchFamily="34" charset="0"/>
              </a:rPr>
              <a:t>can</a:t>
            </a:r>
            <a:r>
              <a:rPr lang="en-US" sz="800" spc="-4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also</a:t>
            </a:r>
            <a:r>
              <a:rPr lang="en-US" sz="800" spc="-40"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purchase</a:t>
            </a:r>
            <a:r>
              <a:rPr lang="en-US" sz="800" spc="-4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90-</a:t>
            </a:r>
            <a:r>
              <a:rPr lang="en-US" sz="800" spc="-20" dirty="0">
                <a:latin typeface="Arial" panose="020B0604020202020204" pitchFamily="34" charset="0"/>
                <a:cs typeface="Arial" panose="020B0604020202020204" pitchFamily="34" charset="0"/>
              </a:rPr>
              <a:t>day</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supply</a:t>
            </a:r>
            <a:r>
              <a:rPr lang="en-US" sz="800" spc="-4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through</a:t>
            </a:r>
            <a:r>
              <a:rPr lang="en-US" sz="800" spc="-35" dirty="0">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CVS</a:t>
            </a:r>
            <a:r>
              <a:rPr lang="en-US" sz="800" spc="-50" dirty="0">
                <a:solidFill>
                  <a:srgbClr val="8700B5"/>
                </a:solidFill>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mail</a:t>
            </a:r>
            <a:r>
              <a:rPr lang="en-US" sz="800" spc="-50"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order</a:t>
            </a:r>
            <a:r>
              <a:rPr lang="en-US" sz="800" spc="-30"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pharmacy.</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Review</a:t>
            </a:r>
            <a:r>
              <a:rPr lang="en-US" sz="800" spc="-5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chart</a:t>
            </a:r>
            <a:r>
              <a:rPr lang="en-US" sz="800" spc="-4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for</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amount</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you</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will</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pay</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for</a:t>
            </a:r>
            <a:r>
              <a:rPr lang="en-US" sz="800" spc="-4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35" dirty="0">
                <a:latin typeface="Arial" panose="020B0604020202020204" pitchFamily="34" charset="0"/>
                <a:cs typeface="Arial" panose="020B0604020202020204" pitchFamily="34" charset="0"/>
              </a:rPr>
              <a:t> </a:t>
            </a:r>
            <a:r>
              <a:rPr lang="en-US" sz="800" spc="-60" dirty="0">
                <a:latin typeface="Arial" panose="020B0604020202020204" pitchFamily="34" charset="0"/>
                <a:cs typeface="Arial" panose="020B0604020202020204" pitchFamily="34" charset="0"/>
              </a:rPr>
              <a:t>30-</a:t>
            </a:r>
            <a:r>
              <a:rPr lang="en-US" sz="800" spc="-25" dirty="0">
                <a:latin typeface="Arial" panose="020B0604020202020204" pitchFamily="34" charset="0"/>
                <a:cs typeface="Arial" panose="020B0604020202020204" pitchFamily="34" charset="0"/>
              </a:rPr>
              <a:t>day </a:t>
            </a:r>
            <a:r>
              <a:rPr lang="en-US" sz="800" spc="-30" dirty="0">
                <a:latin typeface="Arial" panose="020B0604020202020204" pitchFamily="34" charset="0"/>
                <a:cs typeface="Arial" panose="020B0604020202020204" pitchFamily="34" charset="0"/>
              </a:rPr>
              <a:t>supply</a:t>
            </a:r>
            <a:r>
              <a:rPr lang="en-US" sz="800" spc="-4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3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prescription</a:t>
            </a:r>
            <a:r>
              <a:rPr lang="en-US" sz="800" spc="-40" dirty="0">
                <a:latin typeface="Arial" panose="020B0604020202020204" pitchFamily="34" charset="0"/>
                <a:cs typeface="Arial" panose="020B0604020202020204" pitchFamily="34" charset="0"/>
              </a:rPr>
              <a:t> drug</a:t>
            </a:r>
            <a:r>
              <a:rPr lang="en-US" sz="800" spc="-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category</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listed.</a:t>
            </a:r>
            <a:r>
              <a:rPr lang="en-US" sz="800" spc="-40" dirty="0">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Your </a:t>
            </a:r>
            <a:r>
              <a:rPr lang="en-US" sz="800" spc="-25" dirty="0">
                <a:solidFill>
                  <a:srgbClr val="1A1A1E"/>
                </a:solidFill>
                <a:latin typeface="Arial" panose="020B0604020202020204" pitchFamily="34" charset="0"/>
                <a:cs typeface="Arial" panose="020B0604020202020204" pitchFamily="34" charset="0"/>
              </a:rPr>
              <a:t>medical</a:t>
            </a:r>
            <a:r>
              <a:rPr lang="en-US" sz="800" spc="-40" dirty="0">
                <a:solidFill>
                  <a:srgbClr val="1A1A1E"/>
                </a:solidFill>
                <a:latin typeface="Arial" panose="020B0604020202020204" pitchFamily="34" charset="0"/>
                <a:cs typeface="Arial" panose="020B0604020202020204" pitchFamily="34" charset="0"/>
              </a:rPr>
              <a:t> </a:t>
            </a:r>
            <a:r>
              <a:rPr lang="en-US" sz="800" spc="-25" dirty="0">
                <a:solidFill>
                  <a:srgbClr val="1A1A1E"/>
                </a:solidFill>
                <a:latin typeface="Arial" panose="020B0604020202020204" pitchFamily="34" charset="0"/>
                <a:cs typeface="Arial" panose="020B0604020202020204" pitchFamily="34" charset="0"/>
              </a:rPr>
              <a:t>ID</a:t>
            </a:r>
            <a:r>
              <a:rPr lang="en-US" sz="800" spc="-5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card</a:t>
            </a:r>
            <a:r>
              <a:rPr lang="en-US" sz="800" spc="-35" dirty="0">
                <a:solidFill>
                  <a:srgbClr val="1A1A1E"/>
                </a:solidFill>
                <a:latin typeface="Arial" panose="020B0604020202020204" pitchFamily="34" charset="0"/>
                <a:cs typeface="Arial" panose="020B0604020202020204" pitchFamily="34" charset="0"/>
              </a:rPr>
              <a:t> will </a:t>
            </a:r>
            <a:r>
              <a:rPr lang="en-US" sz="800" spc="-25" dirty="0">
                <a:solidFill>
                  <a:srgbClr val="1A1A1E"/>
                </a:solidFill>
                <a:latin typeface="Arial" panose="020B0604020202020204" pitchFamily="34" charset="0"/>
                <a:cs typeface="Arial" panose="020B0604020202020204" pitchFamily="34" charset="0"/>
              </a:rPr>
              <a:t>also</a:t>
            </a:r>
            <a:r>
              <a:rPr lang="en-US" sz="800" spc="-35" dirty="0">
                <a:solidFill>
                  <a:srgbClr val="1A1A1E"/>
                </a:solidFill>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include</a:t>
            </a:r>
            <a:r>
              <a:rPr lang="en-US" sz="800" spc="-45" dirty="0">
                <a:solidFill>
                  <a:srgbClr val="1A1A1E"/>
                </a:solidFill>
                <a:latin typeface="Arial" panose="020B0604020202020204" pitchFamily="34" charset="0"/>
                <a:cs typeface="Arial" panose="020B0604020202020204" pitchFamily="34" charset="0"/>
              </a:rPr>
              <a:t> </a:t>
            </a:r>
            <a:r>
              <a:rPr lang="en-US" sz="800" spc="-25" dirty="0">
                <a:solidFill>
                  <a:srgbClr val="1A1A1E"/>
                </a:solidFill>
                <a:latin typeface="Arial" panose="020B0604020202020204" pitchFamily="34" charset="0"/>
                <a:cs typeface="Arial" panose="020B0604020202020204" pitchFamily="34" charset="0"/>
              </a:rPr>
              <a:t>information</a:t>
            </a:r>
            <a:r>
              <a:rPr lang="en-US" sz="800" spc="-4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on</a:t>
            </a:r>
            <a:r>
              <a:rPr lang="en-US" sz="800" spc="-3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your</a:t>
            </a:r>
            <a:r>
              <a:rPr lang="en-US" sz="800" spc="-40" dirty="0">
                <a:solidFill>
                  <a:srgbClr val="1A1A1E"/>
                </a:solidFill>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prescription</a:t>
            </a:r>
            <a:r>
              <a:rPr lang="en-US" sz="800" spc="-35" dirty="0">
                <a:solidFill>
                  <a:srgbClr val="1A1A1E"/>
                </a:solidFill>
                <a:latin typeface="Arial" panose="020B0604020202020204" pitchFamily="34" charset="0"/>
                <a:cs typeface="Arial" panose="020B0604020202020204" pitchFamily="34" charset="0"/>
              </a:rPr>
              <a:t> drug</a:t>
            </a:r>
            <a:r>
              <a:rPr lang="en-US" sz="800" spc="-20" dirty="0">
                <a:solidFill>
                  <a:srgbClr val="1A1A1E"/>
                </a:solidFill>
                <a:latin typeface="Arial" panose="020B0604020202020204" pitchFamily="34" charset="0"/>
                <a:cs typeface="Arial" panose="020B0604020202020204" pitchFamily="34" charset="0"/>
              </a:rPr>
              <a:t> </a:t>
            </a:r>
            <a:r>
              <a:rPr lang="en-US" sz="800" spc="-10" dirty="0">
                <a:solidFill>
                  <a:srgbClr val="1A1A1E"/>
                </a:solidFill>
                <a:latin typeface="Arial" panose="020B0604020202020204" pitchFamily="34" charset="0"/>
                <a:cs typeface="Arial" panose="020B0604020202020204" pitchFamily="34" charset="0"/>
              </a:rPr>
              <a:t>coverage. </a:t>
            </a:r>
            <a:r>
              <a:rPr lang="en-US" sz="800" spc="-55" dirty="0">
                <a:latin typeface="Arial" panose="020B0604020202020204" pitchFamily="34" charset="0"/>
                <a:cs typeface="Arial" panose="020B0604020202020204" pitchFamily="34" charset="0"/>
              </a:rPr>
              <a:t>To</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view</a:t>
            </a:r>
            <a:r>
              <a:rPr lang="en-US" sz="800" spc="-5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40" dirty="0">
                <a:latin typeface="Arial" panose="020B0604020202020204" pitchFamily="34" charset="0"/>
                <a:cs typeface="Arial" panose="020B0604020202020204" pitchFamily="34" charset="0"/>
              </a:rPr>
              <a:t> list</a:t>
            </a:r>
            <a:r>
              <a:rPr lang="en-US" sz="800" spc="-6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covered</a:t>
            </a:r>
            <a:r>
              <a:rPr lang="en-US" sz="800" spc="-55" dirty="0">
                <a:latin typeface="Arial" panose="020B0604020202020204" pitchFamily="34" charset="0"/>
                <a:cs typeface="Arial" panose="020B0604020202020204" pitchFamily="34" charset="0"/>
              </a:rPr>
              <a:t> </a:t>
            </a:r>
            <a:r>
              <a:rPr lang="en-US" sz="800" spc="-40" dirty="0">
                <a:latin typeface="Arial" panose="020B0604020202020204" pitchFamily="34" charset="0"/>
                <a:cs typeface="Arial" panose="020B0604020202020204" pitchFamily="34" charset="0"/>
              </a:rPr>
              <a:t>drugs,</a:t>
            </a:r>
            <a:r>
              <a:rPr lang="en-US" sz="800" spc="-30" dirty="0">
                <a:latin typeface="Arial" panose="020B0604020202020204" pitchFamily="34" charset="0"/>
                <a:cs typeface="Arial" panose="020B0604020202020204" pitchFamily="34" charset="0"/>
              </a:rPr>
              <a:t> find</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cost</a:t>
            </a:r>
            <a:r>
              <a:rPr lang="en-US" sz="800" spc="-4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estimates, </a:t>
            </a:r>
            <a:r>
              <a:rPr lang="en-US" sz="800" spc="-25" dirty="0">
                <a:latin typeface="Arial" panose="020B0604020202020204" pitchFamily="34" charset="0"/>
                <a:cs typeface="Arial" panose="020B0604020202020204" pitchFamily="34" charset="0"/>
              </a:rPr>
              <a:t>locate</a:t>
            </a:r>
            <a:r>
              <a:rPr lang="en-US" sz="800" spc="-4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an</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in-</a:t>
            </a:r>
            <a:r>
              <a:rPr lang="en-US" sz="800" spc="-25" dirty="0">
                <a:latin typeface="Arial" panose="020B0604020202020204" pitchFamily="34" charset="0"/>
                <a:cs typeface="Arial" panose="020B0604020202020204" pitchFamily="34" charset="0"/>
              </a:rPr>
              <a:t>network</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pharmacy,</a:t>
            </a:r>
            <a:r>
              <a:rPr lang="en-US" sz="800" spc="-3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register</a:t>
            </a:r>
            <a:r>
              <a:rPr lang="en-US" sz="800" spc="-20" dirty="0">
                <a:latin typeface="Arial" panose="020B0604020202020204" pitchFamily="34" charset="0"/>
                <a:cs typeface="Arial" panose="020B0604020202020204" pitchFamily="34" charset="0"/>
              </a:rPr>
              <a:t> for </a:t>
            </a:r>
            <a:r>
              <a:rPr lang="en-US" sz="800" spc="-25" dirty="0">
                <a:latin typeface="Arial" panose="020B0604020202020204" pitchFamily="34" charset="0"/>
                <a:cs typeface="Arial" panose="020B0604020202020204" pitchFamily="34" charset="0"/>
              </a:rPr>
              <a:t>mail-</a:t>
            </a:r>
            <a:r>
              <a:rPr lang="en-US" sz="800" spc="-20" dirty="0">
                <a:latin typeface="Arial" panose="020B0604020202020204" pitchFamily="34" charset="0"/>
                <a:cs typeface="Arial" panose="020B0604020202020204" pitchFamily="34" charset="0"/>
              </a:rPr>
              <a:t>order </a:t>
            </a:r>
            <a:r>
              <a:rPr lang="en-US" sz="800" spc="-30" dirty="0">
                <a:latin typeface="Arial" panose="020B0604020202020204" pitchFamily="34" charset="0"/>
                <a:cs typeface="Arial" panose="020B0604020202020204" pitchFamily="34" charset="0"/>
              </a:rPr>
              <a:t>delivery,</a:t>
            </a:r>
            <a:r>
              <a:rPr lang="en-US" sz="800" spc="-1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and</a:t>
            </a:r>
            <a:r>
              <a:rPr lang="en-US" sz="800" spc="-20" dirty="0">
                <a:latin typeface="Arial" panose="020B0604020202020204" pitchFamily="34" charset="0"/>
                <a:cs typeface="Arial" panose="020B0604020202020204" pitchFamily="34" charset="0"/>
              </a:rPr>
              <a:t> review</a:t>
            </a:r>
            <a:r>
              <a:rPr lang="en-US" sz="800" spc="-1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other</a:t>
            </a:r>
            <a:r>
              <a:rPr lang="en-US" sz="800" spc="-25" dirty="0">
                <a:latin typeface="Arial" panose="020B0604020202020204" pitchFamily="34" charset="0"/>
                <a:cs typeface="Arial" panose="020B0604020202020204" pitchFamily="34" charset="0"/>
              </a:rPr>
              <a:t> important</a:t>
            </a:r>
            <a:r>
              <a:rPr lang="en-US" sz="800" spc="-1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information</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about your</a:t>
            </a:r>
            <a:r>
              <a:rPr lang="en-US" sz="800" spc="-1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prescription</a:t>
            </a:r>
            <a:r>
              <a:rPr lang="en-US" sz="800" spc="-25" dirty="0">
                <a:latin typeface="Arial" panose="020B0604020202020204" pitchFamily="34" charset="0"/>
                <a:cs typeface="Arial" panose="020B0604020202020204" pitchFamily="34" charset="0"/>
              </a:rPr>
              <a:t> </a:t>
            </a:r>
            <a:r>
              <a:rPr lang="en-US" sz="800" spc="-40" dirty="0">
                <a:latin typeface="Arial" panose="020B0604020202020204" pitchFamily="34" charset="0"/>
                <a:cs typeface="Arial" panose="020B0604020202020204" pitchFamily="34" charset="0"/>
              </a:rPr>
              <a:t>drug</a:t>
            </a:r>
            <a:r>
              <a:rPr lang="en-US" sz="800" spc="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coverage visit </a:t>
            </a:r>
            <a:r>
              <a:rPr lang="en-US" sz="8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http://www.caremark.com/</a:t>
            </a:r>
          </a:p>
          <a:p>
            <a:pPr marL="12700" marR="5080">
              <a:spcBef>
                <a:spcPts val="100"/>
              </a:spcBef>
            </a:pPr>
            <a:endParaRPr lang="en-US" sz="800" dirty="0">
              <a:latin typeface="Arial" panose="020B0604020202020204" pitchFamily="34" charset="0"/>
              <a:cs typeface="Arial" panose="020B0604020202020204" pitchFamily="34" charset="0"/>
            </a:endParaRPr>
          </a:p>
          <a:p>
            <a:pPr marL="12700" marR="5080">
              <a:lnSpc>
                <a:spcPct val="100000"/>
              </a:lnSpc>
              <a:spcBef>
                <a:spcPts val="100"/>
              </a:spcBef>
            </a:pPr>
            <a:endParaRPr lang="en-US" sz="800" dirty="0">
              <a:solidFill>
                <a:srgbClr val="1A1A1E"/>
              </a:solidFill>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Lucida Sans" panose="020B0602030504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rPr>
                <a:t>2025 Benefits At A Glance</a:t>
              </a:r>
              <a:endParaRPr sz="4000" spc="-20" dirty="0">
                <a:solidFill>
                  <a:schemeClr val="bg1"/>
                </a:solidFill>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3326805267"/>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381624" y="8957102"/>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117772262"/>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4254855233"/>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352472701"/>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0EBFEFA-6D5B-4C2E-A6A3-620136B72CB9}">
  <ds:schemaRefs>
    <ds:schemaRef ds:uri="http://schemas.microsoft.com/sharepoint/v3/contenttype/forms"/>
  </ds:schemaRefs>
</ds:datastoreItem>
</file>

<file path=customXml/itemProps3.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14713</TotalTime>
  <Words>2634</Words>
  <Application>Microsoft Office PowerPoint</Application>
  <PresentationFormat>Custom</PresentationFormat>
  <Paragraphs>415</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Full-Time Home Care Caregivers and Clinicians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106</cp:revision>
  <dcterms:modified xsi:type="dcterms:W3CDTF">2025-03-06T16:42:06Z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