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96357" autoAdjust="0"/>
  </p:normalViewPr>
  <p:slideViewPr>
    <p:cSldViewPr>
      <p:cViewPr>
        <p:scale>
          <a:sx n="60" d="100"/>
          <a:sy n="60" d="100"/>
        </p:scale>
        <p:origin x="1648" y="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3/6/2025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3/6/2025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3/6/2025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3/6/2025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bayada.com/benefits/find-benefits/retirement-plans" TargetMode="External"/><Relationship Id="rId7" Type="http://schemas.openxmlformats.org/officeDocument/2006/relationships/hyperlink" Target="mailto:pslf@bayada.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bayada.com/benefits/find-benefits/additional-benefits/" TargetMode="External"/><Relationship Id="rId5" Type="http://schemas.openxmlformats.org/officeDocument/2006/relationships/hyperlink" Target="mailto:HRCareCenter@bayada.com"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146603" y="126037"/>
            <a:ext cx="4876799" cy="1735732"/>
          </a:xfrm>
          <a:prstGeom prst="rect">
            <a:avLst/>
          </a:prstGeom>
        </p:spPr>
        <p:txBody>
          <a:bodyPr vert="horz" wrap="square" lIns="0" tIns="12065" rIns="0" bIns="0" rtlCol="0">
            <a:spAutoFit/>
          </a:bodyPr>
          <a:lstStyle/>
          <a:p>
            <a:pPr marL="12700">
              <a:lnSpc>
                <a:spcPct val="100000"/>
              </a:lnSpc>
              <a:spcBef>
                <a:spcPts val="95"/>
              </a:spcBef>
            </a:pPr>
            <a:r>
              <a:rPr lang="en-US" sz="2800" spc="-20" dirty="0">
                <a:latin typeface="Arial" panose="020B0604020202020204" pitchFamily="34" charset="0"/>
                <a:cs typeface="Arial" panose="020B0604020202020204" pitchFamily="34" charset="0"/>
              </a:rPr>
              <a:t>2025 Benefits At A Glance</a:t>
            </a:r>
            <a:br>
              <a:rPr lang="en-US" sz="2800" spc="-20" dirty="0">
                <a:latin typeface="Arial" panose="020B0604020202020204" pitchFamily="34" charset="0"/>
                <a:cs typeface="Arial" panose="020B0604020202020204" pitchFamily="34" charset="0"/>
              </a:rPr>
            </a:br>
            <a:r>
              <a:rPr lang="en-US" sz="2800" spc="-20" dirty="0">
                <a:latin typeface="Arial" panose="020B0604020202020204" pitchFamily="34" charset="0"/>
                <a:cs typeface="Arial" panose="020B0604020202020204" pitchFamily="34" charset="0"/>
              </a:rPr>
              <a:t>Full-Time Home Health Caregivers and Clinicians (VFT)</a:t>
            </a:r>
            <a:endParaRPr sz="28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49767" y="1911321"/>
            <a:ext cx="7414821" cy="602728"/>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0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65600" y="2569635"/>
            <a:ext cx="3596800" cy="7779630"/>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 and Holidays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b="1" kern="0" spc="-10" dirty="0">
                <a:solidFill>
                  <a:sysClr val="windowText" lastClr="000000"/>
                </a:solidFill>
                <a:latin typeface="Arial Black" panose="020B0A04020102020204" pitchFamily="34" charset="0"/>
                <a:cs typeface="Arial" panose="020B0604020202020204" pitchFamily="34" charset="0"/>
              </a:rPr>
              <a:t>Salaried</a:t>
            </a:r>
            <a:r>
              <a:rPr lang="en-US" sz="900" kern="0" spc="-10" dirty="0">
                <a:solidFill>
                  <a:sysClr val="windowText" lastClr="000000"/>
                </a:solidFill>
                <a:latin typeface="Arial" panose="020B0604020202020204" pitchFamily="34" charset="0"/>
                <a:cs typeface="Arial" panose="020B0604020202020204" pitchFamily="34" charset="0"/>
              </a:rPr>
              <a:t>: Immediately upon hire, you will earn Paid Time Off (PTO). PTO is accrued weekly, and is based on guarantee or total worked points, whichever is higher. PTO is accrued at a rate of .1025 hours per point. You will receive compensation for recognized holidays that occur during the workweek. If a recognized holiday falls on the weekend, you will be awarded PTO hours. Additionally, you will receive extra compensation for any time worked on recognized holidays.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b="1" kern="0" spc="-10" dirty="0">
                <a:solidFill>
                  <a:sysClr val="windowText" lastClr="000000"/>
                </a:solidFill>
                <a:latin typeface="Arial Black" panose="020B0A04020102020204" pitchFamily="34" charset="0"/>
                <a:cs typeface="Arial" panose="020B0604020202020204" pitchFamily="34" charset="0"/>
              </a:rPr>
              <a:t>Pay Per Point</a:t>
            </a:r>
            <a:r>
              <a:rPr lang="en-US" sz="900" b="1" kern="0" spc="-10" dirty="0">
                <a:solidFill>
                  <a:sysClr val="windowText" lastClr="000000"/>
                </a:solidFill>
                <a:latin typeface="Arial" panose="020B0604020202020204" pitchFamily="34" charset="0"/>
                <a:cs typeface="Arial" panose="020B0604020202020204" pitchFamily="34" charset="0"/>
              </a:rPr>
              <a:t>: </a:t>
            </a:r>
            <a:r>
              <a:rPr lang="en-US" sz="900" kern="0" spc="-10" dirty="0">
                <a:solidFill>
                  <a:sysClr val="windowText" lastClr="000000"/>
                </a:solidFill>
                <a:latin typeface="Arial" panose="020B0604020202020204" pitchFamily="34" charset="0"/>
                <a:cs typeface="Arial" panose="020B0604020202020204" pitchFamily="34" charset="0"/>
              </a:rPr>
              <a:t>PTO is accrued weekly and is based on total worked points. PTO is accrued at a rate of .1025 hours per point. You will receive PTO hours for all recognized holidays, along with additional compensation for any time worked during the recognized holidays.</a:t>
            </a: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After 60 days of employment, you may enroll into BAYADA’s group health insurance which will become effective on your 90th day of employment.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work an average of at least 20 points per week, measured quarterly. If your average falls below the required points,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a:lnSpc>
                <a:spcPts val="1080"/>
              </a:lnSpc>
              <a:spcBef>
                <a:spcPts val="235"/>
              </a:spcBef>
              <a:tabLst>
                <a:tab pos="184150" algn="l"/>
              </a:tabLst>
              <a:defRPr/>
            </a:pPr>
            <a:r>
              <a:rPr lang="en-US" sz="900" kern="0" spc="-45" dirty="0">
                <a:solidFill>
                  <a:srgbClr val="000101"/>
                </a:solidFill>
                <a:latin typeface="Arial Black"/>
              </a:rPr>
              <a:t>Tuition reimbursement</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 eligible for tuition reimbursement for one 3-credit course per semester as decided by the director.</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kern="0" spc="-10" dirty="0">
                <a:solidFill>
                  <a:sysClr val="windowText" lastClr="000000"/>
                </a:solidFill>
                <a:latin typeface="Arial" panose="020B0604020202020204" pitchFamily="34" charset="0"/>
                <a:cs typeface="Arial" panose="020B0604020202020204" pitchFamily="34" charset="0"/>
                <a:hlinkClick r:id="rId5"/>
              </a:rPr>
              <a:t>HRCareCenter@bayada.com</a:t>
            </a:r>
            <a:r>
              <a:rPr lang="en-US" sz="900" kern="0" spc="-10" dirty="0">
                <a:solidFill>
                  <a:sysClr val="windowText" lastClr="000000"/>
                </a:solidFill>
                <a:latin typeface="Arial" panose="020B0604020202020204" pitchFamily="34" charset="0"/>
                <a:cs typeface="Arial" panose="020B0604020202020204" pitchFamily="34" charset="0"/>
              </a:rPr>
              <a:t>.</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a:p>
            <a:pPr marL="12700" marR="391160">
              <a:lnSpc>
                <a:spcPts val="1080"/>
              </a:lnSpc>
              <a:spcBef>
                <a:spcPts val="235"/>
              </a:spcBef>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770763" y="2563601"/>
            <a:ext cx="3773037" cy="7511159"/>
          </a:xfrm>
          <a:prstGeom prst="rect">
            <a:avLst/>
          </a:prstGeom>
          <a:noFill/>
        </p:spPr>
        <p:txBody>
          <a:bodyPr wrap="square">
            <a:spAutoFit/>
          </a:bodyPr>
          <a:lstStyle/>
          <a:p>
            <a:pPr marL="12700" marR="391160">
              <a:lnSpc>
                <a:spcPts val="1080"/>
              </a:lnSpc>
              <a:spcBef>
                <a:spcPts val="235"/>
              </a:spcBef>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 </a:t>
            </a:r>
            <a:endParaRPr lang="en-US" sz="900" kern="0" spc="-45" dirty="0">
              <a:solidFill>
                <a:srgbClr val="000101"/>
              </a:solidFill>
              <a:latin typeface="Arial Black"/>
            </a:endParaRP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Flexible Spending Account (FSA)</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to open a dependent care and/or medical flexible spending account after 90 days of service. You must enroll each year to maintain an FSA. </a:t>
            </a: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a:t>
            </a:r>
            <a:r>
              <a:rPr lang="en-US" sz="900" kern="0" spc="-10" dirty="0">
                <a:solidFill>
                  <a:sysClr val="windowText" lastClr="000000"/>
                </a:solidFill>
                <a:latin typeface="Lucida Sans"/>
              </a:rPr>
              <a:t>.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0" marR="0">
              <a:lnSpc>
                <a:spcPct val="107000"/>
              </a:lnSpc>
              <a:spcAft>
                <a:spcPts val="800"/>
              </a:spcAft>
            </a:pPr>
            <a:r>
              <a:rPr lang="en-US" sz="900" kern="100" dirty="0">
                <a:effectLst/>
                <a:latin typeface="Arial" panose="020B0604020202020204" pitchFamily="34" charset="0"/>
                <a:ea typeface="Aptos" panose="020B00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6"/>
              </a:rPr>
              <a:t>https://www.bayada.com/benefits/find-benefits/additional-benefits/</a:t>
            </a:r>
            <a:r>
              <a:rPr lang="en-US" sz="900" kern="100" dirty="0">
                <a:effectLst/>
                <a:latin typeface="Arial" panose="020B0604020202020204" pitchFamily="34" charset="0"/>
                <a:ea typeface="Aptos" panose="020B0004020202020204" pitchFamily="34" charset="0"/>
                <a:cs typeface="Arial" panose="020B0604020202020204" pitchFamily="34" charset="0"/>
              </a:rPr>
              <a:t>. Contact </a:t>
            </a:r>
            <a:r>
              <a:rPr lang="en-US" sz="9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7"/>
              </a:rPr>
              <a:t>pslf@bayada.com</a:t>
            </a:r>
            <a:r>
              <a:rPr lang="en-US" sz="900" kern="100" dirty="0">
                <a:effectLst/>
                <a:latin typeface="Arial" panose="020B0604020202020204" pitchFamily="34" charset="0"/>
                <a:ea typeface="Aptos" panose="020B0004020202020204" pitchFamily="34" charset="0"/>
                <a:cs typeface="Arial" panose="020B0604020202020204" pitchFamily="34" charset="0"/>
              </a:rPr>
              <a:t> for additional questions and/or PSLF form completion.</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1018406129"/>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438293974"/>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Lucida Sans" panose="020B0602030504020204" pitchFamily="34" charset="0"/>
                <a:cs typeface="Arial"/>
              </a:rPr>
              <a:t>PHARMACY</a:t>
            </a:r>
            <a:r>
              <a:rPr lang="en-US" sz="1200" b="1" spc="4" dirty="0">
                <a:solidFill>
                  <a:srgbClr val="032E41"/>
                </a:solidFill>
                <a:latin typeface="Lucida Sans" panose="020B0602030504020204" pitchFamily="34" charset="0"/>
                <a:cs typeface="Arial"/>
              </a:rPr>
              <a:t> – </a:t>
            </a:r>
            <a:r>
              <a:rPr lang="en-US" sz="1200" b="1" i="1" spc="4" dirty="0">
                <a:solidFill>
                  <a:schemeClr val="accent1"/>
                </a:solidFill>
                <a:latin typeface="Lucida Sans" panose="020B0602030504020204" pitchFamily="34" charset="0"/>
                <a:cs typeface="Arial"/>
              </a:rPr>
              <a:t>CVS</a:t>
            </a:r>
            <a:endParaRPr sz="1200" i="1" dirty="0">
              <a:solidFill>
                <a:schemeClr val="accent1"/>
              </a:solidFill>
              <a:latin typeface="Lucida Sans" panose="020B0602030504020204" pitchFamily="34" charset="0"/>
              <a:cs typeface="Arial"/>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Lucida Sans"/>
                <a:cs typeface="Lucida Sans"/>
              </a:rPr>
              <a:t>Prescription</a:t>
            </a:r>
            <a:r>
              <a:rPr lang="en-US" sz="800" spc="-50" dirty="0">
                <a:latin typeface="Lucida Sans"/>
                <a:cs typeface="Lucida Sans"/>
              </a:rPr>
              <a:t> </a:t>
            </a:r>
            <a:r>
              <a:rPr lang="en-US" sz="800" spc="-30" dirty="0">
                <a:latin typeface="Lucida Sans"/>
                <a:cs typeface="Lucida Sans"/>
              </a:rPr>
              <a:t>drug</a:t>
            </a:r>
            <a:r>
              <a:rPr lang="en-US" sz="800" spc="-10" dirty="0">
                <a:latin typeface="Lucida Sans"/>
                <a:cs typeface="Lucida Sans"/>
              </a:rPr>
              <a:t> </a:t>
            </a:r>
            <a:r>
              <a:rPr lang="en-US" sz="800" spc="-30" dirty="0">
                <a:latin typeface="Lucida Sans"/>
                <a:cs typeface="Lucida Sans"/>
              </a:rPr>
              <a:t>coverage</a:t>
            </a:r>
            <a:r>
              <a:rPr lang="en-US" sz="800" spc="-40" dirty="0">
                <a:latin typeface="Lucida Sans"/>
                <a:cs typeface="Lucida Sans"/>
              </a:rPr>
              <a:t> </a:t>
            </a:r>
            <a:r>
              <a:rPr lang="en-US" sz="800" spc="-30" dirty="0">
                <a:latin typeface="Lucida Sans"/>
                <a:cs typeface="Lucida Sans"/>
              </a:rPr>
              <a:t>through Aetna is included</a:t>
            </a:r>
            <a:r>
              <a:rPr lang="en-US" sz="800" spc="-35" dirty="0">
                <a:latin typeface="Lucida Sans"/>
                <a:cs typeface="Lucida Sans"/>
              </a:rPr>
              <a:t> </a:t>
            </a:r>
            <a:r>
              <a:rPr lang="en-US" sz="800" spc="-25" dirty="0">
                <a:latin typeface="Lucida Sans"/>
                <a:cs typeface="Lucida Sans"/>
              </a:rPr>
              <a:t>with</a:t>
            </a:r>
            <a:r>
              <a:rPr lang="en-US" sz="800" spc="-40" dirty="0">
                <a:latin typeface="Lucida Sans"/>
                <a:cs typeface="Lucida Sans"/>
              </a:rPr>
              <a:t> </a:t>
            </a:r>
            <a:r>
              <a:rPr lang="en-US" sz="800" spc="-30" dirty="0">
                <a:latin typeface="Lucida Sans"/>
                <a:cs typeface="Lucida Sans"/>
              </a:rPr>
              <a:t>all</a:t>
            </a:r>
            <a:r>
              <a:rPr lang="en-US" sz="800" spc="-45" dirty="0">
                <a:latin typeface="Lucida Sans"/>
                <a:cs typeface="Lucida Sans"/>
              </a:rPr>
              <a:t> </a:t>
            </a:r>
            <a:r>
              <a:rPr lang="en-US" sz="800" spc="-20" dirty="0">
                <a:latin typeface="Lucida Sans"/>
                <a:cs typeface="Lucida Sans"/>
              </a:rPr>
              <a:t>of</a:t>
            </a:r>
            <a:r>
              <a:rPr lang="en-US" sz="800" spc="-35" dirty="0">
                <a:latin typeface="Lucida Sans"/>
                <a:cs typeface="Lucida Sans"/>
              </a:rPr>
              <a:t> </a:t>
            </a:r>
            <a:r>
              <a:rPr lang="en-US" sz="800" spc="-10" dirty="0">
                <a:latin typeface="Lucida Sans"/>
                <a:cs typeface="Lucida Sans"/>
              </a:rPr>
              <a:t>our</a:t>
            </a:r>
            <a:r>
              <a:rPr lang="en-US" sz="800" spc="-25" dirty="0">
                <a:latin typeface="Lucida Sans"/>
                <a:cs typeface="Lucida Sans"/>
              </a:rPr>
              <a:t> </a:t>
            </a:r>
            <a:r>
              <a:rPr lang="en-US" sz="800" spc="-30" dirty="0">
                <a:latin typeface="Lucida Sans"/>
                <a:cs typeface="Lucida Sans"/>
              </a:rPr>
              <a:t>medical</a:t>
            </a:r>
            <a:r>
              <a:rPr lang="en-US" sz="800" spc="-45" dirty="0">
                <a:latin typeface="Lucida Sans"/>
                <a:cs typeface="Lucida Sans"/>
              </a:rPr>
              <a:t> </a:t>
            </a:r>
            <a:r>
              <a:rPr lang="en-US" sz="800" spc="-30" dirty="0">
                <a:latin typeface="Lucida Sans"/>
                <a:cs typeface="Lucida Sans"/>
              </a:rPr>
              <a:t>plans.</a:t>
            </a:r>
            <a:r>
              <a:rPr lang="en-US" sz="800" spc="-45" dirty="0">
                <a:latin typeface="Lucida Sans"/>
                <a:cs typeface="Lucida Sans"/>
              </a:rPr>
              <a:t> </a:t>
            </a:r>
            <a:r>
              <a:rPr lang="en-US" sz="800" spc="-35" dirty="0">
                <a:latin typeface="Lucida Sans"/>
                <a:cs typeface="Lucida Sans"/>
              </a:rPr>
              <a:t>You </a:t>
            </a:r>
            <a:r>
              <a:rPr lang="en-US" sz="800" spc="-20" dirty="0">
                <a:latin typeface="Lucida Sans"/>
                <a:cs typeface="Lucida Sans"/>
              </a:rPr>
              <a:t>can</a:t>
            </a:r>
            <a:r>
              <a:rPr lang="en-US" sz="800" spc="-45" dirty="0">
                <a:latin typeface="Lucida Sans"/>
                <a:cs typeface="Lucida Sans"/>
              </a:rPr>
              <a:t> </a:t>
            </a:r>
            <a:r>
              <a:rPr lang="en-US" sz="800" spc="-25" dirty="0">
                <a:latin typeface="Lucida Sans"/>
                <a:cs typeface="Lucida Sans"/>
              </a:rPr>
              <a:t>also</a:t>
            </a:r>
            <a:r>
              <a:rPr lang="en-US" sz="800" spc="-40" dirty="0">
                <a:latin typeface="Lucida Sans"/>
                <a:cs typeface="Lucida Sans"/>
              </a:rPr>
              <a:t> </a:t>
            </a:r>
            <a:r>
              <a:rPr lang="en-US" sz="800" spc="-25" dirty="0">
                <a:latin typeface="Lucida Sans"/>
                <a:cs typeface="Lucida Sans"/>
              </a:rPr>
              <a:t>purchase</a:t>
            </a:r>
            <a:r>
              <a:rPr lang="en-US" sz="800" spc="-40"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25" dirty="0">
                <a:latin typeface="Lucida Sans"/>
                <a:cs typeface="Lucida Sans"/>
              </a:rPr>
              <a:t>90-</a:t>
            </a:r>
            <a:r>
              <a:rPr lang="en-US" sz="800" spc="-20" dirty="0">
                <a:latin typeface="Lucida Sans"/>
                <a:cs typeface="Lucida Sans"/>
              </a:rPr>
              <a:t>day</a:t>
            </a:r>
            <a:r>
              <a:rPr lang="en-US" sz="800" spc="-50" dirty="0">
                <a:latin typeface="Lucida Sans"/>
                <a:cs typeface="Lucida Sans"/>
              </a:rPr>
              <a:t> </a:t>
            </a:r>
            <a:r>
              <a:rPr lang="en-US" sz="800" spc="-30" dirty="0">
                <a:latin typeface="Lucida Sans"/>
                <a:cs typeface="Lucida Sans"/>
              </a:rPr>
              <a:t>supply</a:t>
            </a:r>
            <a:r>
              <a:rPr lang="en-US" sz="800" spc="-45" dirty="0">
                <a:latin typeface="Lucida Sans"/>
                <a:cs typeface="Lucida Sans"/>
              </a:rPr>
              <a:t> </a:t>
            </a:r>
            <a:r>
              <a:rPr lang="en-US" sz="800" spc="-30" dirty="0">
                <a:latin typeface="Lucida Sans"/>
                <a:cs typeface="Lucida Sans"/>
              </a:rPr>
              <a:t>through</a:t>
            </a:r>
            <a:r>
              <a:rPr lang="en-US" sz="800" spc="-35" dirty="0">
                <a:latin typeface="Lucida Sans"/>
                <a:cs typeface="Lucida Sans"/>
              </a:rPr>
              <a:t> </a:t>
            </a:r>
            <a:r>
              <a:rPr lang="en-US" sz="800" spc="-20" dirty="0">
                <a:solidFill>
                  <a:srgbClr val="1A1A1E"/>
                </a:solidFill>
                <a:latin typeface="Lucida Sans"/>
                <a:cs typeface="Lucida Sans"/>
              </a:rPr>
              <a:t>CVS</a:t>
            </a:r>
            <a:r>
              <a:rPr lang="en-US" sz="800" spc="-50" dirty="0">
                <a:solidFill>
                  <a:srgbClr val="8700B5"/>
                </a:solidFill>
                <a:latin typeface="Lucida Sans"/>
                <a:cs typeface="Lucida Sans"/>
              </a:rPr>
              <a:t> </a:t>
            </a:r>
            <a:r>
              <a:rPr lang="en-US" sz="800" spc="-25" dirty="0">
                <a:latin typeface="Lucida Sans"/>
                <a:cs typeface="Lucida Sans"/>
              </a:rPr>
              <a:t>mail</a:t>
            </a:r>
            <a:r>
              <a:rPr lang="en-US" sz="800" spc="-50" dirty="0">
                <a:latin typeface="Lucida Sans"/>
                <a:cs typeface="Lucida Sans"/>
              </a:rPr>
              <a:t> </a:t>
            </a:r>
            <a:r>
              <a:rPr lang="en-US" sz="800" spc="-10" dirty="0">
                <a:latin typeface="Lucida Sans"/>
                <a:cs typeface="Lucida Sans"/>
              </a:rPr>
              <a:t>order</a:t>
            </a:r>
            <a:r>
              <a:rPr lang="en-US" sz="800" spc="-30" dirty="0">
                <a:latin typeface="Lucida Sans"/>
                <a:cs typeface="Lucida Sans"/>
              </a:rPr>
              <a:t> </a:t>
            </a:r>
            <a:r>
              <a:rPr lang="en-US" sz="800" spc="-25" dirty="0">
                <a:latin typeface="Lucida Sans"/>
                <a:cs typeface="Lucida Sans"/>
              </a:rPr>
              <a:t>pharmacy.</a:t>
            </a:r>
            <a:r>
              <a:rPr lang="en-US" sz="800" spc="-50" dirty="0">
                <a:latin typeface="Lucida Sans"/>
                <a:cs typeface="Lucida Sans"/>
              </a:rPr>
              <a:t> </a:t>
            </a:r>
            <a:r>
              <a:rPr lang="en-US" sz="800" spc="-20" dirty="0">
                <a:latin typeface="Lucida Sans"/>
                <a:cs typeface="Lucida Sans"/>
              </a:rPr>
              <a:t>Review</a:t>
            </a:r>
            <a:r>
              <a:rPr lang="en-US" sz="800" spc="-5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chart</a:t>
            </a:r>
            <a:r>
              <a:rPr lang="en-US" sz="800" spc="-40" dirty="0">
                <a:latin typeface="Lucida Sans"/>
                <a:cs typeface="Lucida Sans"/>
              </a:rPr>
              <a:t> </a:t>
            </a:r>
            <a:r>
              <a:rPr lang="en-US" sz="800" spc="-20" dirty="0">
                <a:latin typeface="Lucida Sans"/>
                <a:cs typeface="Lucida Sans"/>
              </a:rPr>
              <a:t>for</a:t>
            </a:r>
            <a:r>
              <a:rPr lang="en-US" sz="800" spc="-3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amount</a:t>
            </a:r>
            <a:r>
              <a:rPr lang="en-US" sz="800" spc="-50" dirty="0">
                <a:latin typeface="Lucida Sans"/>
                <a:cs typeface="Lucida Sans"/>
              </a:rPr>
              <a:t> </a:t>
            </a:r>
            <a:r>
              <a:rPr lang="en-US" sz="800" spc="-20" dirty="0">
                <a:latin typeface="Lucida Sans"/>
                <a:cs typeface="Lucida Sans"/>
              </a:rPr>
              <a:t>you</a:t>
            </a:r>
            <a:r>
              <a:rPr lang="en-US" sz="800" spc="-45" dirty="0">
                <a:latin typeface="Lucida Sans"/>
                <a:cs typeface="Lucida Sans"/>
              </a:rPr>
              <a:t> </a:t>
            </a:r>
            <a:r>
              <a:rPr lang="en-US" sz="800" spc="-35" dirty="0">
                <a:latin typeface="Lucida Sans"/>
                <a:cs typeface="Lucida Sans"/>
              </a:rPr>
              <a:t>will</a:t>
            </a:r>
            <a:r>
              <a:rPr lang="en-US" sz="800" spc="-45" dirty="0">
                <a:latin typeface="Lucida Sans"/>
                <a:cs typeface="Lucida Sans"/>
              </a:rPr>
              <a:t> </a:t>
            </a:r>
            <a:r>
              <a:rPr lang="en-US" sz="800" spc="-20" dirty="0">
                <a:latin typeface="Lucida Sans"/>
                <a:cs typeface="Lucida Sans"/>
              </a:rPr>
              <a:t>pay</a:t>
            </a:r>
            <a:r>
              <a:rPr lang="en-US" sz="800" spc="-45" dirty="0">
                <a:latin typeface="Lucida Sans"/>
                <a:cs typeface="Lucida Sans"/>
              </a:rPr>
              <a:t> </a:t>
            </a:r>
            <a:r>
              <a:rPr lang="en-US" sz="800" spc="-20" dirty="0">
                <a:latin typeface="Lucida Sans"/>
                <a:cs typeface="Lucida Sans"/>
              </a:rPr>
              <a:t>for</a:t>
            </a:r>
            <a:r>
              <a:rPr lang="en-US" sz="800" spc="-45"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60" dirty="0">
                <a:latin typeface="Lucida Sans"/>
                <a:cs typeface="Lucida Sans"/>
              </a:rPr>
              <a:t>30-</a:t>
            </a:r>
            <a:r>
              <a:rPr lang="en-US" sz="800" spc="-25" dirty="0">
                <a:latin typeface="Lucida Sans"/>
                <a:cs typeface="Lucida Sans"/>
              </a:rPr>
              <a:t>day </a:t>
            </a:r>
            <a:r>
              <a:rPr lang="en-US" sz="800" spc="-30" dirty="0">
                <a:latin typeface="Lucida Sans"/>
                <a:cs typeface="Lucida Sans"/>
              </a:rPr>
              <a:t>supply</a:t>
            </a:r>
            <a:r>
              <a:rPr lang="en-US" sz="800" spc="-40" dirty="0">
                <a:latin typeface="Lucida Sans"/>
                <a:cs typeface="Lucida Sans"/>
              </a:rPr>
              <a:t> </a:t>
            </a:r>
            <a:r>
              <a:rPr lang="en-US" sz="800" spc="-20" dirty="0">
                <a:latin typeface="Lucida Sans"/>
                <a:cs typeface="Lucida Sans"/>
              </a:rPr>
              <a:t>of</a:t>
            </a:r>
            <a:r>
              <a:rPr lang="en-US" sz="800" spc="-30" dirty="0">
                <a:latin typeface="Lucida Sans"/>
                <a:cs typeface="Lucida Sans"/>
              </a:rPr>
              <a:t> </a:t>
            </a:r>
            <a:r>
              <a:rPr lang="en-US" sz="800" spc="-20" dirty="0">
                <a:latin typeface="Lucida Sans"/>
                <a:cs typeface="Lucida Sans"/>
              </a:rPr>
              <a:t>the</a:t>
            </a:r>
            <a:r>
              <a:rPr lang="en-US" sz="800" spc="-25" dirty="0">
                <a:latin typeface="Lucida Sans"/>
                <a:cs typeface="Lucida Sans"/>
              </a:rPr>
              <a:t> </a:t>
            </a:r>
            <a:r>
              <a:rPr lang="en-US" sz="800" spc="-30" dirty="0">
                <a:latin typeface="Lucida Sans"/>
                <a:cs typeface="Lucida Sans"/>
              </a:rPr>
              <a:t>prescription</a:t>
            </a:r>
            <a:r>
              <a:rPr lang="en-US" sz="800" spc="-40" dirty="0">
                <a:latin typeface="Lucida Sans"/>
                <a:cs typeface="Lucida Sans"/>
              </a:rPr>
              <a:t> drug</a:t>
            </a:r>
            <a:r>
              <a:rPr lang="en-US" sz="800" spc="-5" dirty="0">
                <a:latin typeface="Lucida Sans"/>
                <a:cs typeface="Lucida Sans"/>
              </a:rPr>
              <a:t> </a:t>
            </a:r>
            <a:r>
              <a:rPr lang="en-US" sz="800" spc="-30" dirty="0">
                <a:latin typeface="Lucida Sans"/>
                <a:cs typeface="Lucida Sans"/>
              </a:rPr>
              <a:t>category</a:t>
            </a:r>
            <a:r>
              <a:rPr lang="en-US" sz="800" spc="-45" dirty="0">
                <a:latin typeface="Lucida Sans"/>
                <a:cs typeface="Lucida Sans"/>
              </a:rPr>
              <a:t> </a:t>
            </a:r>
            <a:r>
              <a:rPr lang="en-US" sz="800" spc="-35" dirty="0">
                <a:latin typeface="Lucida Sans"/>
                <a:cs typeface="Lucida Sans"/>
              </a:rPr>
              <a:t>listed.</a:t>
            </a:r>
            <a:r>
              <a:rPr lang="en-US" sz="800" spc="-40" dirty="0">
                <a:latin typeface="Lucida Sans"/>
                <a:cs typeface="Lucida Sans"/>
              </a:rPr>
              <a:t> </a:t>
            </a:r>
            <a:r>
              <a:rPr lang="en-US" sz="800" spc="-30" dirty="0">
                <a:solidFill>
                  <a:srgbClr val="1A1A1E"/>
                </a:solidFill>
                <a:latin typeface="Lucida Sans"/>
                <a:cs typeface="Lucida Sans"/>
              </a:rPr>
              <a:t>Your </a:t>
            </a:r>
            <a:r>
              <a:rPr lang="en-US" sz="800" spc="-25" dirty="0">
                <a:solidFill>
                  <a:srgbClr val="1A1A1E"/>
                </a:solidFill>
                <a:latin typeface="Lucida Sans"/>
                <a:cs typeface="Lucida Sans"/>
              </a:rPr>
              <a:t>medical</a:t>
            </a:r>
            <a:r>
              <a:rPr lang="en-US" sz="800" spc="-40" dirty="0">
                <a:solidFill>
                  <a:srgbClr val="1A1A1E"/>
                </a:solidFill>
                <a:latin typeface="Lucida Sans"/>
                <a:cs typeface="Lucida Sans"/>
              </a:rPr>
              <a:t> </a:t>
            </a:r>
            <a:r>
              <a:rPr lang="en-US" sz="800" spc="-25" dirty="0">
                <a:solidFill>
                  <a:srgbClr val="1A1A1E"/>
                </a:solidFill>
                <a:latin typeface="Lucida Sans"/>
                <a:cs typeface="Lucida Sans"/>
              </a:rPr>
              <a:t>ID</a:t>
            </a:r>
            <a:r>
              <a:rPr lang="en-US" sz="800" spc="-55" dirty="0">
                <a:solidFill>
                  <a:srgbClr val="1A1A1E"/>
                </a:solidFill>
                <a:latin typeface="Lucida Sans"/>
                <a:cs typeface="Lucida Sans"/>
              </a:rPr>
              <a:t> </a:t>
            </a:r>
            <a:r>
              <a:rPr lang="en-US" sz="800" spc="-20" dirty="0">
                <a:solidFill>
                  <a:srgbClr val="1A1A1E"/>
                </a:solidFill>
                <a:latin typeface="Lucida Sans"/>
                <a:cs typeface="Lucida Sans"/>
              </a:rPr>
              <a:t>card</a:t>
            </a:r>
            <a:r>
              <a:rPr lang="en-US" sz="800" spc="-35" dirty="0">
                <a:solidFill>
                  <a:srgbClr val="1A1A1E"/>
                </a:solidFill>
                <a:latin typeface="Lucida Sans"/>
                <a:cs typeface="Lucida Sans"/>
              </a:rPr>
              <a:t> will </a:t>
            </a:r>
            <a:r>
              <a:rPr lang="en-US" sz="800" spc="-25" dirty="0">
                <a:solidFill>
                  <a:srgbClr val="1A1A1E"/>
                </a:solidFill>
                <a:latin typeface="Lucida Sans"/>
                <a:cs typeface="Lucida Sans"/>
              </a:rPr>
              <a:t>also</a:t>
            </a:r>
            <a:r>
              <a:rPr lang="en-US" sz="800" spc="-35" dirty="0">
                <a:solidFill>
                  <a:srgbClr val="1A1A1E"/>
                </a:solidFill>
                <a:latin typeface="Lucida Sans"/>
                <a:cs typeface="Lucida Sans"/>
              </a:rPr>
              <a:t> </a:t>
            </a:r>
            <a:r>
              <a:rPr lang="en-US" sz="800" spc="-30" dirty="0">
                <a:solidFill>
                  <a:srgbClr val="1A1A1E"/>
                </a:solidFill>
                <a:latin typeface="Lucida Sans"/>
                <a:cs typeface="Lucida Sans"/>
              </a:rPr>
              <a:t>include</a:t>
            </a:r>
            <a:r>
              <a:rPr lang="en-US" sz="800" spc="-45" dirty="0">
                <a:solidFill>
                  <a:srgbClr val="1A1A1E"/>
                </a:solidFill>
                <a:latin typeface="Lucida Sans"/>
                <a:cs typeface="Lucida Sans"/>
              </a:rPr>
              <a:t> </a:t>
            </a:r>
            <a:r>
              <a:rPr lang="en-US" sz="800" spc="-25" dirty="0">
                <a:solidFill>
                  <a:srgbClr val="1A1A1E"/>
                </a:solidFill>
                <a:latin typeface="Lucida Sans"/>
                <a:cs typeface="Lucida Sans"/>
              </a:rPr>
              <a:t>information</a:t>
            </a:r>
            <a:r>
              <a:rPr lang="en-US" sz="800" spc="-45" dirty="0">
                <a:solidFill>
                  <a:srgbClr val="1A1A1E"/>
                </a:solidFill>
                <a:latin typeface="Lucida Sans"/>
                <a:cs typeface="Lucida Sans"/>
              </a:rPr>
              <a:t> </a:t>
            </a:r>
            <a:r>
              <a:rPr lang="en-US" sz="800" spc="-20" dirty="0">
                <a:solidFill>
                  <a:srgbClr val="1A1A1E"/>
                </a:solidFill>
                <a:latin typeface="Lucida Sans"/>
                <a:cs typeface="Lucida Sans"/>
              </a:rPr>
              <a:t>on</a:t>
            </a:r>
            <a:r>
              <a:rPr lang="en-US" sz="800" spc="-35" dirty="0">
                <a:solidFill>
                  <a:srgbClr val="1A1A1E"/>
                </a:solidFill>
                <a:latin typeface="Lucida Sans"/>
                <a:cs typeface="Lucida Sans"/>
              </a:rPr>
              <a:t> </a:t>
            </a:r>
            <a:r>
              <a:rPr lang="en-US" sz="800" spc="-20" dirty="0">
                <a:solidFill>
                  <a:srgbClr val="1A1A1E"/>
                </a:solidFill>
                <a:latin typeface="Lucida Sans"/>
                <a:cs typeface="Lucida Sans"/>
              </a:rPr>
              <a:t>your</a:t>
            </a:r>
            <a:r>
              <a:rPr lang="en-US" sz="800" spc="-40" dirty="0">
                <a:solidFill>
                  <a:srgbClr val="1A1A1E"/>
                </a:solidFill>
                <a:latin typeface="Lucida Sans"/>
                <a:cs typeface="Lucida Sans"/>
              </a:rPr>
              <a:t> </a:t>
            </a:r>
            <a:r>
              <a:rPr lang="en-US" sz="800" spc="-30" dirty="0">
                <a:solidFill>
                  <a:srgbClr val="1A1A1E"/>
                </a:solidFill>
                <a:latin typeface="Lucida Sans"/>
                <a:cs typeface="Lucida Sans"/>
              </a:rPr>
              <a:t>prescription</a:t>
            </a:r>
            <a:r>
              <a:rPr lang="en-US" sz="800" spc="-35" dirty="0">
                <a:solidFill>
                  <a:srgbClr val="1A1A1E"/>
                </a:solidFill>
                <a:latin typeface="Lucida Sans"/>
                <a:cs typeface="Lucida Sans"/>
              </a:rPr>
              <a:t> drug</a:t>
            </a:r>
            <a:r>
              <a:rPr lang="en-US" sz="800" spc="-20" dirty="0">
                <a:solidFill>
                  <a:srgbClr val="1A1A1E"/>
                </a:solidFill>
                <a:latin typeface="Lucida Sans"/>
                <a:cs typeface="Lucida Sans"/>
              </a:rPr>
              <a:t> </a:t>
            </a:r>
            <a:r>
              <a:rPr lang="en-US" sz="800" spc="-10" dirty="0">
                <a:solidFill>
                  <a:srgbClr val="1A1A1E"/>
                </a:solidFill>
                <a:latin typeface="Lucida Sans"/>
                <a:cs typeface="Lucida Sans"/>
              </a:rPr>
              <a:t>coverage. </a:t>
            </a:r>
            <a:r>
              <a:rPr lang="en-US" sz="800" spc="-55" dirty="0">
                <a:latin typeface="Lucida Sans"/>
                <a:cs typeface="Lucida Sans"/>
              </a:rPr>
              <a:t>To</a:t>
            </a:r>
            <a:r>
              <a:rPr lang="en-US" sz="800" spc="-50" dirty="0">
                <a:latin typeface="Lucida Sans"/>
                <a:cs typeface="Lucida Sans"/>
              </a:rPr>
              <a:t> </a:t>
            </a:r>
            <a:r>
              <a:rPr lang="en-US" sz="800" spc="-20" dirty="0">
                <a:latin typeface="Lucida Sans"/>
                <a:cs typeface="Lucida Sans"/>
              </a:rPr>
              <a:t>view</a:t>
            </a:r>
            <a:r>
              <a:rPr lang="en-US" sz="800" spc="-50" dirty="0">
                <a:latin typeface="Lucida Sans"/>
                <a:cs typeface="Lucida Sans"/>
              </a:rPr>
              <a:t> </a:t>
            </a:r>
            <a:r>
              <a:rPr lang="en-US" sz="800" dirty="0">
                <a:latin typeface="Lucida Sans"/>
                <a:cs typeface="Lucida Sans"/>
              </a:rPr>
              <a:t>a</a:t>
            </a:r>
            <a:r>
              <a:rPr lang="en-US" sz="800" spc="-40" dirty="0">
                <a:latin typeface="Lucida Sans"/>
                <a:cs typeface="Lucida Sans"/>
              </a:rPr>
              <a:t> list</a:t>
            </a:r>
            <a:r>
              <a:rPr lang="en-US" sz="800" spc="-60" dirty="0">
                <a:latin typeface="Lucida Sans"/>
                <a:cs typeface="Lucida Sans"/>
              </a:rPr>
              <a:t> </a:t>
            </a:r>
            <a:r>
              <a:rPr lang="en-US" sz="800" spc="-20" dirty="0">
                <a:latin typeface="Lucida Sans"/>
                <a:cs typeface="Lucida Sans"/>
              </a:rPr>
              <a:t>of</a:t>
            </a:r>
            <a:r>
              <a:rPr lang="en-US" sz="800" spc="-45" dirty="0">
                <a:latin typeface="Lucida Sans"/>
                <a:cs typeface="Lucida Sans"/>
              </a:rPr>
              <a:t> </a:t>
            </a:r>
            <a:r>
              <a:rPr lang="en-US" sz="800" spc="-20" dirty="0">
                <a:latin typeface="Lucida Sans"/>
                <a:cs typeface="Lucida Sans"/>
              </a:rPr>
              <a:t>covered</a:t>
            </a:r>
            <a:r>
              <a:rPr lang="en-US" sz="800" spc="-55" dirty="0">
                <a:latin typeface="Lucida Sans"/>
                <a:cs typeface="Lucida Sans"/>
              </a:rPr>
              <a:t> </a:t>
            </a:r>
            <a:r>
              <a:rPr lang="en-US" sz="800" spc="-40" dirty="0">
                <a:latin typeface="Lucida Sans"/>
                <a:cs typeface="Lucida Sans"/>
              </a:rPr>
              <a:t>drugs,</a:t>
            </a:r>
            <a:r>
              <a:rPr lang="en-US" sz="800" spc="-30" dirty="0">
                <a:latin typeface="Lucida Sans"/>
                <a:cs typeface="Lucida Sans"/>
              </a:rPr>
              <a:t> find</a:t>
            </a:r>
            <a:r>
              <a:rPr lang="en-US" sz="800" spc="-50" dirty="0">
                <a:latin typeface="Lucida Sans"/>
                <a:cs typeface="Lucida Sans"/>
              </a:rPr>
              <a:t> </a:t>
            </a:r>
            <a:r>
              <a:rPr lang="en-US" sz="800" spc="-30" dirty="0">
                <a:latin typeface="Lucida Sans"/>
                <a:cs typeface="Lucida Sans"/>
              </a:rPr>
              <a:t>cost</a:t>
            </a:r>
            <a:r>
              <a:rPr lang="en-US" sz="800" spc="-45" dirty="0">
                <a:latin typeface="Lucida Sans"/>
                <a:cs typeface="Lucida Sans"/>
              </a:rPr>
              <a:t> </a:t>
            </a:r>
            <a:r>
              <a:rPr lang="en-US" sz="800" spc="-10" dirty="0">
                <a:latin typeface="Lucida Sans"/>
                <a:cs typeface="Lucida Sans"/>
              </a:rPr>
              <a:t>estimates, </a:t>
            </a:r>
            <a:r>
              <a:rPr lang="en-US" sz="800" spc="-25" dirty="0">
                <a:latin typeface="Lucida Sans"/>
                <a:cs typeface="Lucida Sans"/>
              </a:rPr>
              <a:t>locate</a:t>
            </a:r>
            <a:r>
              <a:rPr lang="en-US" sz="800" spc="-45" dirty="0">
                <a:latin typeface="Lucida Sans"/>
                <a:cs typeface="Lucida Sans"/>
              </a:rPr>
              <a:t> </a:t>
            </a:r>
            <a:r>
              <a:rPr lang="en-US" sz="800" dirty="0">
                <a:latin typeface="Lucida Sans"/>
                <a:cs typeface="Lucida Sans"/>
              </a:rPr>
              <a:t>an</a:t>
            </a:r>
            <a:r>
              <a:rPr lang="en-US" sz="800" spc="-25" dirty="0">
                <a:latin typeface="Lucida Sans"/>
                <a:cs typeface="Lucida Sans"/>
              </a:rPr>
              <a:t> </a:t>
            </a:r>
            <a:r>
              <a:rPr lang="en-US" sz="800" spc="-30" dirty="0">
                <a:latin typeface="Lucida Sans"/>
                <a:cs typeface="Lucida Sans"/>
              </a:rPr>
              <a:t>in-</a:t>
            </a:r>
            <a:r>
              <a:rPr lang="en-US" sz="800" spc="-25" dirty="0">
                <a:latin typeface="Lucida Sans"/>
                <a:cs typeface="Lucida Sans"/>
              </a:rPr>
              <a:t>network</a:t>
            </a:r>
            <a:r>
              <a:rPr lang="en-US" sz="800" spc="-35" dirty="0">
                <a:latin typeface="Lucida Sans"/>
                <a:cs typeface="Lucida Sans"/>
              </a:rPr>
              <a:t> </a:t>
            </a:r>
            <a:r>
              <a:rPr lang="en-US" sz="800" spc="-25" dirty="0">
                <a:latin typeface="Lucida Sans"/>
                <a:cs typeface="Lucida Sans"/>
              </a:rPr>
              <a:t>pharmacy,</a:t>
            </a:r>
            <a:r>
              <a:rPr lang="en-US" sz="800" spc="-35" dirty="0">
                <a:latin typeface="Lucida Sans"/>
                <a:cs typeface="Lucida Sans"/>
              </a:rPr>
              <a:t> </a:t>
            </a:r>
            <a:r>
              <a:rPr lang="en-US" sz="800" spc="-30" dirty="0">
                <a:latin typeface="Lucida Sans"/>
                <a:cs typeface="Lucida Sans"/>
              </a:rPr>
              <a:t>register</a:t>
            </a:r>
            <a:r>
              <a:rPr lang="en-US" sz="800" spc="-20" dirty="0">
                <a:latin typeface="Lucida Sans"/>
                <a:cs typeface="Lucida Sans"/>
              </a:rPr>
              <a:t> for </a:t>
            </a:r>
            <a:r>
              <a:rPr lang="en-US" sz="800" spc="-25" dirty="0">
                <a:latin typeface="Lucida Sans"/>
                <a:cs typeface="Lucida Sans"/>
              </a:rPr>
              <a:t>mail-</a:t>
            </a:r>
            <a:r>
              <a:rPr lang="en-US" sz="800" spc="-20" dirty="0">
                <a:latin typeface="Lucida Sans"/>
                <a:cs typeface="Lucida Sans"/>
              </a:rPr>
              <a:t>order </a:t>
            </a:r>
            <a:r>
              <a:rPr lang="en-US" sz="800" spc="-30" dirty="0">
                <a:latin typeface="Lucida Sans"/>
                <a:cs typeface="Lucida Sans"/>
              </a:rPr>
              <a:t>delivery,</a:t>
            </a:r>
            <a:r>
              <a:rPr lang="en-US" sz="800" spc="-15" dirty="0">
                <a:latin typeface="Lucida Sans"/>
                <a:cs typeface="Lucida Sans"/>
              </a:rPr>
              <a:t> </a:t>
            </a:r>
            <a:r>
              <a:rPr lang="en-US" sz="800" spc="-10" dirty="0">
                <a:latin typeface="Lucida Sans"/>
                <a:cs typeface="Lucida Sans"/>
              </a:rPr>
              <a:t>and</a:t>
            </a:r>
            <a:r>
              <a:rPr lang="en-US" sz="800" spc="-20" dirty="0">
                <a:latin typeface="Lucida Sans"/>
                <a:cs typeface="Lucida Sans"/>
              </a:rPr>
              <a:t> review</a:t>
            </a:r>
            <a:r>
              <a:rPr lang="en-US" sz="800" spc="-10" dirty="0">
                <a:latin typeface="Lucida Sans"/>
                <a:cs typeface="Lucida Sans"/>
              </a:rPr>
              <a:t> </a:t>
            </a:r>
            <a:r>
              <a:rPr lang="en-US" sz="800" spc="-20" dirty="0">
                <a:latin typeface="Lucida Sans"/>
                <a:cs typeface="Lucida Sans"/>
              </a:rPr>
              <a:t>other</a:t>
            </a:r>
            <a:r>
              <a:rPr lang="en-US" sz="800" spc="-25" dirty="0">
                <a:latin typeface="Lucida Sans"/>
                <a:cs typeface="Lucida Sans"/>
              </a:rPr>
              <a:t> important</a:t>
            </a:r>
            <a:r>
              <a:rPr lang="en-US" sz="800" spc="-15" dirty="0">
                <a:latin typeface="Lucida Sans"/>
                <a:cs typeface="Lucida Sans"/>
              </a:rPr>
              <a:t> </a:t>
            </a:r>
            <a:r>
              <a:rPr lang="en-US" sz="800" spc="-30" dirty="0">
                <a:latin typeface="Lucida Sans"/>
                <a:cs typeface="Lucida Sans"/>
              </a:rPr>
              <a:t>information</a:t>
            </a:r>
            <a:r>
              <a:rPr lang="en-US" sz="800" spc="-35" dirty="0">
                <a:latin typeface="Lucida Sans"/>
                <a:cs typeface="Lucida Sans"/>
              </a:rPr>
              <a:t> </a:t>
            </a:r>
            <a:r>
              <a:rPr lang="en-US" sz="800" spc="-20" dirty="0">
                <a:latin typeface="Lucida Sans"/>
                <a:cs typeface="Lucida Sans"/>
              </a:rPr>
              <a:t>about your</a:t>
            </a:r>
            <a:r>
              <a:rPr lang="en-US" sz="800" spc="-15" dirty="0">
                <a:latin typeface="Lucida Sans"/>
                <a:cs typeface="Lucida Sans"/>
              </a:rPr>
              <a:t> </a:t>
            </a:r>
            <a:r>
              <a:rPr lang="en-US" sz="800" spc="-30" dirty="0">
                <a:latin typeface="Lucida Sans"/>
                <a:cs typeface="Lucida Sans"/>
              </a:rPr>
              <a:t>prescription</a:t>
            </a:r>
            <a:r>
              <a:rPr lang="en-US" sz="800" spc="-25" dirty="0">
                <a:latin typeface="Lucida Sans"/>
                <a:cs typeface="Lucida Sans"/>
              </a:rPr>
              <a:t> </a:t>
            </a:r>
            <a:r>
              <a:rPr lang="en-US" sz="800" spc="-40" dirty="0">
                <a:latin typeface="Lucida Sans"/>
                <a:cs typeface="Lucida Sans"/>
              </a:rPr>
              <a:t>drug</a:t>
            </a:r>
            <a:r>
              <a:rPr lang="en-US" sz="800" spc="5" dirty="0">
                <a:latin typeface="Lucida Sans"/>
                <a:cs typeface="Lucida Sans"/>
              </a:rPr>
              <a:t> </a:t>
            </a:r>
            <a:r>
              <a:rPr lang="en-US" sz="800" spc="-10" dirty="0">
                <a:latin typeface="Lucida Sans"/>
                <a:cs typeface="Lucida Sans"/>
              </a:rPr>
              <a:t>coverage visit </a:t>
            </a:r>
            <a:r>
              <a:rPr lang="en-US" sz="800" u="sng"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http://www.caremark.com/</a:t>
            </a:r>
          </a:p>
          <a:p>
            <a:pPr marL="12700" marR="5080">
              <a:spcBef>
                <a:spcPts val="100"/>
              </a:spcBef>
            </a:pPr>
            <a:endParaRPr lang="en-US" sz="800" dirty="0">
              <a:latin typeface="Lucida Sans"/>
              <a:cs typeface="Lucida Sans"/>
            </a:endParaRPr>
          </a:p>
          <a:p>
            <a:pPr marL="12700" marR="5080">
              <a:lnSpc>
                <a:spcPct val="100000"/>
              </a:lnSpc>
              <a:spcBef>
                <a:spcPts val="100"/>
              </a:spcBef>
            </a:pPr>
            <a:endParaRPr lang="en-US" sz="800" dirty="0">
              <a:solidFill>
                <a:srgbClr val="1A1A1E"/>
              </a:solidFill>
              <a:latin typeface="Lucida Sans"/>
              <a:cs typeface="Lucida Sans"/>
            </a:endParaRPr>
          </a:p>
          <a:p>
            <a:pPr marL="15748" marR="2176">
              <a:lnSpc>
                <a:spcPts val="1019"/>
              </a:lnSpc>
            </a:pPr>
            <a:endParaRPr lang="en-US" sz="800" dirty="0">
              <a:latin typeface="Lucida Sans" panose="020B0602030504020204" pitchFamily="34" charset="0"/>
              <a:cs typeface="Arial"/>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1958108809"/>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9093974"/>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2225449622"/>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296150154"/>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1682190314"/>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0EBFEFA-6D5B-4C2E-A6A3-620136B72C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14574</TotalTime>
  <Words>2665</Words>
  <Application>Microsoft Office PowerPoint</Application>
  <PresentationFormat>Custom</PresentationFormat>
  <Paragraphs>419</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Full-Time Home Health Caregivers and Clinicians (VFT)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102</cp:revision>
  <dcterms:modified xsi:type="dcterms:W3CDTF">2025-03-06T16:46:54Z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