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Lst>
  <p:notesMasterIdLst>
    <p:notesMasterId r:id="rId10"/>
  </p:notesMasterIdLst>
  <p:sldIdLst>
    <p:sldId id="309" r:id="rId6"/>
    <p:sldId id="296" r:id="rId7"/>
    <p:sldId id="310" r:id="rId8"/>
    <p:sldId id="311" r:id="rId9"/>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DD270F-2FC9-5405-9785-A0B1CC0FEAC1}" name="David Schwager" initials="DS" userId="S::David.Schwager@alliant.com::5d17f50f-ba4e-45e8-9cd9-0b5f4fc791f3" providerId="AD"/>
  <p188:author id="{0109C722-F6AE-5AC7-DF4E-4B722855D64A}" name="Steffany Avilez" initials="SA" userId="S::Steffany.Avilez@alliant.com::61030d3f-9474-4459-91a6-400c25f0a5bb" providerId="AD"/>
  <p188:author id="{C4D17C47-56F5-ED71-C712-6922C24B47FA}" name="Dowling, Katelyn" initials="KD" userId="S::kdowling@bayada.com::3a1c91f9-830f-432f-8cdb-06129e06fef0" providerId="AD"/>
  <p188:author id="{58D74C8A-EE61-DD88-563A-23B6F91A707C}" name="Wagner, Kait" initials="KW" userId="S::kwagner1@bayada.com::45ecb98f-6b2c-4da9-9165-082755caa45f" providerId="AD"/>
  <p188:author id="{846A9C90-A844-D2C1-6A27-81FA41F6B5A3}" name="Alexandra Garavaglia" initials="AG" userId="S::Alexandra.Garavaglia@alliant.com::b2038530-17b9-439a-90cf-7c85415979af" providerId="AD"/>
  <p188:author id="{E09803D6-367B-6A58-7F50-3EEA594219BF}" name="Lisa Brown" initials="LB" userId="S::Lisa.Brown@alliant.com::2a28c396-8875-4986-a041-1f61025ebb3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BDC9"/>
    <a:srgbClr val="032E41"/>
    <a:srgbClr val="002F43"/>
    <a:srgbClr val="92E7EE"/>
    <a:srgbClr val="4B0F41"/>
    <a:srgbClr val="E9E9E9"/>
    <a:srgbClr val="FF006E"/>
    <a:srgbClr val="7652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57" autoAdjust="0"/>
  </p:normalViewPr>
  <p:slideViewPr>
    <p:cSldViewPr>
      <p:cViewPr>
        <p:scale>
          <a:sx n="60" d="100"/>
          <a:sy n="60" d="100"/>
        </p:scale>
        <p:origin x="2357" y="-13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B617D4A8-9CE5-4376-9ABB-AD9B4480AF42}" type="datetimeFigureOut">
              <a:rPr lang="en-US" smtClean="0"/>
              <a:t>3/6/2025</a:t>
            </a:fld>
            <a:endParaRPr lang="en-US"/>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076C70A4-8371-4AA0-8064-0A4296521D3C}" type="slidenum">
              <a:rPr lang="en-US" smtClean="0"/>
              <a:t>‹#›</a:t>
            </a:fld>
            <a:endParaRPr lang="en-US"/>
          </a:p>
        </p:txBody>
      </p:sp>
    </p:spTree>
    <p:extLst>
      <p:ext uri="{BB962C8B-B14F-4D97-AF65-F5344CB8AC3E}">
        <p14:creationId xmlns:p14="http://schemas.microsoft.com/office/powerpoint/2010/main" val="3185394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1</a:t>
            </a:fld>
            <a:endParaRPr lang="en-US"/>
          </a:p>
        </p:txBody>
      </p:sp>
    </p:spTree>
    <p:extLst>
      <p:ext uri="{BB962C8B-B14F-4D97-AF65-F5344CB8AC3E}">
        <p14:creationId xmlns:p14="http://schemas.microsoft.com/office/powerpoint/2010/main" val="1773095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2</a:t>
            </a:fld>
            <a:endParaRPr lang="en-US"/>
          </a:p>
        </p:txBody>
      </p:sp>
    </p:spTree>
    <p:extLst>
      <p:ext uri="{BB962C8B-B14F-4D97-AF65-F5344CB8AC3E}">
        <p14:creationId xmlns:p14="http://schemas.microsoft.com/office/powerpoint/2010/main" val="1922943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Confirm Carrier Names and plan details in paragraphs and tables. </a:t>
            </a:r>
          </a:p>
        </p:txBody>
      </p:sp>
      <p:sp>
        <p:nvSpPr>
          <p:cNvPr id="4" name="Slide Number Placeholder 3"/>
          <p:cNvSpPr>
            <a:spLocks noGrp="1"/>
          </p:cNvSpPr>
          <p:nvPr>
            <p:ph type="sldNum" sz="quarter" idx="5"/>
          </p:nvPr>
        </p:nvSpPr>
        <p:spPr/>
        <p:txBody>
          <a:bodyPr/>
          <a:lstStyle/>
          <a:p>
            <a:fld id="{076C70A4-8371-4AA0-8064-0A4296521D3C}" type="slidenum">
              <a:rPr lang="en-US" smtClean="0"/>
              <a:t>3</a:t>
            </a:fld>
            <a:endParaRPr lang="en-US"/>
          </a:p>
        </p:txBody>
      </p:sp>
    </p:spTree>
    <p:extLst>
      <p:ext uri="{BB962C8B-B14F-4D97-AF65-F5344CB8AC3E}">
        <p14:creationId xmlns:p14="http://schemas.microsoft.com/office/powerpoint/2010/main" val="154934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Confirm Carrier Names and plan details in paragraphs and tables. </a:t>
            </a:r>
          </a:p>
          <a:p>
            <a:endParaRPr lang="en-US" dirty="0"/>
          </a:p>
        </p:txBody>
      </p:sp>
      <p:sp>
        <p:nvSpPr>
          <p:cNvPr id="4" name="Slide Number Placeholder 3"/>
          <p:cNvSpPr>
            <a:spLocks noGrp="1"/>
          </p:cNvSpPr>
          <p:nvPr>
            <p:ph type="sldNum" sz="quarter" idx="5"/>
          </p:nvPr>
        </p:nvSpPr>
        <p:spPr/>
        <p:txBody>
          <a:bodyPr/>
          <a:lstStyle/>
          <a:p>
            <a:fld id="{076C70A4-8371-4AA0-8064-0A4296521D3C}" type="slidenum">
              <a:rPr lang="en-US" smtClean="0"/>
              <a:t>4</a:t>
            </a:fld>
            <a:endParaRPr lang="en-US"/>
          </a:p>
        </p:txBody>
      </p:sp>
    </p:spTree>
    <p:extLst>
      <p:ext uri="{BB962C8B-B14F-4D97-AF65-F5344CB8AC3E}">
        <p14:creationId xmlns:p14="http://schemas.microsoft.com/office/powerpoint/2010/main" val="130868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9181E55-CB42-4DA8-8AC7-0FA4AC5FA7AF}"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377459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35E0E30-6487-19DD-17DA-C98888EA2595}"/>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body" idx="1"/>
          </p:nvPr>
        </p:nvSpPr>
        <p:spPr>
          <a:xfrm>
            <a:off x="501647" y="4303853"/>
            <a:ext cx="6780530" cy="276999"/>
          </a:xfrm>
        </p:spPr>
        <p:txBody>
          <a:bodyPr lIns="0" tIns="0" rIns="0" bIns="0"/>
          <a:lstStyle>
            <a:lvl1pPr>
              <a:defRPr b="0" i="0">
                <a:solidFill>
                  <a:schemeClr val="tx1"/>
                </a:solidFill>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8489AE9-C710-49F6-87EA-1104585198DA}" type="datetime1">
              <a:rPr lang="en-US" smtClean="0"/>
              <a:t>3/6/2025</a:t>
            </a:fld>
            <a:endParaRPr lang="en-US"/>
          </a:p>
        </p:txBody>
      </p:sp>
      <p:sp>
        <p:nvSpPr>
          <p:cNvPr id="6" name="Holder 6"/>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1605782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736F76BE-5328-2A36-3095-1D783F438DBE}"/>
              </a:ext>
            </a:extLst>
          </p:cNvPr>
          <p:cNvSpPr/>
          <p:nvPr userDrawn="1"/>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500" b="0" i="0">
                <a:solidFill>
                  <a:schemeClr val="bg1"/>
                </a:solidFill>
                <a:latin typeface="Gill Sans MT" panose="020B0502020104020203" pitchFamily="34" charset="0"/>
                <a:cs typeface="Tahoma"/>
              </a:defRPr>
            </a:lvl1pPr>
          </a:lstStyle>
          <a:p>
            <a:endParaRPr dirty="0"/>
          </a:p>
        </p:txBody>
      </p:sp>
      <p:sp>
        <p:nvSpPr>
          <p:cNvPr id="3" name="Holder 3"/>
          <p:cNvSpPr>
            <a:spLocks noGrp="1"/>
          </p:cNvSpPr>
          <p:nvPr>
            <p:ph sz="half" idx="2"/>
          </p:nvPr>
        </p:nvSpPr>
        <p:spPr>
          <a:xfrm>
            <a:off x="522160" y="3537267"/>
            <a:ext cx="3296920" cy="153888"/>
          </a:xfrm>
          <a:prstGeom prst="rect">
            <a:avLst/>
          </a:prstGeom>
        </p:spPr>
        <p:txBody>
          <a:bodyPr wrap="square" lIns="0" tIns="0" rIns="0" bIns="0">
            <a:spAutoFit/>
          </a:bodyPr>
          <a:lstStyle>
            <a:lvl1pPr>
              <a:defRPr sz="1000" b="0" i="0">
                <a:solidFill>
                  <a:schemeClr val="tx1"/>
                </a:solidFill>
                <a:latin typeface="+mj-lt"/>
                <a:cs typeface="Lucida Sans"/>
              </a:defRPr>
            </a:lvl1pPr>
          </a:lstStyle>
          <a:p>
            <a:endParaRPr dirty="0"/>
          </a:p>
        </p:txBody>
      </p:sp>
      <p:sp>
        <p:nvSpPr>
          <p:cNvPr id="4" name="Holder 4"/>
          <p:cNvSpPr>
            <a:spLocks noGrp="1"/>
          </p:cNvSpPr>
          <p:nvPr>
            <p:ph sz="half" idx="3"/>
          </p:nvPr>
        </p:nvSpPr>
        <p:spPr>
          <a:xfrm>
            <a:off x="3949445" y="3404044"/>
            <a:ext cx="3282950" cy="246221"/>
          </a:xfrm>
          <a:prstGeom prst="rect">
            <a:avLst/>
          </a:prstGeom>
        </p:spPr>
        <p:txBody>
          <a:bodyPr wrap="square" lIns="0" tIns="0" rIns="0" bIns="0">
            <a:spAutoFit/>
          </a:bodyPr>
          <a:lstStyle>
            <a:lvl1pPr>
              <a:defRPr sz="1600" b="0" i="0">
                <a:solidFill>
                  <a:schemeClr val="accent1"/>
                </a:solidFill>
                <a:latin typeface="+mj-lt"/>
                <a:cs typeface="Arial Black"/>
              </a:defRPr>
            </a:lvl1pPr>
          </a:lstStyle>
          <a:p>
            <a:endParaRPr dirty="0"/>
          </a:p>
        </p:txBody>
      </p:sp>
      <p:sp>
        <p:nvSpPr>
          <p:cNvPr id="8" name="Date Placeholder 7">
            <a:extLst>
              <a:ext uri="{FF2B5EF4-FFF2-40B4-BE49-F238E27FC236}">
                <a16:creationId xmlns:a16="http://schemas.microsoft.com/office/drawing/2014/main" id="{18810085-129D-6A1B-4FDE-AF1C77A9799D}"/>
              </a:ext>
            </a:extLst>
          </p:cNvPr>
          <p:cNvSpPr>
            <a:spLocks noGrp="1"/>
          </p:cNvSpPr>
          <p:nvPr>
            <p:ph type="dt" sz="half" idx="10"/>
          </p:nvPr>
        </p:nvSpPr>
        <p:spPr/>
        <p:txBody>
          <a:bodyPr/>
          <a:lstStyle/>
          <a:p>
            <a:fld id="{1D4D7BD4-36B7-4EAD-9462-CACC62C7A55E}" type="datetime1">
              <a:rPr lang="en-US" smtClean="0"/>
              <a:t>3/6/2025</a:t>
            </a:fld>
            <a:endParaRPr lang="en-US"/>
          </a:p>
        </p:txBody>
      </p:sp>
      <p:sp>
        <p:nvSpPr>
          <p:cNvPr id="9" name="Footer Placeholder 8">
            <a:extLst>
              <a:ext uri="{FF2B5EF4-FFF2-40B4-BE49-F238E27FC236}">
                <a16:creationId xmlns:a16="http://schemas.microsoft.com/office/drawing/2014/main" id="{19EB6B12-E2C0-FB44-AA90-ACB428C2F72D}"/>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84E2BD07-29DD-14C1-B377-3A441D15F306}"/>
              </a:ext>
            </a:extLst>
          </p:cNvPr>
          <p:cNvSpPr>
            <a:spLocks noGrp="1"/>
          </p:cNvSpPr>
          <p:nvPr>
            <p:ph type="sldNum" sz="quarter" idx="12"/>
          </p:nvPr>
        </p:nvSpPr>
        <p:spPr/>
        <p:txBody>
          <a:bodyPr/>
          <a:lstStyle/>
          <a:p>
            <a:pPr marL="38100">
              <a:lnSpc>
                <a:spcPct val="100000"/>
              </a:lnSpc>
              <a:spcBef>
                <a:spcPts val="170"/>
              </a:spcBef>
            </a:pPr>
            <a:fld id="{81D60167-4931-47E6-BA6A-407CBD079E47}" type="slidenum">
              <a:rPr lang="en-US" spc="-25" smtClean="0"/>
              <a:t>‹#›</a:t>
            </a:fld>
            <a:endParaRPr lang="en-US" spc="-25" dirty="0"/>
          </a:p>
        </p:txBody>
      </p:sp>
      <p:sp>
        <p:nvSpPr>
          <p:cNvPr id="11" name="Rectangle 2">
            <a:extLst>
              <a:ext uri="{FF2B5EF4-FFF2-40B4-BE49-F238E27FC236}">
                <a16:creationId xmlns:a16="http://schemas.microsoft.com/office/drawing/2014/main" id="{C0AE8E11-59CE-805E-5819-D082F4C08D70}"/>
              </a:ext>
            </a:extLst>
          </p:cNvPr>
          <p:cNvSpPr>
            <a:spLocks noChangeArrowheads="1"/>
          </p:cNvSpPr>
          <p:nvPr userDrawn="1"/>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2" name="Rectangle 3">
            <a:extLst>
              <a:ext uri="{FF2B5EF4-FFF2-40B4-BE49-F238E27FC236}">
                <a16:creationId xmlns:a16="http://schemas.microsoft.com/office/drawing/2014/main" id="{9D3593FF-B429-4436-3F4A-7E94331162FF}"/>
              </a:ext>
            </a:extLst>
          </p:cNvPr>
          <p:cNvSpPr>
            <a:spLocks noChangeArrowheads="1"/>
          </p:cNvSpPr>
          <p:nvPr userDrawn="1"/>
        </p:nvSpPr>
        <p:spPr bwMode="auto">
          <a:xfrm>
            <a:off x="228600" y="4572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1pPr>
            <a:lvl2pPr marL="457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2pPr>
            <a:lvl3pPr marL="914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3pPr>
            <a:lvl4pPr marL="1371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4pPr>
            <a:lvl5pPr marL="18288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5pPr>
            <a:lvl6pPr marL="22860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6pPr>
            <a:lvl7pPr marL="27432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7pPr>
            <a:lvl8pPr marL="32004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8pPr>
            <a:lvl9pPr marL="3657600" algn="l" rtl="0" eaLnBrk="0" fontAlgn="base" hangingPunct="0">
              <a:spcBef>
                <a:spcPct val="0"/>
              </a:spcBef>
              <a:spcAft>
                <a:spcPct val="0"/>
              </a:spcAft>
              <a:tabLst>
                <a:tab pos="2743200" algn="ctr"/>
                <a:tab pos="548640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743200" algn="ctr"/>
                <a:tab pos="5486400" algn="r"/>
              </a:tabLst>
            </a:pPr>
            <a:r>
              <a:rPr kumimoji="0" lang="en-US" altLang="en-US" sz="1200" b="0" i="1" u="none" strike="noStrike" cap="none" normalizeH="0" baseline="0">
                <a:ln>
                  <a:noFill/>
                </a:ln>
                <a:solidFill>
                  <a:srgbClr val="C3092B"/>
                </a:solidFill>
                <a:effectLst/>
                <a:latin typeface="Times" panose="02020603050405020304" pitchFamily="18" charset="0"/>
                <a:ea typeface="Times New Roman" panose="02020603050405020304" pitchFamily="18"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3463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5" y="0"/>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AE50F0-E770-40B6-8BDE-199E76D998EB}" type="datetime1">
              <a:rPr lang="en-US" smtClean="0"/>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6" name="Picture 5" descr="A person wearing a white lab coat&#10;&#10;Description automatically generated">
            <a:extLst>
              <a:ext uri="{FF2B5EF4-FFF2-40B4-BE49-F238E27FC236}">
                <a16:creationId xmlns:a16="http://schemas.microsoft.com/office/drawing/2014/main" id="{5AA07273-32FA-4390-6448-38DE050EA4D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3564" r="25805"/>
          <a:stretch/>
        </p:blipFill>
        <p:spPr>
          <a:xfrm>
            <a:off x="-152399" y="-87794"/>
            <a:ext cx="7970398" cy="10494693"/>
          </a:xfrm>
          <a:prstGeom prst="rect">
            <a:avLst/>
          </a:prstGeom>
        </p:spPr>
      </p:pic>
      <p:pic>
        <p:nvPicPr>
          <p:cNvPr id="7" name="Picture 2" descr="Bayada Home Health Care: Reviews and Costs in 2024 | The Senior List">
            <a:extLst>
              <a:ext uri="{FF2B5EF4-FFF2-40B4-BE49-F238E27FC236}">
                <a16:creationId xmlns:a16="http://schemas.microsoft.com/office/drawing/2014/main" id="{09996732-E27D-C656-88A5-826178AA6AF5}"/>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37492" y="82933"/>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8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1_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userDrawn="1"/>
        </p:nvSpPr>
        <p:spPr>
          <a:xfrm>
            <a:off x="0" y="0"/>
            <a:ext cx="7771130" cy="10058400"/>
          </a:xfrm>
          <a:custGeom>
            <a:avLst/>
            <a:gdLst/>
            <a:ahLst/>
            <a:cxnLst/>
            <a:rect l="l" t="t" r="r" b="b"/>
            <a:pathLst>
              <a:path w="7771130" h="10058400">
                <a:moveTo>
                  <a:pt x="7770876" y="0"/>
                </a:moveTo>
                <a:lnTo>
                  <a:pt x="0" y="0"/>
                </a:lnTo>
                <a:lnTo>
                  <a:pt x="0" y="10058400"/>
                </a:lnTo>
                <a:lnTo>
                  <a:pt x="7770876" y="10058400"/>
                </a:lnTo>
                <a:lnTo>
                  <a:pt x="7770876" y="0"/>
                </a:lnTo>
                <a:close/>
              </a:path>
            </a:pathLst>
          </a:custGeom>
          <a:solidFill>
            <a:schemeClr val="bg2"/>
          </a:solidFill>
        </p:spPr>
        <p:txBody>
          <a:bodyPr wrap="square" lIns="0" tIns="0" rIns="0" bIns="0" rtlCol="0"/>
          <a:lstStyle/>
          <a:p>
            <a:endParaRPr dirty="0"/>
          </a:p>
        </p:txBody>
      </p:sp>
      <p:sp>
        <p:nvSpPr>
          <p:cNvPr id="17" name="bg object 17"/>
          <p:cNvSpPr/>
          <p:nvPr/>
        </p:nvSpPr>
        <p:spPr>
          <a:xfrm>
            <a:off x="0" y="-14514"/>
            <a:ext cx="7772400" cy="10058400"/>
          </a:xfrm>
          <a:custGeom>
            <a:avLst/>
            <a:gdLst/>
            <a:ahLst/>
            <a:cxnLst/>
            <a:rect l="l" t="t" r="r" b="b"/>
            <a:pathLst>
              <a:path w="7772400" h="10058400">
                <a:moveTo>
                  <a:pt x="7772400" y="0"/>
                </a:moveTo>
                <a:lnTo>
                  <a:pt x="4748428" y="0"/>
                </a:lnTo>
                <a:lnTo>
                  <a:pt x="0" y="4748428"/>
                </a:lnTo>
                <a:lnTo>
                  <a:pt x="0" y="10058400"/>
                </a:lnTo>
                <a:lnTo>
                  <a:pt x="4615116" y="10058400"/>
                </a:lnTo>
                <a:lnTo>
                  <a:pt x="7772400" y="6901129"/>
                </a:lnTo>
                <a:lnTo>
                  <a:pt x="7772400" y="0"/>
                </a:lnTo>
                <a:close/>
              </a:path>
            </a:pathLst>
          </a:custGeom>
          <a:solidFill>
            <a:schemeClr val="bg1"/>
          </a:solidFill>
          <a:ln>
            <a:solidFill>
              <a:schemeClr val="bg1"/>
            </a:solidFill>
          </a:ln>
        </p:spPr>
        <p:txBody>
          <a:bodyPr wrap="square" lIns="0" tIns="0" rIns="0" bIns="0" rtlCol="0"/>
          <a:lstStyle/>
          <a:p>
            <a:endParaRPr/>
          </a:p>
        </p:txBody>
      </p:sp>
      <p:sp>
        <p:nvSpPr>
          <p:cNvPr id="18" name="bg object 18"/>
          <p:cNvSpPr/>
          <p:nvPr/>
        </p:nvSpPr>
        <p:spPr>
          <a:xfrm>
            <a:off x="539495" y="466344"/>
            <a:ext cx="6692265" cy="1972310"/>
          </a:xfrm>
          <a:custGeom>
            <a:avLst/>
            <a:gdLst/>
            <a:ahLst/>
            <a:cxnLst/>
            <a:rect l="l" t="t" r="r" b="b"/>
            <a:pathLst>
              <a:path w="6692265" h="1972310">
                <a:moveTo>
                  <a:pt x="6691883" y="0"/>
                </a:moveTo>
                <a:lnTo>
                  <a:pt x="0" y="0"/>
                </a:lnTo>
                <a:lnTo>
                  <a:pt x="0" y="1972055"/>
                </a:lnTo>
                <a:lnTo>
                  <a:pt x="6691883" y="1972055"/>
                </a:lnTo>
                <a:lnTo>
                  <a:pt x="6691883" y="0"/>
                </a:lnTo>
                <a:close/>
              </a:path>
            </a:pathLst>
          </a:custGeom>
          <a:solidFill>
            <a:srgbClr val="FFFFFF"/>
          </a:solidFill>
        </p:spPr>
        <p:txBody>
          <a:bodyPr wrap="square" lIns="0" tIns="0" rIns="0" bIns="0" rtlCol="0"/>
          <a:lstStyle/>
          <a:p>
            <a:endParaRPr dirty="0"/>
          </a:p>
        </p:txBody>
      </p:sp>
      <p:sp>
        <p:nvSpPr>
          <p:cNvPr id="2" name="Holder 2"/>
          <p:cNvSpPr>
            <a:spLocks noGrp="1"/>
          </p:cNvSpPr>
          <p:nvPr>
            <p:ph type="title"/>
          </p:nvPr>
        </p:nvSpPr>
        <p:spPr/>
        <p:txBody>
          <a:bodyPr lIns="0" tIns="0" rIns="0" bIns="0"/>
          <a:lstStyle>
            <a:lvl1pPr>
              <a:defRPr sz="3500" b="0" i="0">
                <a:solidFill>
                  <a:schemeClr val="bg1"/>
                </a:solidFill>
                <a:latin typeface="+mj-lt"/>
                <a:cs typeface="Tahoma"/>
              </a:defRPr>
            </a:lvl1pPr>
          </a:lstStyle>
          <a:p>
            <a:endParaRPr dirty="0"/>
          </a:p>
        </p:txBody>
      </p:sp>
      <p:pic>
        <p:nvPicPr>
          <p:cNvPr id="6" name="Picture 5" descr="A person wearing a white lab coat&#10;&#10;Description automatically generated">
            <a:extLst>
              <a:ext uri="{FF2B5EF4-FFF2-40B4-BE49-F238E27FC236}">
                <a16:creationId xmlns:a16="http://schemas.microsoft.com/office/drawing/2014/main" id="{F3AD7415-9646-A539-0456-A059DB49821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0175" r="22807"/>
          <a:stretch/>
        </p:blipFill>
        <p:spPr>
          <a:xfrm>
            <a:off x="-1270" y="-70705"/>
            <a:ext cx="8688070" cy="10158359"/>
          </a:xfrm>
          <a:prstGeom prst="rect">
            <a:avLst/>
          </a:prstGeom>
        </p:spPr>
      </p:pic>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3/6/2025</a:t>
            </a:fld>
            <a:endParaRPr lang="en-US"/>
          </a:p>
        </p:txBody>
      </p:sp>
      <p:sp>
        <p:nvSpPr>
          <p:cNvPr id="5" name="Holder 5"/>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pic>
        <p:nvPicPr>
          <p:cNvPr id="7" name="Picture 2" descr="Bayada Home Health Care: Reviews and Costs in 2024 | The Senior List">
            <a:extLst>
              <a:ext uri="{FF2B5EF4-FFF2-40B4-BE49-F238E27FC236}">
                <a16:creationId xmlns:a16="http://schemas.microsoft.com/office/drawing/2014/main" id="{232C963F-D607-4652-824D-394D1D2E7AB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625332" y="47705"/>
            <a:ext cx="2825621" cy="1476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77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3F87F3DD-37AA-4D9C-82DF-39129EC0A5B7}" type="datetime1">
              <a:rPr lang="en-US" smtClean="0"/>
              <a:t>3/6/2025</a:t>
            </a:fld>
            <a:endParaRPr lang="en-US"/>
          </a:p>
        </p:txBody>
      </p:sp>
      <p:sp>
        <p:nvSpPr>
          <p:cNvPr id="4" name="Holder 4"/>
          <p:cNvSpPr>
            <a:spLocks noGrp="1"/>
          </p:cNvSpPr>
          <p:nvPr>
            <p:ph type="sldNum" sz="quarter" idx="7"/>
          </p:nvPr>
        </p:nvSpPr>
        <p:spPr/>
        <p:txBody>
          <a:bodyPr lIns="0" tIns="0" rIns="0" bIns="0"/>
          <a:lstStyle>
            <a:lvl1pPr>
              <a:defRPr sz="1000" b="0" i="0">
                <a:solidFill>
                  <a:schemeClr val="bg1"/>
                </a:solidFill>
                <a:latin typeface="Arial Black"/>
                <a:cs typeface="Arial Black"/>
              </a:defRPr>
            </a:lvl1pPr>
          </a:lstStyle>
          <a:p>
            <a:pPr marL="38100">
              <a:lnSpc>
                <a:spcPct val="100000"/>
              </a:lnSpc>
              <a:spcBef>
                <a:spcPts val="170"/>
              </a:spcBef>
            </a:pPr>
            <a:fld id="{81D60167-4931-47E6-BA6A-407CBD079E47}" type="slidenum">
              <a:rPr spc="-25" dirty="0"/>
              <a:t>‹#›</a:t>
            </a:fld>
            <a:endParaRPr spc="-25" dirty="0"/>
          </a:p>
        </p:txBody>
      </p:sp>
    </p:spTree>
    <p:extLst>
      <p:ext uri="{BB962C8B-B14F-4D97-AF65-F5344CB8AC3E}">
        <p14:creationId xmlns:p14="http://schemas.microsoft.com/office/powerpoint/2010/main" val="1011839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bg2"/>
          </a:solidFill>
        </p:spPr>
        <p:txBody>
          <a:bodyPr wrap="square" lIns="0" tIns="0" rIns="0" bIns="0" rtlCol="0"/>
          <a:lstStyle/>
          <a:p>
            <a:endParaRPr/>
          </a:p>
        </p:txBody>
      </p:sp>
      <p:sp>
        <p:nvSpPr>
          <p:cNvPr id="17" name="bg object 17"/>
          <p:cNvSpPr/>
          <p:nvPr/>
        </p:nvSpPr>
        <p:spPr>
          <a:xfrm>
            <a:off x="0" y="588062"/>
            <a:ext cx="7772400" cy="752475"/>
          </a:xfrm>
          <a:custGeom>
            <a:avLst/>
            <a:gdLst/>
            <a:ahLst/>
            <a:cxnLst/>
            <a:rect l="l" t="t" r="r" b="b"/>
            <a:pathLst>
              <a:path w="7772400" h="752475">
                <a:moveTo>
                  <a:pt x="7772400" y="0"/>
                </a:moveTo>
                <a:lnTo>
                  <a:pt x="0" y="0"/>
                </a:lnTo>
                <a:lnTo>
                  <a:pt x="0" y="751954"/>
                </a:lnTo>
                <a:lnTo>
                  <a:pt x="7772400" y="751954"/>
                </a:lnTo>
                <a:lnTo>
                  <a:pt x="7772400" y="0"/>
                </a:lnTo>
                <a:close/>
              </a:path>
            </a:pathLst>
          </a:custGeom>
          <a:solidFill>
            <a:schemeClr val="accent1"/>
          </a:solidFill>
        </p:spPr>
        <p:txBody>
          <a:bodyPr wrap="square" lIns="0" tIns="0" rIns="0" bIns="0" rtlCol="0"/>
          <a:lstStyle/>
          <a:p>
            <a:endParaRPr/>
          </a:p>
        </p:txBody>
      </p:sp>
      <p:sp>
        <p:nvSpPr>
          <p:cNvPr id="2" name="Holder 2"/>
          <p:cNvSpPr>
            <a:spLocks noGrp="1"/>
          </p:cNvSpPr>
          <p:nvPr>
            <p:ph type="title"/>
          </p:nvPr>
        </p:nvSpPr>
        <p:spPr>
          <a:xfrm>
            <a:off x="522287" y="541681"/>
            <a:ext cx="6419850" cy="558800"/>
          </a:xfrm>
          <a:prstGeom prst="rect">
            <a:avLst/>
          </a:prstGeom>
        </p:spPr>
        <p:txBody>
          <a:bodyPr wrap="square" lIns="0" tIns="0" rIns="0" bIns="0">
            <a:spAutoFit/>
          </a:bodyPr>
          <a:lstStyle>
            <a:lvl1pPr>
              <a:defRPr sz="3500" b="0" i="0">
                <a:solidFill>
                  <a:schemeClr val="bg1"/>
                </a:solidFill>
                <a:latin typeface="Tahoma"/>
                <a:cs typeface="Tahoma"/>
              </a:defRPr>
            </a:lvl1pPr>
          </a:lstStyle>
          <a:p>
            <a:endParaRPr/>
          </a:p>
        </p:txBody>
      </p:sp>
      <p:sp>
        <p:nvSpPr>
          <p:cNvPr id="3" name="Holder 3"/>
          <p:cNvSpPr>
            <a:spLocks noGrp="1"/>
          </p:cNvSpPr>
          <p:nvPr>
            <p:ph type="body" idx="1"/>
          </p:nvPr>
        </p:nvSpPr>
        <p:spPr>
          <a:xfrm>
            <a:off x="501647" y="4303853"/>
            <a:ext cx="6780530" cy="244030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56408C4A-236E-49CA-928F-13A4AF4BD21A}" type="datetime1">
              <a:rPr lang="en-US" smtClean="0"/>
              <a:t>3/6/2025</a:t>
            </a:fld>
            <a:endParaRPr lang="en-US"/>
          </a:p>
        </p:txBody>
      </p:sp>
      <p:sp>
        <p:nvSpPr>
          <p:cNvPr id="6" name="Holder 6"/>
          <p:cNvSpPr>
            <a:spLocks noGrp="1"/>
          </p:cNvSpPr>
          <p:nvPr>
            <p:ph type="sldNum" sz="quarter" idx="7"/>
          </p:nvPr>
        </p:nvSpPr>
        <p:spPr>
          <a:xfrm>
            <a:off x="7471409" y="9762306"/>
            <a:ext cx="234315" cy="153888"/>
          </a:xfrm>
          <a:prstGeom prst="rect">
            <a:avLst/>
          </a:prstGeom>
        </p:spPr>
        <p:txBody>
          <a:bodyPr wrap="square" lIns="0" tIns="0" rIns="0" bIns="0">
            <a:spAutoFit/>
          </a:bodyPr>
          <a:lstStyle>
            <a:lvl1pPr>
              <a:defRPr sz="1000" b="0" i="0">
                <a:solidFill>
                  <a:schemeClr val="tx1"/>
                </a:solidFill>
                <a:latin typeface="Arial Black"/>
                <a:cs typeface="Arial Black"/>
              </a:defRPr>
            </a:lvl1pPr>
          </a:lstStyle>
          <a:p>
            <a:pPr marL="38100">
              <a:spcBef>
                <a:spcPts val="170"/>
              </a:spcBef>
            </a:pPr>
            <a:fld id="{81D60167-4931-47E6-BA6A-407CBD079E47}" type="slidenum">
              <a:rPr lang="en-US" spc="-25" smtClean="0"/>
              <a:pPr marL="38100">
                <a:spcBef>
                  <a:spcPts val="170"/>
                </a:spcBef>
              </a:pPr>
              <a:t>‹#›</a:t>
            </a:fld>
            <a:endParaRPr lang="en-US" spc="-25" dirty="0"/>
          </a:p>
        </p:txBody>
      </p:sp>
    </p:spTree>
    <p:extLst>
      <p:ext uri="{BB962C8B-B14F-4D97-AF65-F5344CB8AC3E}">
        <p14:creationId xmlns:p14="http://schemas.microsoft.com/office/powerpoint/2010/main" val="224233411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bayada.com/benefits/find-benefits/retirement-plans" TargetMode="External"/><Relationship Id="rId7" Type="http://schemas.openxmlformats.org/officeDocument/2006/relationships/hyperlink" Target="mailto:pslf@bayada.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bayada.com/benefits/find-benefits/additional-benefits/" TargetMode="External"/><Relationship Id="rId5" Type="http://schemas.openxmlformats.org/officeDocument/2006/relationships/hyperlink" Target="mailto:HRCareCenter@bayada.com" TargetMode="External"/><Relationship Id="rId4" Type="http://schemas.openxmlformats.org/officeDocument/2006/relationships/hyperlink" Target="bayada.com/benefits/find-benefits/retirement-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aetnadocfind.com/2025-apcn-plus-mt-cpii/" TargetMode="External"/><Relationship Id="rId7" Type="http://schemas.openxmlformats.org/officeDocument/2006/relationships/image" Target="../media/image8.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216B7-DF1A-0878-62BB-40FE0B173D0A}"/>
              </a:ext>
            </a:extLst>
          </p:cNvPr>
          <p:cNvSpPr/>
          <p:nvPr/>
        </p:nvSpPr>
        <p:spPr>
          <a:xfrm>
            <a:off x="0" y="0"/>
            <a:ext cx="7788442" cy="1998819"/>
          </a:xfrm>
          <a:prstGeom prst="rect">
            <a:avLst/>
          </a:prstGeom>
          <a:solidFill>
            <a:schemeClr val="accent1"/>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5" name="object 5"/>
          <p:cNvSpPr txBox="1">
            <a:spLocks noGrp="1"/>
          </p:cNvSpPr>
          <p:nvPr>
            <p:ph type="title"/>
          </p:nvPr>
        </p:nvSpPr>
        <p:spPr>
          <a:xfrm>
            <a:off x="151282" y="254654"/>
            <a:ext cx="4876799" cy="1489510"/>
          </a:xfrm>
          <a:prstGeom prst="rect">
            <a:avLst/>
          </a:prstGeom>
        </p:spPr>
        <p:txBody>
          <a:bodyPr vert="horz" wrap="square" lIns="0" tIns="12065" rIns="0" bIns="0" rtlCol="0">
            <a:spAutoFit/>
          </a:bodyPr>
          <a:lstStyle/>
          <a:p>
            <a:pPr marL="12700">
              <a:lnSpc>
                <a:spcPct val="100000"/>
              </a:lnSpc>
              <a:spcBef>
                <a:spcPts val="95"/>
              </a:spcBef>
            </a:pPr>
            <a:r>
              <a:rPr lang="en-US" sz="3200" spc="-20" dirty="0">
                <a:latin typeface="Arial" panose="020B0604020202020204" pitchFamily="34" charset="0"/>
                <a:cs typeface="Arial" panose="020B0604020202020204" pitchFamily="34" charset="0"/>
              </a:rPr>
              <a:t>2025 Benefits At A Glance</a:t>
            </a:r>
            <a:br>
              <a:rPr lang="en-US" sz="3200" spc="-20" dirty="0">
                <a:latin typeface="Arial" panose="020B0604020202020204" pitchFamily="34" charset="0"/>
                <a:cs typeface="Arial" panose="020B0604020202020204" pitchFamily="34" charset="0"/>
              </a:rPr>
            </a:br>
            <a:r>
              <a:rPr lang="en-US" sz="3200" spc="-20" dirty="0">
                <a:latin typeface="Arial" panose="020B0604020202020204" pitchFamily="34" charset="0"/>
                <a:cs typeface="Arial" panose="020B0604020202020204" pitchFamily="34" charset="0"/>
              </a:rPr>
              <a:t>Full-Time Home Care Caregivers and Clinicians</a:t>
            </a:r>
            <a:endParaRPr sz="3200" spc="-20" dirty="0">
              <a:latin typeface="Arial" panose="020B0604020202020204" pitchFamily="34" charset="0"/>
              <a:cs typeface="Arial" panose="020B0604020202020204" pitchFamily="34" charset="0"/>
            </a:endParaRPr>
          </a:p>
        </p:txBody>
      </p:sp>
      <p:sp>
        <p:nvSpPr>
          <p:cNvPr id="13" name="object 13"/>
          <p:cNvSpPr txBox="1">
            <a:spLocks noGrp="1"/>
          </p:cNvSpPr>
          <p:nvPr>
            <p:ph type="sldNum" sz="quarter" idx="7"/>
          </p:nvPr>
        </p:nvSpPr>
        <p:spPr>
          <a:xfrm>
            <a:off x="7467600" y="9829800"/>
            <a:ext cx="460265" cy="175689"/>
          </a:xfrm>
          <a:prstGeom prst="rect">
            <a:avLst/>
          </a:prstGeom>
        </p:spPr>
        <p:txBody>
          <a:bodyPr vert="horz" wrap="square" lIns="0" tIns="21590" rIns="0" bIns="0" rtlCol="0">
            <a:spAutoFit/>
          </a:bodyPr>
          <a:lstStyle/>
          <a:p>
            <a:pPr marL="38100" marR="0" lvl="0" indent="0" defTabSz="914400" eaLnBrk="1" fontAlgn="auto" latinLnBrk="0" hangingPunct="1">
              <a:lnSpc>
                <a:spcPct val="100000"/>
              </a:lnSpc>
              <a:spcBef>
                <a:spcPts val="170"/>
              </a:spcBef>
              <a:spcAft>
                <a:spcPts val="0"/>
              </a:spcAft>
              <a:buClrTx/>
              <a:buSzTx/>
              <a:buFontTx/>
              <a:buNone/>
              <a:tabLst/>
              <a:defRPr/>
            </a:pPr>
            <a:r>
              <a:rPr lang="en-US" kern="0" spc="-25" dirty="0"/>
              <a:t>1</a:t>
            </a:r>
            <a:endParaRPr kumimoji="0" sz="1000" b="0" i="0" u="none" strike="noStrike" kern="0" cap="none" spc="-25" normalizeH="0" baseline="0" noProof="0" dirty="0">
              <a:ln>
                <a:noFill/>
              </a:ln>
              <a:effectLst/>
              <a:uLnTx/>
              <a:uFillTx/>
              <a:latin typeface="Arial Black"/>
            </a:endParaRPr>
          </a:p>
        </p:txBody>
      </p:sp>
      <p:sp>
        <p:nvSpPr>
          <p:cNvPr id="6" name="object 6"/>
          <p:cNvSpPr txBox="1"/>
          <p:nvPr/>
        </p:nvSpPr>
        <p:spPr>
          <a:xfrm>
            <a:off x="373621" y="1998820"/>
            <a:ext cx="7414821" cy="633506"/>
          </a:xfrm>
          <a:prstGeom prst="rect">
            <a:avLst/>
          </a:prstGeom>
        </p:spPr>
        <p:txBody>
          <a:bodyPr vert="horz" wrap="square" lIns="0" tIns="116839" rIns="0" bIns="0" rtlCol="0">
            <a:spAutoFit/>
          </a:bodyPr>
          <a:lstStyle/>
          <a:p>
            <a:pPr marL="12700" marR="0" lvl="0" indent="0" defTabSz="914400" eaLnBrk="1" fontAlgn="auto" latinLnBrk="0" hangingPunct="1">
              <a:lnSpc>
                <a:spcPct val="100000"/>
              </a:lnSpc>
              <a:spcBef>
                <a:spcPts val="919"/>
              </a:spcBef>
              <a:spcAft>
                <a:spcPts val="0"/>
              </a:spcAft>
              <a:buClrTx/>
              <a:buSzTx/>
              <a:buFontTx/>
              <a:buNone/>
              <a:tabLst/>
              <a:defRPr/>
            </a:pPr>
            <a:r>
              <a:rPr kumimoji="0" lang="en-US" sz="1400" b="1" i="0" u="none" strike="noStrike" kern="0" cap="none" spc="-80" normalizeH="0" baseline="0" noProof="0" dirty="0">
                <a:ln>
                  <a:noFill/>
                </a:ln>
                <a:solidFill>
                  <a:srgbClr val="000000"/>
                </a:solidFill>
                <a:effectLst/>
                <a:uLnTx/>
                <a:uFillTx/>
                <a:latin typeface="Arial" panose="020B0604020202020204" pitchFamily="34" charset="0"/>
                <a:cs typeface="Arial" panose="020B0604020202020204" pitchFamily="34" charset="0"/>
              </a:rPr>
              <a:t>Benefits Overview </a:t>
            </a:r>
          </a:p>
          <a:p>
            <a:pPr marL="12700" marR="0" lvl="0" indent="0" defTabSz="914400" eaLnBrk="1" fontAlgn="auto" latinLnBrk="0" hangingPunct="1">
              <a:lnSpc>
                <a:spcPct val="100000"/>
              </a:lnSpc>
              <a:spcBef>
                <a:spcPts val="919"/>
              </a:spcBef>
              <a:spcAft>
                <a:spcPts val="0"/>
              </a:spcAft>
              <a:buClrTx/>
              <a:buSzTx/>
              <a:buFontTx/>
              <a:buNone/>
              <a:tabLst/>
              <a:defRPr/>
            </a:pPr>
            <a:r>
              <a:rPr lang="en-US" sz="1200" kern="0" spc="-80" dirty="0">
                <a:solidFill>
                  <a:srgbClr val="000000"/>
                </a:solidFill>
                <a:latin typeface="Arial" panose="020B0604020202020204" pitchFamily="34" charset="0"/>
                <a:cs typeface="Arial" panose="020B0604020202020204" pitchFamily="34" charset="0"/>
              </a:rPr>
              <a:t>BAYADA offers a comprehensive benefits plan designed to meet the needs of our employees.</a:t>
            </a:r>
            <a:endParaRPr kumimoji="0" lang="en-US"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object 7"/>
          <p:cNvSpPr txBox="1"/>
          <p:nvPr/>
        </p:nvSpPr>
        <p:spPr>
          <a:xfrm>
            <a:off x="348221" y="2826944"/>
            <a:ext cx="3309379" cy="7361567"/>
          </a:xfrm>
          <a:prstGeom prst="rect">
            <a:avLst/>
          </a:prstGeom>
        </p:spPr>
        <p:txBody>
          <a:bodyPr vert="horz" wrap="square" lIns="0" tIns="29845" rIns="0" bIns="0" rtlCol="0">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Paid Time Off (PTO) and Holidays</a:t>
            </a:r>
          </a:p>
          <a:p>
            <a:r>
              <a:rPr lang="en-US" sz="900" b="0" i="0" u="none" strike="noStrike" baseline="0" dirty="0">
                <a:latin typeface="Arial" panose="020B0604020202020204" pitchFamily="34" charset="0"/>
              </a:rPr>
              <a:t>Employees will receive 2 credits for every 1 hour worked. Once the employees reach 2,000 credits, they will receive an average week of PTO. The average week is calculated as 1,000 hours divided by the number of weeks worked to get to 2,000 credits, with a maximum average week of 40 hours. For states that require sick time by law, the total amount of sick hours accrued will be treated as an advance of the total PTO hours employees receive. Upon completion of 2,000 credits, the employees will receive an average week of PTO as calculated above less sick hours accrued. Hours will continue to be moved out of the PTO balance an into the sick hours balance as further sick hours accrued. </a:t>
            </a:r>
          </a:p>
          <a:p>
            <a:r>
              <a:rPr lang="en-US" sz="900" kern="0" spc="-45" dirty="0">
                <a:solidFill>
                  <a:srgbClr val="000101"/>
                </a:solidFill>
                <a:latin typeface="Arial Black"/>
              </a:rPr>
              <a:t>Health insurance, dental, and vision plans</a:t>
            </a: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have the opportunity to enroll in one of BAYADA's Minimum Essential Coverage plans as of your date of hire. After 60 days of employment, you may enroll into BAYADA’s group health insurance which will become effective on your 90th day of employment. </a:t>
            </a:r>
          </a:p>
          <a:p>
            <a:pPr marL="12700" marR="391160" lvl="0" defTabSz="914400" eaLnBrk="1" fontAlgn="auto" latinLnBrk="0" hangingPunct="1">
              <a:lnSpc>
                <a:spcPts val="1080"/>
              </a:lnSpc>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defTabSz="914400" eaLnBrk="1" fontAlgn="auto" latinLnBrk="0" hangingPunct="1">
              <a:lnSpc>
                <a:spcPts val="1080"/>
              </a:lnSpc>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To maintain group health benefits, you must work an average of at least 30 hours per week, measured quarterly. If your average falls below the required hours, you can still sign up for any of the Minimum Essential Coverage plans.</a:t>
            </a:r>
          </a:p>
          <a:p>
            <a:pPr marL="12700" marR="391160" lvl="0" defTabSz="914400" eaLnBrk="1" fontAlgn="auto" latinLnBrk="0" hangingPunct="1">
              <a:lnSpc>
                <a:spcPts val="1080"/>
              </a:lnSpc>
              <a:spcAft>
                <a:spcPts val="0"/>
              </a:spcAft>
              <a:buClrTx/>
              <a:buSzTx/>
              <a:tabLst>
                <a:tab pos="184150" algn="l"/>
              </a:tabLst>
              <a:defRPr/>
            </a:pPr>
            <a:r>
              <a:rPr lang="en-US" sz="900" kern="0" spc="-45" dirty="0">
                <a:solidFill>
                  <a:srgbClr val="000101"/>
                </a:solidFill>
                <a:latin typeface="Arial Black"/>
              </a:rPr>
              <a:t>Retirement benefits</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Eligibility to participate in the 401(k) starts on your date of hire and you can enroll after receiving your first BAYADA paycheck. You can contribute to the 401(k) on a pre-tax and/or after-tax (Roth) basis up to the IRS annual maximum. You may be eligible for a discretionary employer match after meeting age and service requirements (excluding catch-up contributions). For more information, visit </a:t>
            </a:r>
            <a:r>
              <a:rPr lang="en-US" sz="900" u="sng" spc="-40" dirty="0">
                <a:solidFill>
                  <a:schemeClr val="accent1"/>
                </a:solidFill>
                <a:latin typeface="Arial" panose="020B0604020202020204" pitchFamily="34" charset="0"/>
                <a:cs typeface="Arial" panose="020B0604020202020204" pitchFamily="34" charset="0"/>
                <a:hlinkClick r:id="rId3" action="ppaction://hlinkfile"/>
              </a:rPr>
              <a:t>bayada.com/benefits/find-benefits/retirement-plans</a:t>
            </a:r>
            <a:r>
              <a:rPr lang="en-US" sz="900" u="sng" spc="-40" dirty="0">
                <a:solidFill>
                  <a:schemeClr val="accent1"/>
                </a:solidFill>
                <a:latin typeface="Arial" panose="020B0604020202020204" pitchFamily="34" charset="0"/>
                <a:cs typeface="Arial" panose="020B0604020202020204" pitchFamily="34" charset="0"/>
                <a:hlinkClick r:id="rId4"/>
              </a:rPr>
              <a:t>. </a:t>
            </a:r>
            <a:endParaRPr lang="en-US" sz="900" kern="0" spc="-10" dirty="0">
              <a:solidFill>
                <a:sysClr val="windowText" lastClr="000000"/>
              </a:solidFill>
              <a:latin typeface="Arial" panose="020B0604020202020204" pitchFamily="34" charset="0"/>
              <a:cs typeface="Arial" panose="020B0604020202020204" pitchFamily="34" charset="0"/>
            </a:endParaRPr>
          </a:p>
          <a:p>
            <a:pPr marL="12700" marR="391160" lvl="0" fontAlgn="auto">
              <a:lnSpc>
                <a:spcPts val="1080"/>
              </a:lnSpc>
              <a:spcBef>
                <a:spcPts val="235"/>
              </a:spcBef>
              <a:spcAft>
                <a:spcPts val="0"/>
              </a:spcAft>
              <a:buClrTx/>
              <a:buSzTx/>
              <a:tabLst>
                <a:tab pos="184150" algn="l"/>
              </a:tabLst>
              <a:defRPr/>
            </a:pPr>
            <a:r>
              <a:rPr lang="en-US" sz="900" kern="0" spc="-45" dirty="0">
                <a:solidFill>
                  <a:srgbClr val="000101"/>
                </a:solidFill>
                <a:latin typeface="Arial Black"/>
              </a:rPr>
              <a:t>Short-term disability</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plan requires a working average of 15 hours per week and earn a minimum of $26,000 or more in gross annual income to be eligible for the plans. If you are a resident of New Jersey, Rhode Island, California, Connecticut, Hawaii, Colorado, or Oregon, you may qualify for state-mandated short-term disability insurance and are not eligible for the </a:t>
            </a:r>
            <a:r>
              <a:rPr lang="en-US" sz="900" kern="0" spc="-10" dirty="0" err="1">
                <a:solidFill>
                  <a:sysClr val="windowText" lastClr="000000"/>
                </a:solidFill>
                <a:latin typeface="Arial" panose="020B0604020202020204" pitchFamily="34" charset="0"/>
                <a:cs typeface="Arial" panose="020B0604020202020204" pitchFamily="34" charset="0"/>
              </a:rPr>
              <a:t>DisabilityFLEX</a:t>
            </a:r>
            <a:r>
              <a:rPr lang="en-US" sz="900" kern="0" spc="-10" dirty="0">
                <a:solidFill>
                  <a:sysClr val="windowText" lastClr="000000"/>
                </a:solidFill>
                <a:latin typeface="Arial" panose="020B0604020202020204" pitchFamily="34" charset="0"/>
                <a:cs typeface="Arial" panose="020B0604020202020204" pitchFamily="34" charset="0"/>
              </a:rPr>
              <a:t> insurance. For more information, contact </a:t>
            </a:r>
            <a:r>
              <a:rPr lang="en-US" sz="900" b="1" kern="0" spc="-10" dirty="0">
                <a:solidFill>
                  <a:sysClr val="windowText" lastClr="000000"/>
                </a:solidFill>
                <a:latin typeface="Arial" panose="020B0604020202020204" pitchFamily="34" charset="0"/>
                <a:cs typeface="Arial" panose="020B0604020202020204" pitchFamily="34" charset="0"/>
                <a:hlinkClick r:id="rId5"/>
              </a:rPr>
              <a:t>HRCareCenter@bayada.com</a:t>
            </a:r>
            <a:r>
              <a:rPr lang="en-US" sz="900" kern="0" spc="-10" dirty="0">
                <a:solidFill>
                  <a:sysClr val="windowText" lastClr="000000"/>
                </a:solidFill>
                <a:latin typeface="Arial" panose="020B0604020202020204" pitchFamily="34" charset="0"/>
                <a:cs typeface="Arial" panose="020B0604020202020204" pitchFamily="34" charset="0"/>
              </a:rPr>
              <a:t>.</a:t>
            </a:r>
          </a:p>
          <a:p>
            <a:pPr marL="12700" marR="391160">
              <a:lnSpc>
                <a:spcPts val="1080"/>
              </a:lnSpc>
              <a:spcBef>
                <a:spcPts val="235"/>
              </a:spcBef>
              <a:tabLst>
                <a:tab pos="184150" algn="l"/>
              </a:tabLst>
              <a:defRPr/>
            </a:pPr>
            <a:r>
              <a:rPr lang="en-US" sz="900" kern="0" spc="-45" dirty="0">
                <a:solidFill>
                  <a:srgbClr val="000101"/>
                </a:solidFill>
                <a:latin typeface="Arial Black"/>
              </a:rPr>
              <a:t>Life insurance</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for a $15,000 term-life insurance policy after working a minimum of 1,000 benefit credit hours in the previous calendar year and can purchase up to an additional $300,000 in voluntary life coverage after 90 days of service depending on your job classification.</a:t>
            </a:r>
          </a:p>
          <a:p>
            <a:pPr marL="12700" marR="391160" lvl="0" defTabSz="914400" eaLnBrk="1" fontAlgn="auto" latinLnBrk="0" hangingPunct="1">
              <a:lnSpc>
                <a:spcPts val="1080"/>
              </a:lnSpc>
              <a:spcBef>
                <a:spcPts val="235"/>
              </a:spcBef>
              <a:spcAft>
                <a:spcPts val="0"/>
              </a:spcAft>
              <a:buClrTx/>
              <a:buSzTx/>
              <a:tabLst>
                <a:tab pos="184150" algn="l"/>
              </a:tabLst>
              <a:defRPr/>
            </a:pPr>
            <a:endParaRPr lang="en-US" sz="900" kern="0" spc="-10" dirty="0">
              <a:solidFill>
                <a:sysClr val="windowText" lastClr="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25C2BFC-7E82-53D1-175F-C8EF05B76BAB}"/>
              </a:ext>
            </a:extLst>
          </p:cNvPr>
          <p:cNvSpPr txBox="1"/>
          <p:nvPr/>
        </p:nvSpPr>
        <p:spPr>
          <a:xfrm>
            <a:off x="3825181" y="2826944"/>
            <a:ext cx="3947219" cy="7021089"/>
          </a:xfrm>
          <a:prstGeom prst="rect">
            <a:avLst/>
          </a:prstGeom>
          <a:noFill/>
        </p:spPr>
        <p:txBody>
          <a:bodyPr wrap="square">
            <a:spAutoFit/>
          </a:bodyPr>
          <a:lstStyle/>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45" dirty="0">
                <a:solidFill>
                  <a:srgbClr val="000101"/>
                </a:solidFill>
                <a:latin typeface="Arial Black"/>
              </a:rPr>
              <a:t>Flexible Spending Account (FSA)</a:t>
            </a:r>
          </a:p>
          <a:p>
            <a:pPr marL="12700" marR="391160" lvl="0" defTabSz="914400" eaLnBrk="1" fontAlgn="auto" latinLnBrk="0" hangingPunct="1">
              <a:lnSpc>
                <a:spcPts val="1080"/>
              </a:lnSpc>
              <a:spcBef>
                <a:spcPts val="235"/>
              </a:spcBef>
              <a:spcAft>
                <a:spcPts val="0"/>
              </a:spcAft>
              <a:buClrTx/>
              <a:buSzTx/>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You will become eligible to open a dependent care and/or medical flexible spending account after 90 days of service. You must enroll each year to maintain an FSA. </a:t>
            </a:r>
            <a:endParaRPr lang="en-US" sz="900" kern="0" spc="-45" dirty="0">
              <a:solidFill>
                <a:srgbClr val="000101"/>
              </a:solidFill>
              <a:latin typeface="Arial Black"/>
            </a:endParaRPr>
          </a:p>
          <a:p>
            <a:pPr marL="12700" marR="391160">
              <a:spcBef>
                <a:spcPts val="235"/>
              </a:spcBef>
              <a:tabLst>
                <a:tab pos="184150" algn="l"/>
              </a:tabLst>
              <a:defRPr/>
            </a:pPr>
            <a:r>
              <a:rPr lang="en-US" sz="900" kern="0" spc="-45" dirty="0">
                <a:solidFill>
                  <a:srgbClr val="000101"/>
                </a:solidFill>
                <a:latin typeface="Arial Black"/>
              </a:rPr>
              <a:t>Health savings account</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If enrolled in the High Deductible Health Plan, you are permitted to open a health savings account after 90 days of service. </a:t>
            </a:r>
          </a:p>
          <a:p>
            <a:pPr marL="12700" marR="391160">
              <a:spcBef>
                <a:spcPts val="235"/>
              </a:spcBef>
              <a:tabLst>
                <a:tab pos="184150" algn="l"/>
              </a:tabLst>
              <a:defRPr/>
            </a:pPr>
            <a:r>
              <a:rPr lang="en-US" sz="900" kern="0" spc="-45" dirty="0">
                <a:solidFill>
                  <a:srgbClr val="000101"/>
                </a:solidFill>
                <a:latin typeface="Arial Black"/>
              </a:rPr>
              <a:t>Voluntary accidental life, critical illness, hospital indemnity, and disability insurance plans</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Active employees working an average of 15 hours per week will</a:t>
            </a:r>
          </a:p>
          <a:p>
            <a:pPr marL="12700" marR="391160">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become eligible after 90 days of service and will receive notification of enrollment process.</a:t>
            </a:r>
          </a:p>
          <a:p>
            <a:pPr marL="12700" marR="391160">
              <a:spcBef>
                <a:spcPts val="235"/>
              </a:spcBef>
              <a:tabLst>
                <a:tab pos="184150" algn="l"/>
              </a:tabLst>
              <a:defRPr/>
            </a:pPr>
            <a:r>
              <a:rPr lang="en-US" sz="200" kern="0" spc="-10" dirty="0">
                <a:solidFill>
                  <a:sysClr val="windowText" lastClr="000000"/>
                </a:solidFill>
                <a:latin typeface="Lucida Sans"/>
              </a:rPr>
              <a:t>        </a:t>
            </a:r>
          </a:p>
          <a:p>
            <a:r>
              <a:rPr lang="en-US" sz="900" kern="0" spc="-45" dirty="0">
                <a:solidFill>
                  <a:srgbClr val="000101"/>
                </a:solidFill>
                <a:latin typeface="Arial Black"/>
              </a:rPr>
              <a:t>Direct deposit</a:t>
            </a:r>
          </a:p>
          <a:p>
            <a:r>
              <a:rPr lang="en-US" sz="900" kern="0" spc="-10" dirty="0">
                <a:solidFill>
                  <a:sysClr val="windowText" lastClr="000000"/>
                </a:solidFill>
                <a:latin typeface="Arial" panose="020B0604020202020204" pitchFamily="34" charset="0"/>
                <a:cs typeface="Arial" panose="020B0604020202020204" pitchFamily="34" charset="0"/>
              </a:rPr>
              <a:t>You have the option to directly deposit your weekly paycheck.</a:t>
            </a:r>
          </a:p>
          <a:p>
            <a:r>
              <a:rPr lang="en-US" sz="900" kern="0" spc="-10" dirty="0">
                <a:solidFill>
                  <a:sysClr val="windowText" lastClr="000000"/>
                </a:solidFill>
                <a:latin typeface="Arial" panose="020B0604020202020204" pitchFamily="34" charset="0"/>
                <a:cs typeface="Arial" panose="020B0604020202020204" pitchFamily="34" charset="0"/>
              </a:rPr>
              <a:t>You may choose to split the check into up to three accounts</a:t>
            </a:r>
          </a:p>
          <a:p>
            <a:r>
              <a:rPr lang="en-US" sz="900" kern="0" spc="-10" dirty="0">
                <a:solidFill>
                  <a:sysClr val="windowText" lastClr="000000"/>
                </a:solidFill>
                <a:latin typeface="Arial" panose="020B0604020202020204" pitchFamily="34" charset="0"/>
                <a:cs typeface="Arial" panose="020B0604020202020204" pitchFamily="34" charset="0"/>
              </a:rPr>
              <a:t>(checking, savings or a combination of each). This service is</a:t>
            </a:r>
          </a:p>
          <a:p>
            <a:r>
              <a:rPr lang="en-US" sz="900" kern="0" spc="-10" dirty="0">
                <a:solidFill>
                  <a:sysClr val="windowText" lastClr="000000"/>
                </a:solidFill>
                <a:latin typeface="Arial" panose="020B0604020202020204" pitchFamily="34" charset="0"/>
                <a:cs typeface="Arial" panose="020B0604020202020204" pitchFamily="34" charset="0"/>
              </a:rPr>
              <a:t>available to all employees at time of hire (no waiting period). </a:t>
            </a:r>
          </a:p>
          <a:p>
            <a:r>
              <a:rPr lang="en-US" sz="100" kern="0" spc="-10" dirty="0">
                <a:solidFill>
                  <a:sysClr val="windowText" lastClr="000000"/>
                </a:solidFill>
                <a:latin typeface="Lucida Sans"/>
              </a:rPr>
              <a:t>        </a:t>
            </a:r>
            <a:endParaRPr lang="en-US" sz="600" dirty="0"/>
          </a:p>
          <a:p>
            <a:pPr marL="12700" marR="391160">
              <a:lnSpc>
                <a:spcPts val="1080"/>
              </a:lnSpc>
              <a:spcBef>
                <a:spcPts val="235"/>
              </a:spcBef>
              <a:tabLst>
                <a:tab pos="184150" algn="l"/>
              </a:tabLst>
            </a:pPr>
            <a:r>
              <a:rPr lang="en-US" sz="900" kern="0" spc="-45" dirty="0">
                <a:solidFill>
                  <a:srgbClr val="000101"/>
                </a:solidFill>
                <a:latin typeface="Arial Black"/>
              </a:rPr>
              <a:t>Online earnings statement</a:t>
            </a:r>
          </a:p>
          <a:p>
            <a:pPr marL="12700" marR="391160">
              <a:lnSpc>
                <a:spcPts val="1080"/>
              </a:lnSpc>
              <a:spcBef>
                <a:spcPts val="235"/>
              </a:spcBef>
              <a:tabLst>
                <a:tab pos="184150" algn="l"/>
              </a:tabLst>
            </a:pPr>
            <a:r>
              <a:rPr lang="en-US" sz="900" kern="0" spc="-10" dirty="0">
                <a:solidFill>
                  <a:sysClr val="windowText" lastClr="000000"/>
                </a:solidFill>
                <a:latin typeface="Arial" panose="020B0604020202020204" pitchFamily="34" charset="0"/>
                <a:cs typeface="Arial" panose="020B0604020202020204" pitchFamily="34" charset="0"/>
              </a:rPr>
              <a:t>All employees will have 24 / 7 access to view their earnings statements online by visiting home.bayada.com</a:t>
            </a:r>
            <a:r>
              <a:rPr lang="en-US" sz="900" kern="0" spc="-10" dirty="0">
                <a:solidFill>
                  <a:sysClr val="windowText" lastClr="000000"/>
                </a:solidFill>
                <a:latin typeface="Lucida Sans"/>
              </a:rPr>
              <a:t>. </a:t>
            </a:r>
          </a:p>
          <a:p>
            <a:pPr marL="12700" marR="391160">
              <a:lnSpc>
                <a:spcPts val="1080"/>
              </a:lnSpc>
              <a:spcBef>
                <a:spcPts val="235"/>
              </a:spcBef>
              <a:tabLst>
                <a:tab pos="184150" algn="l"/>
              </a:tabLst>
              <a:defRPr/>
            </a:pPr>
            <a:r>
              <a:rPr lang="en-US" sz="900" kern="0" spc="-45" dirty="0">
                <a:solidFill>
                  <a:srgbClr val="000101"/>
                </a:solidFill>
                <a:latin typeface="Arial Black"/>
              </a:rPr>
              <a:t>Employee Assistance Program (EAP): </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Aetna Resources for Living assists employees in resolving a wide range of topics such as legal and financial; and consultations and referrals for childcare, elder care, caregiver support, school and college planning, and convenience services to promote overall wellness. </a:t>
            </a:r>
          </a:p>
          <a:p>
            <a:pPr marL="12700" marR="391160">
              <a:lnSpc>
                <a:spcPts val="1080"/>
              </a:lnSpc>
              <a:spcBef>
                <a:spcPts val="235"/>
              </a:spcBef>
              <a:tabLst>
                <a:tab pos="184150" algn="l"/>
              </a:tabLst>
              <a:defRPr/>
            </a:pPr>
            <a:r>
              <a:rPr lang="en-US" sz="900" kern="0" spc="-45" dirty="0">
                <a:solidFill>
                  <a:srgbClr val="000101"/>
                </a:solidFill>
                <a:latin typeface="Arial Black"/>
              </a:rPr>
              <a:t>Identity theft protection</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BAYADA has partnered with </a:t>
            </a:r>
            <a:r>
              <a:rPr lang="en-US" sz="900" kern="0" spc="-10" dirty="0" err="1">
                <a:solidFill>
                  <a:sysClr val="windowText" lastClr="000000"/>
                </a:solidFill>
                <a:latin typeface="Arial" panose="020B0604020202020204" pitchFamily="34" charset="0"/>
                <a:cs typeface="Arial" panose="020B0604020202020204" pitchFamily="34" charset="0"/>
              </a:rPr>
              <a:t>IdentityForce</a:t>
            </a:r>
            <a:r>
              <a:rPr lang="en-US" sz="900" kern="0" spc="-10" dirty="0">
                <a:solidFill>
                  <a:sysClr val="windowText" lastClr="000000"/>
                </a:solidFill>
                <a:latin typeface="Arial" panose="020B0604020202020204" pitchFamily="34" charset="0"/>
                <a:cs typeface="Arial" panose="020B0604020202020204" pitchFamily="34" charset="0"/>
              </a:rPr>
              <a:t> to sponsor identity protection for group-eligible employees. Each year, millions of people have their identity stolen. That’s why it’s more important than ever to be protected. </a:t>
            </a:r>
          </a:p>
          <a:p>
            <a:pPr marL="12700" marR="391160">
              <a:lnSpc>
                <a:spcPts val="1080"/>
              </a:lnSpc>
              <a:spcBef>
                <a:spcPts val="235"/>
              </a:spcBef>
              <a:tabLst>
                <a:tab pos="184150" algn="l"/>
              </a:tabLst>
              <a:defRPr/>
            </a:pPr>
            <a:r>
              <a:rPr lang="en-US" sz="900" kern="0" spc="-45" dirty="0">
                <a:solidFill>
                  <a:srgbClr val="000101"/>
                </a:solidFill>
                <a:latin typeface="Arial Black"/>
              </a:rPr>
              <a:t>Public Service Loan Forgiveness partner</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While not a BAYADA managed benefit, some employees may be eligible for the Public Service Loan Forgiveness (PSLF) federal program administered by the US Department of Education, which provides student loan forgiveness to eligible full-time employees of qualifying 501(c)(3) non-profit employers. Not all entities of BAYADA are qualifying 501(c)(3) non-profit employers. For more PSLF information and/or to determine if your BAYADA entity is qualifying for PSLF, visit </a:t>
            </a:r>
            <a:r>
              <a:rPr lang="en-US" sz="900" kern="0" spc="-10" dirty="0">
                <a:solidFill>
                  <a:sysClr val="windowText" lastClr="000000"/>
                </a:solidFill>
                <a:latin typeface="Arial" panose="020B0604020202020204" pitchFamily="34" charset="0"/>
                <a:cs typeface="Arial" panose="020B0604020202020204" pitchFamily="34" charset="0"/>
                <a:hlinkClick r:id="rId6"/>
              </a:rPr>
              <a:t>https://www.bayada.com/benefits/find-benefits/additional-benefits/</a:t>
            </a:r>
            <a:r>
              <a:rPr lang="en-US" sz="900" kern="0" spc="-10" dirty="0">
                <a:solidFill>
                  <a:sysClr val="windowText" lastClr="000000"/>
                </a:solidFill>
                <a:latin typeface="Arial" panose="020B0604020202020204" pitchFamily="34" charset="0"/>
                <a:cs typeface="Arial" panose="020B0604020202020204" pitchFamily="34" charset="0"/>
              </a:rPr>
              <a:t>. Contact </a:t>
            </a:r>
            <a:r>
              <a:rPr lang="en-US" sz="900" kern="0" spc="-10" dirty="0">
                <a:solidFill>
                  <a:sysClr val="windowText" lastClr="000000"/>
                </a:solidFill>
                <a:latin typeface="Arial" panose="020B0604020202020204" pitchFamily="34" charset="0"/>
                <a:cs typeface="Arial" panose="020B0604020202020204" pitchFamily="34" charset="0"/>
                <a:hlinkClick r:id="rId7"/>
              </a:rPr>
              <a:t>pslf@bayada.com</a:t>
            </a:r>
            <a:r>
              <a:rPr lang="en-US" sz="900" kern="0" spc="-10" dirty="0">
                <a:solidFill>
                  <a:sysClr val="windowText" lastClr="000000"/>
                </a:solidFill>
                <a:latin typeface="Arial" panose="020B0604020202020204" pitchFamily="34" charset="0"/>
                <a:cs typeface="Arial" panose="020B0604020202020204" pitchFamily="34" charset="0"/>
              </a:rPr>
              <a:t> for additional questions and/or PSLF form completion.</a:t>
            </a:r>
          </a:p>
          <a:p>
            <a:pPr marL="12700" marR="391160">
              <a:lnSpc>
                <a:spcPts val="1080"/>
              </a:lnSpc>
              <a:spcBef>
                <a:spcPts val="235"/>
              </a:spcBef>
              <a:tabLst>
                <a:tab pos="184150" algn="l"/>
              </a:tabLst>
              <a:defRPr/>
            </a:pPr>
            <a:r>
              <a:rPr lang="en-US" sz="900" kern="0" spc="-45" dirty="0">
                <a:solidFill>
                  <a:srgbClr val="000101"/>
                </a:solidFill>
                <a:latin typeface="Arial Black"/>
              </a:rPr>
              <a:t>Commuter benefits</a:t>
            </a:r>
          </a:p>
          <a:p>
            <a:pPr marL="12700" marR="391160">
              <a:lnSpc>
                <a:spcPts val="1080"/>
              </a:lnSpc>
              <a:spcBef>
                <a:spcPts val="235"/>
              </a:spcBef>
              <a:tabLst>
                <a:tab pos="184150" algn="l"/>
              </a:tabLst>
              <a:defRPr/>
            </a:pPr>
            <a:r>
              <a:rPr lang="en-US" sz="900" kern="0" spc="-10" dirty="0">
                <a:solidFill>
                  <a:sysClr val="windowText" lastClr="000000"/>
                </a:solidFill>
                <a:latin typeface="Arial" panose="020B0604020202020204" pitchFamily="34" charset="0"/>
                <a:cs typeface="Arial" panose="020B0604020202020204" pitchFamily="34" charset="0"/>
              </a:rPr>
              <a:t>Commuter benefits allow pre-tax funds to pay for qualified work-related commuting and parking expenses such as bus, train, ferry or subway fares and parking meters and parking garage fees.</a:t>
            </a:r>
          </a:p>
        </p:txBody>
      </p:sp>
      <p:pic>
        <p:nvPicPr>
          <p:cNvPr id="8" name="Picture 7" descr="A person wearing a red scrubs&#10;&#10;Description automatically generated">
            <a:extLst>
              <a:ext uri="{FF2B5EF4-FFF2-40B4-BE49-F238E27FC236}">
                <a16:creationId xmlns:a16="http://schemas.microsoft.com/office/drawing/2014/main" id="{5F57EAE4-759A-F4DB-3169-896C5B8C69E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8252" r="4771"/>
          <a:stretch/>
        </p:blipFill>
        <p:spPr>
          <a:xfrm>
            <a:off x="5170005" y="4113"/>
            <a:ext cx="2602396" cy="199470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088961"/>
            <a:ext cx="7009152" cy="1381173"/>
            <a:chOff x="381624" y="1895427"/>
            <a:chExt cx="7009152" cy="1381173"/>
          </a:xfrm>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7" name="object 80">
              <a:extLst>
                <a:ext uri="{FF2B5EF4-FFF2-40B4-BE49-F238E27FC236}">
                  <a16:creationId xmlns:a16="http://schemas.microsoft.com/office/drawing/2014/main" id="{1A5148DB-7053-9E70-1837-DA31DEA6E6B7}"/>
                </a:ext>
              </a:extLst>
            </p:cNvPr>
            <p:cNvSpPr txBox="1"/>
            <p:nvPr/>
          </p:nvSpPr>
          <p:spPr>
            <a:xfrm>
              <a:off x="531952" y="2141875"/>
              <a:ext cx="6785319" cy="901700"/>
            </a:xfrm>
            <a:prstGeom prst="rect">
              <a:avLst/>
            </a:prstGeom>
          </p:spPr>
          <p:txBody>
            <a:bodyPr wrap="square" lIns="0" tIns="6477" rIns="0" bIns="0" rtlCol="0">
              <a:noAutofit/>
            </a:bodyPr>
            <a:lstStyle/>
            <a:p>
              <a:pPr marL="12700" marR="24130">
                <a:spcBef>
                  <a:spcPts val="600"/>
                </a:spcBef>
              </a:pPr>
              <a:r>
                <a:rPr lang="en-US" sz="800" spc="20" dirty="0">
                  <a:latin typeface="Arial" panose="020B0604020202020204" pitchFamily="34" charset="0"/>
                  <a:cs typeface="Arial" panose="020B0604020202020204" pitchFamily="34" charset="0"/>
                </a:rPr>
                <a:t>BAYADA offers two medical plans through Aetna’s Premier Care Network Plus. The APCN+ Network plans give you more coverage options. It assigns providers</a:t>
              </a:r>
              <a:r>
                <a:rPr lang="en-US" sz="800" spc="37" dirty="0">
                  <a:latin typeface="Arial" panose="020B0604020202020204" pitchFamily="34" charset="0"/>
                  <a:cs typeface="Arial" panose="020B0604020202020204" pitchFamily="34" charset="0"/>
                </a:rPr>
                <a:t> </a:t>
              </a:r>
              <a:r>
                <a:rPr lang="en-US" sz="800" spc="-10" dirty="0">
                  <a:solidFill>
                    <a:schemeClr val="tx1"/>
                  </a:solidFill>
                  <a:latin typeface="Arial" panose="020B0604020202020204" pitchFamily="34" charset="0"/>
                  <a:cs typeface="Arial" panose="020B0604020202020204" pitchFamily="34" charset="0"/>
                </a:rPr>
                <a:t>into three different tiers. Make sure you understand the benefits of each tier and which category your providers fall under before receiving treatment. The APCN+ Multi-Tier plans sort doctors and </a:t>
              </a:r>
              <a:r>
                <a:rPr lang="en-US" sz="800" spc="-10" dirty="0">
                  <a:latin typeface="Arial" panose="020B0604020202020204" pitchFamily="34" charset="0"/>
                  <a:cs typeface="Arial" panose="020B0604020202020204" pitchFamily="34" charset="0"/>
                </a:rPr>
                <a:t>facilities into tiers based on their performance and ability to save money. The highest performing and most efficient doctors and facilities are in Tier 1. To find out if your provider is in the Tier-1 network and obtain the most savings, use </a:t>
              </a:r>
              <a:r>
                <a:rPr lang="en-US" sz="800" spc="-10" dirty="0">
                  <a:latin typeface="Arial" panose="020B0604020202020204" pitchFamily="34" charset="0"/>
                  <a:cs typeface="Arial" panose="020B0604020202020204" pitchFamily="34" charset="0"/>
                  <a:hlinkClick r:id="rId3"/>
                </a:rPr>
                <a:t>https://www.aetnadocfind.com/2025-apcn-plus-mt-cpii/</a:t>
              </a:r>
              <a:endParaRPr lang="en-US" sz="800" spc="-10" dirty="0">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526265" y="18954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Aetna</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4658" y="7860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14400" y="2127883"/>
            <a:ext cx="624930" cy="62493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04795" y="348231"/>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a:t>
              </a:r>
              <a:r>
                <a:rPr lang="en-US" sz="4000" b="1" spc="65" dirty="0">
                  <a:ln>
                    <a:solidFill>
                      <a:srgbClr val="002F43"/>
                    </a:solidFill>
                  </a:ln>
                  <a:solidFill>
                    <a:schemeClr val="bg1"/>
                  </a:solidFill>
                  <a:latin typeface="Calibri" panose="020F0502020204030204" pitchFamily="34" charset="0"/>
                  <a:cs typeface="Calibri" panose="020F0502020204030204" pitchFamily="34" charset="0"/>
                </a:rPr>
                <a:t> </a:t>
              </a:r>
              <a:r>
                <a:rPr lang="en-US" sz="4000" spc="-20" dirty="0">
                  <a:solidFill>
                    <a:schemeClr val="bg1"/>
                  </a:solidFill>
                </a:rPr>
                <a:t>Benefits At A Glance</a:t>
              </a:r>
              <a:endParaRPr sz="4000" spc="-20" dirty="0">
                <a:solidFill>
                  <a:schemeClr val="bg1"/>
                </a:solidFill>
              </a:endParaRPr>
            </a:p>
          </p:txBody>
        </p:sp>
      </p:grpSp>
      <p:graphicFrame>
        <p:nvGraphicFramePr>
          <p:cNvPr id="2" name="object 12">
            <a:extLst>
              <a:ext uri="{FF2B5EF4-FFF2-40B4-BE49-F238E27FC236}">
                <a16:creationId xmlns:a16="http://schemas.microsoft.com/office/drawing/2014/main" id="{97507F4B-98F6-15D1-FEB2-64F29B970446}"/>
              </a:ext>
            </a:extLst>
          </p:cNvPr>
          <p:cNvGraphicFramePr>
            <a:graphicFrameLocks noGrp="1"/>
          </p:cNvGraphicFramePr>
          <p:nvPr>
            <p:extLst>
              <p:ext uri="{D42A27DB-BD31-4B8C-83A1-F6EECF244321}">
                <p14:modId xmlns:p14="http://schemas.microsoft.com/office/powerpoint/2010/main" val="3235189048"/>
              </p:ext>
            </p:extLst>
          </p:nvPr>
        </p:nvGraphicFramePr>
        <p:xfrm>
          <a:off x="381624" y="2037472"/>
          <a:ext cx="7009148" cy="5741463"/>
        </p:xfrm>
        <a:graphic>
          <a:graphicData uri="http://schemas.openxmlformats.org/drawingml/2006/table">
            <a:tbl>
              <a:tblPr firstRow="1" bandRow="1">
                <a:tableStyleId>{2D5ABB26-0587-4C30-8999-92F81FD0307C}</a:tableStyleId>
              </a:tblPr>
              <a:tblGrid>
                <a:gridCol w="1228409">
                  <a:extLst>
                    <a:ext uri="{9D8B030D-6E8A-4147-A177-3AD203B41FA5}">
                      <a16:colId xmlns:a16="http://schemas.microsoft.com/office/drawing/2014/main" val="20000"/>
                    </a:ext>
                  </a:extLst>
                </a:gridCol>
                <a:gridCol w="505814">
                  <a:extLst>
                    <a:ext uri="{9D8B030D-6E8A-4147-A177-3AD203B41FA5}">
                      <a16:colId xmlns:a16="http://schemas.microsoft.com/office/drawing/2014/main" val="20001"/>
                    </a:ext>
                  </a:extLst>
                </a:gridCol>
                <a:gridCol w="939369">
                  <a:extLst>
                    <a:ext uri="{9D8B030D-6E8A-4147-A177-3AD203B41FA5}">
                      <a16:colId xmlns:a16="http://schemas.microsoft.com/office/drawing/2014/main" val="3404619474"/>
                    </a:ext>
                  </a:extLst>
                </a:gridCol>
                <a:gridCol w="794852">
                  <a:extLst>
                    <a:ext uri="{9D8B030D-6E8A-4147-A177-3AD203B41FA5}">
                      <a16:colId xmlns:a16="http://schemas.microsoft.com/office/drawing/2014/main" val="2961084240"/>
                    </a:ext>
                  </a:extLst>
                </a:gridCol>
                <a:gridCol w="939369">
                  <a:extLst>
                    <a:ext uri="{9D8B030D-6E8A-4147-A177-3AD203B41FA5}">
                      <a16:colId xmlns:a16="http://schemas.microsoft.com/office/drawing/2014/main" val="1617738553"/>
                    </a:ext>
                  </a:extLst>
                </a:gridCol>
                <a:gridCol w="939369">
                  <a:extLst>
                    <a:ext uri="{9D8B030D-6E8A-4147-A177-3AD203B41FA5}">
                      <a16:colId xmlns:a16="http://schemas.microsoft.com/office/drawing/2014/main" val="169964689"/>
                    </a:ext>
                  </a:extLst>
                </a:gridCol>
                <a:gridCol w="722593">
                  <a:extLst>
                    <a:ext uri="{9D8B030D-6E8A-4147-A177-3AD203B41FA5}">
                      <a16:colId xmlns:a16="http://schemas.microsoft.com/office/drawing/2014/main" val="516332358"/>
                    </a:ext>
                  </a:extLst>
                </a:gridCol>
                <a:gridCol w="939373">
                  <a:extLst>
                    <a:ext uri="{9D8B030D-6E8A-4147-A177-3AD203B41FA5}">
                      <a16:colId xmlns:a16="http://schemas.microsoft.com/office/drawing/2014/main" val="3129998406"/>
                    </a:ext>
                  </a:extLst>
                </a:gridCol>
              </a:tblGrid>
              <a:tr h="419606">
                <a:tc rowSpan="2" gridSpan="2">
                  <a:txBody>
                    <a:bodyPr/>
                    <a:lstStyle/>
                    <a:p>
                      <a:pPr>
                        <a:lnSpc>
                          <a:spcPct val="100000"/>
                        </a:lnSpc>
                      </a:pPr>
                      <a:endParaRPr sz="700" dirty="0">
                        <a:latin typeface="Arial" panose="020B0604020202020204" pitchFamily="34" charset="0"/>
                        <a:cs typeface="Arial" panose="020B0604020202020204" pitchFamily="34" charset="0"/>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lnB>
                      <a:noFill/>
                    </a:lnB>
                    <a:solidFill>
                      <a:schemeClr val="bg1"/>
                    </a:solidFill>
                  </a:tcPr>
                </a:tc>
                <a:tc rowSpan="2" hMerge="1">
                  <a:txBody>
                    <a:bodyPr/>
                    <a:lstStyle/>
                    <a:p>
                      <a:endParaRPr/>
                    </a:p>
                  </a:txBody>
                  <a:tcPr marL="0" marR="0" marT="0" marB="0"/>
                </a:tc>
                <a:tc gridSpan="3">
                  <a:txBody>
                    <a:bodyPr/>
                    <a:lstStyle/>
                    <a:p>
                      <a:pPr marL="278130" marR="213360" indent="-32384" algn="ctr">
                        <a:lnSpc>
                          <a:spcPct val="100000"/>
                        </a:lnSpc>
                      </a:pPr>
                      <a:endParaRPr lang="en-US" sz="900" spc="-85" dirty="0">
                        <a:solidFill>
                          <a:schemeClr val="tx1"/>
                        </a:solidFill>
                        <a:latin typeface="Arial Black"/>
                        <a:ea typeface="+mn-ea"/>
                        <a:cs typeface="Times New Roman"/>
                      </a:endParaRPr>
                    </a:p>
                    <a:p>
                      <a:pPr marL="278130" marR="213360" indent="-32384" algn="ctr">
                        <a:lnSpc>
                          <a:spcPct val="100000"/>
                        </a:lnSpc>
                      </a:pPr>
                      <a:r>
                        <a:rPr lang="en-US" sz="900" spc="-85" dirty="0">
                          <a:solidFill>
                            <a:schemeClr val="tx1"/>
                          </a:solidFill>
                          <a:latin typeface="Arial Black"/>
                          <a:ea typeface="+mn-ea"/>
                          <a:cs typeface="Arial Black"/>
                        </a:rPr>
                        <a:t>Aetna </a:t>
                      </a:r>
                    </a:p>
                    <a:p>
                      <a:pPr marL="278130" marR="213360" indent="-32384" algn="ctr">
                        <a:lnSpc>
                          <a:spcPct val="100000"/>
                        </a:lnSpc>
                      </a:pPr>
                      <a:r>
                        <a:rPr lang="en-US" sz="900" spc="-85" dirty="0">
                          <a:solidFill>
                            <a:schemeClr val="tx1"/>
                          </a:solidFill>
                          <a:latin typeface="Arial Black"/>
                          <a:ea typeface="+mn-ea"/>
                          <a:cs typeface="Arial Black"/>
                        </a:rPr>
                        <a:t>Core APCN+</a:t>
                      </a:r>
                      <a:endParaRPr sz="700" dirty="0">
                        <a:latin typeface="Times New Roman"/>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a:solidFill>
                        <a:srgbClr val="F1F1F1"/>
                      </a:solidFill>
                      <a:prstDash val="solid"/>
                    </a:lnT>
                    <a:solidFill>
                      <a:schemeClr val="bg1"/>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tcPr>
                </a:tc>
                <a:tc gridSpan="3">
                  <a:txBody>
                    <a:bodyPr/>
                    <a:lstStyle/>
                    <a:p>
                      <a:pPr marL="278130" marR="213360" indent="-32384" algn="ctr">
                        <a:lnSpc>
                          <a:spcPct val="100000"/>
                        </a:lnSpc>
                      </a:pPr>
                      <a:r>
                        <a:rPr lang="en-US" sz="900" spc="-85" dirty="0">
                          <a:solidFill>
                            <a:schemeClr val="tx1"/>
                          </a:solidFill>
                          <a:latin typeface="Arial Black"/>
                          <a:ea typeface="+mn-ea"/>
                          <a:cs typeface="Times New Roman"/>
                        </a:rPr>
                        <a:t>Aetna </a:t>
                      </a:r>
                    </a:p>
                    <a:p>
                      <a:pPr marL="278130" marR="213360" indent="-32384" algn="ctr">
                        <a:lnSpc>
                          <a:spcPct val="100000"/>
                        </a:lnSpc>
                      </a:pPr>
                      <a:r>
                        <a:rPr lang="en-US" sz="900" spc="-85" dirty="0">
                          <a:solidFill>
                            <a:schemeClr val="tx1"/>
                          </a:solidFill>
                          <a:latin typeface="Arial Black"/>
                          <a:ea typeface="+mn-ea"/>
                          <a:cs typeface="Times New Roman"/>
                        </a:rPr>
                        <a:t>High Deductible APCN+</a:t>
                      </a:r>
                      <a:endParaRPr sz="700" dirty="0">
                        <a:latin typeface="Times New Roman"/>
                        <a:cs typeface="Times New Roman"/>
                      </a:endParaRPr>
                    </a:p>
                  </a:txBody>
                  <a:tcPr marL="0" marR="0" marT="0" marB="0" anchor="ctr">
                    <a:lnL w="12700" cap="flat" cmpd="sng" algn="ctr">
                      <a:solidFill>
                        <a:schemeClr val="tx1"/>
                      </a:solidFill>
                      <a:prstDash val="solid"/>
                      <a:round/>
                      <a:headEnd type="none" w="med" len="med"/>
                      <a:tailEnd type="none" w="med" len="med"/>
                    </a:lnL>
                    <a:lnR w="12700">
                      <a:noFill/>
                      <a:prstDash val="solid"/>
                    </a:lnR>
                    <a:lnT w="12700">
                      <a:noFill/>
                      <a:prstDash val="solid"/>
                    </a:lnT>
                    <a:lnB>
                      <a:noFill/>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solidFill>
                        <a:srgbClr val="000000"/>
                      </a:solidFill>
                      <a:prstDash val="solid"/>
                      <a:round/>
                      <a:headEnd type="none" w="med" len="med"/>
                      <a:tailEnd type="none" w="med" len="med"/>
                    </a:lnL>
                  </a:tcPr>
                </a:tc>
                <a:tc hMerge="1">
                  <a:txBody>
                    <a:bodyPr/>
                    <a:lstStyle/>
                    <a:p>
                      <a:endParaRPr 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319885">
                <a:tc gridSpan="2" vMerge="1">
                  <a:txBody>
                    <a:bodyPr/>
                    <a:lstStyle/>
                    <a:p>
                      <a:endParaRPr/>
                    </a:p>
                  </a:txBody>
                  <a:tcPr marL="0" marR="0" marT="0" marB="0">
                    <a:lnL w="12700">
                      <a:solidFill>
                        <a:srgbClr val="F1F1F1"/>
                      </a:solidFill>
                      <a:prstDash val="solid"/>
                    </a:lnL>
                    <a:lnR w="12700">
                      <a:solidFill>
                        <a:srgbClr val="000000"/>
                      </a:solidFill>
                      <a:prstDash val="solid"/>
                    </a:lnR>
                    <a:lnT w="12700">
                      <a:solidFill>
                        <a:srgbClr val="F1F1F1"/>
                      </a:solidFill>
                      <a:prstDash val="solid"/>
                    </a:lnT>
                  </a:tcPr>
                </a:tc>
                <a:tc hMerge="1" vMerge="1">
                  <a:txBody>
                    <a:bodyPr/>
                    <a:lstStyle/>
                    <a:p>
                      <a:endParaRPr/>
                    </a:p>
                  </a:txBody>
                  <a:tcPr marL="0" marR="0" marT="0" marB="0"/>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lang="en-US" sz="1600" dirty="0">
                        <a:latin typeface="Arial" panose="020B0604020202020204" pitchFamily="34" charset="0"/>
                        <a:cs typeface="Arial" panose="020B0604020202020204" pitchFamily="34" charset="0"/>
                      </a:endParaRPr>
                    </a:p>
                  </a:txBody>
                  <a:tcPr marL="0" marR="0" marT="67310" marB="0">
                    <a:lnL w="12700">
                      <a:solidFill>
                        <a:srgbClr val="000000"/>
                      </a:solidFill>
                      <a:prstDash val="solid"/>
                    </a:lnL>
                    <a:lnR w="3175">
                      <a:solidFill>
                        <a:srgbClr val="000000"/>
                      </a:solidFill>
                      <a:prstDash val="solid"/>
                    </a:lnR>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lang="en-US" sz="1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a:noFill/>
                    </a:lnB>
                    <a:solidFill>
                      <a:schemeClr val="bg1"/>
                    </a:solidFill>
                  </a:tcPr>
                </a:tc>
                <a:tc>
                  <a:txBody>
                    <a:bodyPr/>
                    <a:lstStyle/>
                    <a:p>
                      <a:pPr marL="29845" algn="ctr">
                        <a:lnSpc>
                          <a:spcPct val="100000"/>
                        </a:lnSpc>
                        <a:spcBef>
                          <a:spcPts val="530"/>
                        </a:spcBef>
                      </a:pPr>
                      <a:r>
                        <a:rPr lang="en-US" sz="600" spc="-55" dirty="0">
                          <a:latin typeface="Arial" panose="020B0604020202020204" pitchFamily="34" charset="0"/>
                          <a:cs typeface="Arial" panose="020B0604020202020204" pitchFamily="34" charset="0"/>
                        </a:rPr>
                        <a:t>Tier 1 In-Network</a:t>
                      </a:r>
                    </a:p>
                    <a:p>
                      <a:pPr marL="29845" algn="ctr">
                        <a:lnSpc>
                          <a:spcPct val="100000"/>
                        </a:lnSpc>
                        <a:spcBef>
                          <a:spcPts val="530"/>
                        </a:spcBef>
                      </a:pPr>
                      <a:r>
                        <a:rPr lang="en-US" sz="600" spc="-55" dirty="0">
                          <a:latin typeface="Arial" panose="020B0604020202020204" pitchFamily="34" charset="0"/>
                          <a:cs typeface="Arial" panose="020B0604020202020204" pitchFamily="34" charset="0"/>
                        </a:rPr>
                        <a:t>Maximum Savings</a:t>
                      </a:r>
                      <a:endParaRPr sz="600" dirty="0">
                        <a:latin typeface="Arial" panose="020B0604020202020204" pitchFamily="34" charset="0"/>
                        <a:cs typeface="Arial" panose="020B0604020202020204" pitchFamily="34" charset="0"/>
                      </a:endParaRPr>
                    </a:p>
                  </a:txBody>
                  <a:tcPr marL="0" marR="0" marT="67310" marB="0">
                    <a:lnL w="12700" cap="flat" cmpd="sng" algn="ctr">
                      <a:solidFill>
                        <a:schemeClr val="tx1"/>
                      </a:solidFill>
                      <a:prstDash val="solid"/>
                      <a:round/>
                      <a:headEnd type="none" w="med" len="med"/>
                      <a:tailEnd type="none" w="med" len="med"/>
                    </a:lnL>
                    <a:lnR w="3175">
                      <a:solidFill>
                        <a:srgbClr val="000000"/>
                      </a:solidFill>
                      <a:prstDash val="solid"/>
                    </a:lnR>
                    <a:lnT>
                      <a:noFill/>
                    </a:lnT>
                    <a:lnB>
                      <a:noFill/>
                    </a:lnB>
                    <a:solidFill>
                      <a:schemeClr val="bg1"/>
                    </a:solidFill>
                  </a:tcPr>
                </a:tc>
                <a:tc>
                  <a:txBody>
                    <a:bodyPr/>
                    <a:lstStyle/>
                    <a:p>
                      <a:pPr marL="29845" algn="ctr">
                        <a:lnSpc>
                          <a:spcPct val="100000"/>
                        </a:lnSpc>
                        <a:spcBef>
                          <a:spcPts val="530"/>
                        </a:spcBef>
                      </a:pPr>
                      <a:r>
                        <a:rPr lang="en-US" sz="600" spc="-60" dirty="0">
                          <a:latin typeface="Arial" panose="020B0604020202020204" pitchFamily="34" charset="0"/>
                          <a:cs typeface="Arial" panose="020B0604020202020204" pitchFamily="34" charset="0"/>
                        </a:rPr>
                        <a:t>Tier 2 In-Network</a:t>
                      </a:r>
                    </a:p>
                    <a:p>
                      <a:pPr marL="29845" algn="ctr">
                        <a:lnSpc>
                          <a:spcPct val="100000"/>
                        </a:lnSpc>
                        <a:spcBef>
                          <a:spcPts val="530"/>
                        </a:spcBef>
                      </a:pPr>
                      <a:r>
                        <a:rPr lang="en-US" sz="600" spc="-60" dirty="0">
                          <a:latin typeface="Arial" panose="020B0604020202020204" pitchFamily="34" charset="0"/>
                          <a:cs typeface="Arial" panose="020B0604020202020204" pitchFamily="34" charset="0"/>
                        </a:rPr>
                        <a:t>Standard Savings</a:t>
                      </a:r>
                      <a:endParaRPr sz="600" dirty="0">
                        <a:latin typeface="Arial" panose="020B0604020202020204" pitchFamily="34" charset="0"/>
                        <a:cs typeface="Arial" panose="020B0604020202020204" pitchFamily="34" charset="0"/>
                      </a:endParaRPr>
                    </a:p>
                  </a:txBody>
                  <a:tcPr marL="0" marR="0" marT="6731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Tier 3 Out-of-Network</a:t>
                      </a:r>
                    </a:p>
                    <a:p>
                      <a:pPr marL="29845" algn="ctr">
                        <a:lnSpc>
                          <a:spcPct val="100000"/>
                        </a:lnSpc>
                        <a:spcBef>
                          <a:spcPts val="530"/>
                        </a:spcBef>
                      </a:pPr>
                      <a:r>
                        <a:rPr lang="en-US" sz="600" spc="-55" dirty="0">
                          <a:solidFill>
                            <a:schemeClr val="tx1"/>
                          </a:solidFill>
                          <a:latin typeface="Arial" panose="020B0604020202020204" pitchFamily="34" charset="0"/>
                          <a:ea typeface="+mn-ea"/>
                          <a:cs typeface="Arial" panose="020B0604020202020204" pitchFamily="34" charset="0"/>
                        </a:rPr>
                        <a:t>Minimal Savings</a:t>
                      </a:r>
                    </a:p>
                  </a:txBody>
                  <a:tcPr marL="0" marR="0" marT="67310" marB="0">
                    <a:lnL w="3175" cap="flat" cmpd="sng" algn="ctr">
                      <a:solidFill>
                        <a:schemeClr val="tx1"/>
                      </a:solidFill>
                      <a:prstDash val="solid"/>
                      <a:round/>
                      <a:headEnd type="none" w="med" len="med"/>
                      <a:tailEnd type="none" w="med" len="med"/>
                    </a:lnL>
                    <a:lnR w="12700">
                      <a:noFill/>
                      <a:prstDash val="soli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1164">
                <a:tc gridSpan="8">
                  <a:txBody>
                    <a:bodyPr/>
                    <a:lstStyle/>
                    <a:p>
                      <a:pPr marL="74930">
                        <a:lnSpc>
                          <a:spcPct val="100000"/>
                        </a:lnSpc>
                        <a:spcBef>
                          <a:spcPts val="250"/>
                        </a:spcBef>
                      </a:pPr>
                      <a:r>
                        <a:rPr sz="700" spc="-70" dirty="0">
                          <a:solidFill>
                            <a:srgbClr val="FFFFFF"/>
                          </a:solidFill>
                          <a:latin typeface="Arial Black"/>
                          <a:cs typeface="Arial Black"/>
                        </a:rPr>
                        <a:t>PLAN</a:t>
                      </a:r>
                      <a:r>
                        <a:rPr sz="700" spc="-45" dirty="0">
                          <a:solidFill>
                            <a:srgbClr val="FFFFFF"/>
                          </a:solidFill>
                          <a:latin typeface="Arial Black"/>
                          <a:cs typeface="Arial Black"/>
                        </a:rPr>
                        <a:t> </a:t>
                      </a:r>
                      <a:r>
                        <a:rPr sz="700" spc="-10" dirty="0">
                          <a:solidFill>
                            <a:srgbClr val="FFFFFF"/>
                          </a:solidFill>
                          <a:latin typeface="Arial Black"/>
                          <a:cs typeface="Arial Black"/>
                        </a:rPr>
                        <a:t>FEATURES</a:t>
                      </a:r>
                      <a:endParaRPr sz="700" dirty="0">
                        <a:latin typeface="Arial Black"/>
                        <a:cs typeface="Arial Black"/>
                      </a:endParaRPr>
                    </a:p>
                  </a:txBody>
                  <a:tcPr marL="0" marR="0" marT="31750"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a:noFill/>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2"/>
                  </a:ext>
                </a:extLst>
              </a:tr>
              <a:tr h="407757">
                <a:tc>
                  <a:txBody>
                    <a:bodyPr/>
                    <a:lstStyle/>
                    <a:p>
                      <a:pPr>
                        <a:lnSpc>
                          <a:spcPct val="100000"/>
                        </a:lnSpc>
                        <a:spcBef>
                          <a:spcPts val="675"/>
                        </a:spcBef>
                      </a:pPr>
                      <a:endParaRPr sz="700" dirty="0">
                        <a:latin typeface="Arial" panose="020B0604020202020204" pitchFamily="34" charset="0"/>
                        <a:cs typeface="Arial" panose="020B0604020202020204" pitchFamily="34" charset="0"/>
                      </a:endParaRPr>
                    </a:p>
                    <a:p>
                      <a:pPr marL="74930">
                        <a:lnSpc>
                          <a:spcPts val="900"/>
                        </a:lnSpc>
                      </a:pPr>
                      <a:r>
                        <a:rPr sz="700" spc="-25" dirty="0">
                          <a:latin typeface="Arial" panose="020B0604020202020204" pitchFamily="34" charset="0"/>
                          <a:cs typeface="Arial" panose="020B0604020202020204" pitchFamily="34" charset="0"/>
                        </a:rPr>
                        <a:t>Annual</a:t>
                      </a:r>
                      <a:r>
                        <a:rPr sz="700" spc="-3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Deductible</a:t>
                      </a:r>
                      <a:r>
                        <a:rPr lang="en-US" sz="700" spc="-10" dirty="0">
                          <a:latin typeface="Arial" panose="020B0604020202020204" pitchFamily="34" charset="0"/>
                          <a:cs typeface="Arial" panose="020B0604020202020204" pitchFamily="34" charset="0"/>
                        </a:rPr>
                        <a:t> </a:t>
                      </a:r>
                      <a:endParaRPr sz="700" dirty="0">
                        <a:latin typeface="Arial" panose="020B0604020202020204" pitchFamily="34" charset="0"/>
                        <a:cs typeface="Arial" panose="020B0604020202020204" pitchFamily="34" charset="0"/>
                      </a:endParaRPr>
                    </a:p>
                    <a:p>
                      <a:pPr marL="74930">
                        <a:lnSpc>
                          <a:spcPts val="780"/>
                        </a:lnSpc>
                      </a:pPr>
                      <a:r>
                        <a:rPr sz="600" spc="-10" dirty="0">
                          <a:latin typeface="Arial" panose="020B0604020202020204" pitchFamily="34" charset="0"/>
                          <a:cs typeface="Arial" panose="020B0604020202020204" pitchFamily="34" charset="0"/>
                        </a:rPr>
                        <a:t>(Individual/Family)</a:t>
                      </a:r>
                      <a:endParaRPr sz="600" dirty="0">
                        <a:latin typeface="Arial" panose="020B0604020202020204" pitchFamily="34" charset="0"/>
                        <a:cs typeface="Arial" panose="020B0604020202020204" pitchFamily="34" charset="0"/>
                      </a:endParaRPr>
                    </a:p>
                  </a:txBody>
                  <a:tcPr marL="0" marR="0" marT="85725" marB="0">
                    <a:lnL w="12700">
                      <a:solidFill>
                        <a:srgbClr val="F1F1F1"/>
                      </a:solidFill>
                      <a:prstDash val="solid"/>
                    </a:lnL>
                    <a:lnT>
                      <a:noFill/>
                    </a:lnT>
                    <a:lnB w="3175">
                      <a:solidFill>
                        <a:srgbClr val="000000"/>
                      </a:solidFill>
                      <a:prstDash val="solid"/>
                    </a:lnB>
                    <a:solidFill>
                      <a:schemeClr val="tx2">
                        <a:lumMod val="20000"/>
                        <a:lumOff val="80000"/>
                      </a:schemeClr>
                    </a:solidFill>
                  </a:tcPr>
                </a:tc>
                <a:tc>
                  <a:txBody>
                    <a:bodyPr/>
                    <a:lstStyle/>
                    <a:p>
                      <a:pPr algn="l">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$8,000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$1,750/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3"/>
                  </a:ext>
                </a:extLst>
              </a:tr>
              <a:tr h="505339">
                <a:tc>
                  <a:txBody>
                    <a:bodyPr/>
                    <a:lstStyle/>
                    <a:p>
                      <a:pPr>
                        <a:lnSpc>
                          <a:spcPct val="100000"/>
                        </a:lnSpc>
                        <a:spcBef>
                          <a:spcPts val="409"/>
                        </a:spcBef>
                      </a:pPr>
                      <a:endParaRPr sz="700" dirty="0">
                        <a:latin typeface="Arial" panose="020B0604020202020204" pitchFamily="34" charset="0"/>
                        <a:cs typeface="Arial" panose="020B0604020202020204" pitchFamily="34" charset="0"/>
                      </a:endParaRPr>
                    </a:p>
                    <a:p>
                      <a:pPr marL="74930" marR="193675">
                        <a:lnSpc>
                          <a:spcPct val="85400"/>
                        </a:lnSpc>
                      </a:pPr>
                      <a:r>
                        <a:rPr sz="700" spc="-25" dirty="0">
                          <a:latin typeface="Arial" panose="020B0604020202020204" pitchFamily="34" charset="0"/>
                          <a:cs typeface="Arial" panose="020B0604020202020204" pitchFamily="34" charset="0"/>
                        </a:rPr>
                        <a:t>Annual</a:t>
                      </a:r>
                      <a:r>
                        <a:rPr sz="700" spc="1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Out-</a:t>
                      </a:r>
                      <a:r>
                        <a:rPr sz="700" spc="-25" dirty="0">
                          <a:latin typeface="Arial" panose="020B0604020202020204" pitchFamily="34" charset="0"/>
                          <a:cs typeface="Arial" panose="020B0604020202020204" pitchFamily="34" charset="0"/>
                        </a:rPr>
                        <a:t>of-</a:t>
                      </a:r>
                      <a:r>
                        <a:rPr sz="700" spc="-10" dirty="0">
                          <a:latin typeface="Arial" panose="020B0604020202020204" pitchFamily="34" charset="0"/>
                          <a:cs typeface="Arial" panose="020B0604020202020204" pitchFamily="34" charset="0"/>
                        </a:rPr>
                        <a:t>Pocket Maximum </a:t>
                      </a:r>
                      <a:r>
                        <a:rPr sz="600" spc="-10" dirty="0">
                          <a:latin typeface="Arial" panose="020B0604020202020204" pitchFamily="34" charset="0"/>
                          <a:cs typeface="Arial" panose="020B0604020202020204" pitchFamily="34" charset="0"/>
                        </a:rPr>
                        <a:t>(Individual/Family)</a:t>
                      </a:r>
                      <a:endParaRPr lang="en-US" sz="600" spc="-10" dirty="0">
                        <a:latin typeface="Arial" panose="020B0604020202020204" pitchFamily="34" charset="0"/>
                        <a:cs typeface="Arial" panose="020B0604020202020204" pitchFamily="34" charset="0"/>
                      </a:endParaRPr>
                    </a:p>
                    <a:p>
                      <a:pPr marL="74930" marR="193675">
                        <a:lnSpc>
                          <a:spcPct val="85400"/>
                        </a:lnSpc>
                      </a:pPr>
                      <a:endParaRPr sz="6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a:lnSpc>
                          <a:spcPct val="100000"/>
                        </a:lnSpc>
                        <a:spcBef>
                          <a:spcPts val="750"/>
                        </a:spcBef>
                      </a:pPr>
                      <a:r>
                        <a:rPr sz="600" spc="-10" dirty="0">
                          <a:latin typeface="Arial" panose="020B0604020202020204" pitchFamily="34" charset="0"/>
                          <a:cs typeface="Arial" panose="020B0604020202020204" pitchFamily="34" charset="0"/>
                        </a:rPr>
                        <a:t>Embedded</a:t>
                      </a:r>
                      <a:endParaRPr sz="600" dirty="0">
                        <a:latin typeface="Arial" panose="020B0604020202020204" pitchFamily="34" charset="0"/>
                        <a:cs typeface="Arial" panose="020B0604020202020204" pitchFamily="34" charset="0"/>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$3,500/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endParaRPr sz="600" dirty="0">
                        <a:latin typeface="Arial" panose="020B0604020202020204" pitchFamily="34" charset="0"/>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$6,000/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$12,000</a:t>
                      </a:r>
                      <a:endParaRPr sz="600" dirty="0">
                        <a:latin typeface="Arial" panose="020B0604020202020204" pitchFamily="34" charset="0"/>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$10,500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$21,000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$4,500/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$9,000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$7,000/</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$14,000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$15,000 /</a:t>
                      </a:r>
                    </a:p>
                    <a:p>
                      <a:pPr marL="24765" algn="ctr">
                        <a:lnSpc>
                          <a:spcPct val="100000"/>
                        </a:lnSpc>
                        <a:spcBef>
                          <a:spcPts val="680"/>
                        </a:spcBef>
                      </a:pPr>
                      <a:r>
                        <a:rPr lang="en-US" sz="700" dirty="0">
                          <a:solidFill>
                            <a:srgbClr val="1A1A1E"/>
                          </a:solidFill>
                          <a:latin typeface="Arial" panose="020B0604020202020204" pitchFamily="34" charset="0"/>
                          <a:ea typeface="+mn-ea"/>
                          <a:cs typeface="Arial" panose="020B0604020202020204" pitchFamily="34" charset="0"/>
                        </a:rPr>
                        <a:t> $30,000</a:t>
                      </a:r>
                      <a:endParaRPr sz="700" dirty="0">
                        <a:solidFill>
                          <a:srgbClr val="1A1A1E"/>
                        </a:solidFill>
                        <a:latin typeface="Arial" panose="020B0604020202020204" pitchFamily="34" charset="0"/>
                        <a:ea typeface="+mn-ea"/>
                        <a:cs typeface="Arial" panose="020B0604020202020204" pitchFamily="34" charset="0"/>
                      </a:endParaRPr>
                    </a:p>
                  </a:txBody>
                  <a:tcPr marL="0" marR="0" marT="34290"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5"/>
                  </a:ext>
                </a:extLst>
              </a:tr>
              <a:tr h="381206">
                <a:tc gridSpan="2">
                  <a:txBody>
                    <a:bodyPr/>
                    <a:lstStyle/>
                    <a:p>
                      <a:pPr marL="74930">
                        <a:lnSpc>
                          <a:spcPts val="900"/>
                        </a:lnSpc>
                        <a:spcBef>
                          <a:spcPts val="464"/>
                        </a:spcBef>
                      </a:pPr>
                      <a:r>
                        <a:rPr lang="en-US" sz="700" spc="-25" dirty="0">
                          <a:solidFill>
                            <a:schemeClr val="tx1"/>
                          </a:solidFill>
                          <a:latin typeface="Arial" panose="020B0604020202020204" pitchFamily="34" charset="0"/>
                          <a:ea typeface="+mn-ea"/>
                          <a:cs typeface="Arial" panose="020B0604020202020204" pitchFamily="34" charset="0"/>
                        </a:rPr>
                        <a:t>Annual HSA Employee Contribution Maximum</a:t>
                      </a:r>
                    </a:p>
                    <a:p>
                      <a:pPr marL="74930">
                        <a:lnSpc>
                          <a:spcPts val="780"/>
                        </a:lnSpc>
                      </a:pPr>
                      <a:r>
                        <a:rPr lang="en-US" sz="600" spc="-10" dirty="0">
                          <a:solidFill>
                            <a:schemeClr val="tx1"/>
                          </a:solidFill>
                          <a:latin typeface="Arial" panose="020B0604020202020204" pitchFamily="34" charset="0"/>
                          <a:ea typeface="+mn-ea"/>
                          <a:cs typeface="Arial" panose="020B0604020202020204" pitchFamily="34" charset="0"/>
                        </a:rPr>
                        <a:t>(Individual/Family)</a:t>
                      </a: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noFill/>
                      <a:prstDash val="solid"/>
                    </a:lnB>
                    <a:solidFill>
                      <a:schemeClr val="tx2">
                        <a:lumMod val="20000"/>
                        <a:lumOff val="80000"/>
                      </a:schemeClr>
                    </a:solidFill>
                  </a:tcPr>
                </a:tc>
                <a:tc hMerge="1">
                  <a:txBody>
                    <a:bodyPr/>
                    <a:lstStyle/>
                    <a:p>
                      <a:pPr>
                        <a:lnSpc>
                          <a:spcPct val="100000"/>
                        </a:lnSpc>
                        <a:spcBef>
                          <a:spcPts val="750"/>
                        </a:spcBef>
                      </a:pPr>
                      <a:endParaRPr sz="700" dirty="0">
                        <a:latin typeface="Lucida Sans"/>
                        <a:cs typeface="Lucida Sans"/>
                      </a:endParaRPr>
                    </a:p>
                  </a:txBody>
                  <a:tcPr marL="0" marR="0" marT="95250" marB="0">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Not Eligible</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no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gridSpan="3">
                  <a:txBody>
                    <a:bodyPr/>
                    <a:lstStyle/>
                    <a:p>
                      <a:pPr marL="74930" algn="ctr">
                        <a:lnSpc>
                          <a:spcPts val="780"/>
                        </a:lnSpc>
                      </a:pPr>
                      <a:r>
                        <a:rPr lang="en-US" sz="700" dirty="0">
                          <a:solidFill>
                            <a:srgbClr val="1A1A1E"/>
                          </a:solidFill>
                          <a:latin typeface="Arial" panose="020B0604020202020204" pitchFamily="34" charset="0"/>
                          <a:ea typeface="+mn-ea"/>
                          <a:cs typeface="Arial" panose="020B0604020202020204" pitchFamily="34" charset="0"/>
                        </a:rPr>
                        <a:t>$4,300 / $8,550</a:t>
                      </a:r>
                      <a:endParaRPr lang="en-US" sz="600" spc="-10" dirty="0">
                        <a:solidFill>
                          <a:schemeClr val="tx1"/>
                        </a:solidFill>
                        <a:latin typeface="Arial" panose="020B0604020202020204" pitchFamily="34" charset="0"/>
                        <a:ea typeface="+mn-ea"/>
                        <a:cs typeface="Arial" panose="020B0604020202020204" pitchFamily="34" charset="0"/>
                      </a:endParaRPr>
                    </a:p>
                  </a:txBody>
                  <a:tcPr marL="0" marR="0" marT="3429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endParaRPr lang="en-US"/>
                    </a:p>
                  </a:txBody>
                  <a:tcPr>
                    <a:lnL w="12700" cap="flat" cmpd="sng" algn="ctr">
                      <a:solidFill>
                        <a:srgbClr val="000000"/>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75098153"/>
                  </a:ext>
                </a:extLst>
              </a:tr>
              <a:tr h="141810">
                <a:tc gridSpan="8">
                  <a:txBody>
                    <a:bodyPr/>
                    <a:lstStyle/>
                    <a:p>
                      <a:pPr marL="74930">
                        <a:lnSpc>
                          <a:spcPct val="100000"/>
                        </a:lnSpc>
                        <a:spcBef>
                          <a:spcPts val="254"/>
                        </a:spcBef>
                      </a:pPr>
                      <a:r>
                        <a:rPr sz="700" spc="-85" dirty="0">
                          <a:solidFill>
                            <a:schemeClr val="bg1"/>
                          </a:solidFill>
                          <a:latin typeface="Arial Black"/>
                          <a:cs typeface="Arial Black"/>
                        </a:rPr>
                        <a:t>YOUR</a:t>
                      </a:r>
                      <a:r>
                        <a:rPr sz="700" spc="-45" dirty="0">
                          <a:solidFill>
                            <a:schemeClr val="bg1"/>
                          </a:solidFill>
                          <a:latin typeface="Arial Black"/>
                          <a:cs typeface="Arial Black"/>
                        </a:rPr>
                        <a:t> </a:t>
                      </a:r>
                      <a:r>
                        <a:rPr sz="700" spc="-114" dirty="0">
                          <a:solidFill>
                            <a:schemeClr val="bg1"/>
                          </a:solidFill>
                          <a:latin typeface="Arial Black"/>
                          <a:cs typeface="Arial Black"/>
                        </a:rPr>
                        <a:t>COSTS</a:t>
                      </a:r>
                      <a:r>
                        <a:rPr sz="700" spc="-35" dirty="0">
                          <a:solidFill>
                            <a:schemeClr val="bg1"/>
                          </a:solidFill>
                          <a:latin typeface="Arial Black"/>
                          <a:cs typeface="Arial Black"/>
                        </a:rPr>
                        <a:t> </a:t>
                      </a:r>
                      <a:r>
                        <a:rPr sz="700" spc="-85" dirty="0">
                          <a:solidFill>
                            <a:schemeClr val="bg1"/>
                          </a:solidFill>
                          <a:latin typeface="Arial Black"/>
                          <a:cs typeface="Arial Black"/>
                        </a:rPr>
                        <a:t>FOR</a:t>
                      </a:r>
                      <a:r>
                        <a:rPr sz="700" spc="-40" dirty="0">
                          <a:solidFill>
                            <a:schemeClr val="bg1"/>
                          </a:solidFill>
                          <a:latin typeface="Arial Black"/>
                          <a:cs typeface="Arial Black"/>
                        </a:rPr>
                        <a:t> </a:t>
                      </a:r>
                      <a:r>
                        <a:rPr sz="700" spc="-20" dirty="0">
                          <a:solidFill>
                            <a:schemeClr val="bg1"/>
                          </a:solidFill>
                          <a:latin typeface="Arial Black"/>
                          <a:cs typeface="Arial Black"/>
                        </a:rPr>
                        <a:t>CARE</a:t>
                      </a:r>
                      <a:endParaRPr sz="700" dirty="0">
                        <a:solidFill>
                          <a:schemeClr val="bg1"/>
                        </a:solidFill>
                        <a:latin typeface="Arial Black"/>
                        <a:cs typeface="Arial Black"/>
                      </a:endParaRPr>
                    </a:p>
                  </a:txBody>
                  <a:tcPr marL="0" marR="0" marT="32384" marB="0">
                    <a:lnL w="12700">
                      <a:noFill/>
                      <a:prstDash val="solid"/>
                    </a:lnL>
                    <a:lnR w="12700">
                      <a:noFill/>
                      <a:prstDash val="solid"/>
                    </a:lnR>
                    <a:lnT w="3175"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noFill/>
                      <a:prstDash val="solid"/>
                      <a:round/>
                      <a:headEnd type="none" w="med" len="med"/>
                      <a:tailEnd type="none" w="med" len="med"/>
                    </a:lnL>
                    <a:lnT w="3175" cap="flat" cmpd="sng" algn="ctr">
                      <a:noFill/>
                      <a:prstDash val="solid"/>
                      <a:round/>
                      <a:headEnd type="none" w="med" len="med"/>
                      <a:tailEnd type="none" w="med" len="med"/>
                    </a:lnT>
                  </a:tcPr>
                </a:tc>
                <a:tc hMerge="1">
                  <a:txBody>
                    <a:bodyPr/>
                    <a:lstStyle/>
                    <a:p>
                      <a:endParaRPr lang="en-US"/>
                    </a:p>
                  </a:txBody>
                  <a:tcPr>
                    <a:lnL w="12700" cap="flat" cmpd="sng" algn="ctr">
                      <a:solidFill>
                        <a:srgbClr val="F1F1F1"/>
                      </a:solidFill>
                      <a:prstDash val="solid"/>
                      <a:round/>
                      <a:headEnd type="none" w="med" len="med"/>
                      <a:tailEnd type="none" w="med" len="med"/>
                    </a:lnL>
                  </a:tcPr>
                </a:tc>
                <a:tc hMerge="1">
                  <a:txBody>
                    <a:bodyPr/>
                    <a:lstStyle/>
                    <a:p>
                      <a:endParaRPr lang="en-US"/>
                    </a:p>
                  </a:txBody>
                  <a:tcPr>
                    <a:lnL w="12700" cap="flat" cmpd="sng" algn="ctr">
                      <a:solidFill>
                        <a:srgbClr val="F1F1F1"/>
                      </a:solidFill>
                      <a:prstDash val="solid"/>
                      <a:round/>
                      <a:headEnd type="none" w="med" len="med"/>
                      <a:tailEnd type="none" w="med" len="med"/>
                    </a:lnL>
                  </a:tcPr>
                </a:tc>
                <a:extLst>
                  <a:ext uri="{0D108BD9-81ED-4DB2-BD59-A6C34878D82A}">
                    <a16:rowId xmlns:a16="http://schemas.microsoft.com/office/drawing/2014/main" val="10008"/>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Coinsurance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a:noFill/>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96852">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Preventive</a:t>
                      </a:r>
                      <a:r>
                        <a:rPr sz="700" spc="-20" dirty="0">
                          <a:latin typeface="Arial" panose="020B0604020202020204" pitchFamily="34" charset="0"/>
                          <a:cs typeface="Arial" panose="020B0604020202020204" pitchFamily="34" charset="0"/>
                        </a:rPr>
                        <a:t> 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No</a:t>
                      </a:r>
                      <a:r>
                        <a:rPr lang="en-US" sz="700" spc="-40" dirty="0">
                          <a:solidFill>
                            <a:srgbClr val="1A1A1E"/>
                          </a:solidFill>
                          <a:latin typeface="Arial" panose="020B0604020202020204" pitchFamily="34" charset="0"/>
                          <a:cs typeface="Arial" panose="020B0604020202020204" pitchFamily="34" charset="0"/>
                        </a:rPr>
                        <a:t> </a:t>
                      </a:r>
                      <a:r>
                        <a:rPr lang="en-US" sz="700" spc="-20" dirty="0">
                          <a:solidFill>
                            <a:srgbClr val="1A1A1E"/>
                          </a:solidFill>
                          <a:latin typeface="Arial" panose="020B0604020202020204" pitchFamily="34" charset="0"/>
                          <a:cs typeface="Arial" panose="020B0604020202020204" pitchFamily="34" charset="0"/>
                        </a:rPr>
                        <a:t>cost</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a:solidFill>
                            <a:srgbClr val="1A1A1E"/>
                          </a:solidFill>
                          <a:latin typeface="Arial" panose="020B0604020202020204" pitchFamily="34" charset="0"/>
                          <a:cs typeface="Arial" panose="020B0604020202020204" pitchFamily="34" charset="0"/>
                        </a:rPr>
                        <a:t>No</a:t>
                      </a:r>
                      <a:r>
                        <a:rPr lang="en-US" sz="700" spc="-40">
                          <a:solidFill>
                            <a:srgbClr val="1A1A1E"/>
                          </a:solidFill>
                          <a:latin typeface="Arial" panose="020B0604020202020204" pitchFamily="34" charset="0"/>
                          <a:cs typeface="Arial" panose="020B0604020202020204" pitchFamily="34" charset="0"/>
                        </a:rPr>
                        <a:t> </a:t>
                      </a:r>
                      <a:r>
                        <a:rPr lang="en-US" sz="700" spc="-20">
                          <a:solidFill>
                            <a:srgbClr val="1A1A1E"/>
                          </a:solidFill>
                          <a:latin typeface="Arial" panose="020B0604020202020204" pitchFamily="34" charset="0"/>
                          <a:cs typeface="Arial" panose="020B0604020202020204" pitchFamily="34" charset="0"/>
                        </a:rPr>
                        <a:t>cost</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No cost</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396295">
                <a:tc gridSpan="2">
                  <a:txBody>
                    <a:bodyPr/>
                    <a:lstStyle/>
                    <a:p>
                      <a:pPr marL="74930">
                        <a:lnSpc>
                          <a:spcPct val="100000"/>
                        </a:lnSpc>
                        <a:spcBef>
                          <a:spcPts val="680"/>
                        </a:spcBef>
                      </a:pPr>
                      <a:r>
                        <a:rPr sz="700" spc="-10" dirty="0">
                          <a:latin typeface="Arial" panose="020B0604020202020204" pitchFamily="34" charset="0"/>
                          <a:cs typeface="Arial" panose="020B0604020202020204" pitchFamily="34" charset="0"/>
                        </a:rPr>
                        <a:t>Primary</a:t>
                      </a:r>
                      <a:r>
                        <a:rPr sz="700" spc="-20"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Care</a:t>
                      </a:r>
                      <a:r>
                        <a:rPr sz="700" spc="-20" dirty="0">
                          <a:latin typeface="Arial" panose="020B0604020202020204" pitchFamily="34" charset="0"/>
                          <a:cs typeface="Arial" panose="020B0604020202020204" pitchFamily="34" charset="0"/>
                        </a:rPr>
                        <a:t> Physician (PCP)</a:t>
                      </a:r>
                      <a:endParaRPr lang="en-US" sz="700" spc="-20" dirty="0">
                        <a:latin typeface="Arial" panose="020B0604020202020204" pitchFamily="34" charset="0"/>
                        <a:cs typeface="Arial" panose="020B0604020202020204" pitchFamily="34" charset="0"/>
                      </a:endParaRPr>
                    </a:p>
                    <a:p>
                      <a:pPr marL="74930">
                        <a:lnSpc>
                          <a:spcPct val="100000"/>
                        </a:lnSpc>
                        <a:spcBef>
                          <a:spcPts val="680"/>
                        </a:spcBef>
                      </a:pPr>
                      <a:r>
                        <a:rPr lang="en-US" sz="700" spc="-2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$25</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$30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396295">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Specialist</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Visit</a:t>
                      </a:r>
                      <a:endParaRPr lang="en-US" sz="700" spc="-10" dirty="0">
                        <a:latin typeface="Arial" panose="020B0604020202020204" pitchFamily="34" charset="0"/>
                        <a:cs typeface="Arial" panose="020B0604020202020204" pitchFamily="34" charset="0"/>
                      </a:endParaRPr>
                    </a:p>
                    <a:p>
                      <a:pPr marL="74930">
                        <a:lnSpc>
                          <a:spcPct val="100000"/>
                        </a:lnSpc>
                        <a:spcBef>
                          <a:spcPts val="680"/>
                        </a:spcBef>
                      </a:pPr>
                      <a:r>
                        <a:rPr lang="en-US" sz="700" spc="-10" dirty="0">
                          <a:latin typeface="Arial" panose="020B0604020202020204" pitchFamily="34" charset="0"/>
                          <a:cs typeface="Arial" panose="020B0604020202020204" pitchFamily="34" charset="0"/>
                        </a:rPr>
                        <a:t>Office Visit &amp; Telemedicine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540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540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96852">
                <a:tc gridSpan="2">
                  <a:txBody>
                    <a:bodyPr/>
                    <a:lstStyle/>
                    <a:p>
                      <a:pPr marL="74930">
                        <a:lnSpc>
                          <a:spcPct val="100000"/>
                        </a:lnSpc>
                        <a:spcBef>
                          <a:spcPts val="680"/>
                        </a:spcBef>
                      </a:pPr>
                      <a:r>
                        <a:rPr lang="en-US" sz="700" dirty="0">
                          <a:latin typeface="Arial" panose="020B0604020202020204" pitchFamily="34" charset="0"/>
                          <a:cs typeface="Arial" panose="020B0604020202020204" pitchFamily="34" charset="0"/>
                        </a:rPr>
                        <a:t>Teladoc</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lang="en-US"/>
                    </a:p>
                  </a:txBody>
                  <a:tcPr/>
                </a:tc>
                <a:tc gridSpan="3">
                  <a:txBody>
                    <a:bodyPr/>
                    <a:lstStyle/>
                    <a:p>
                      <a:pPr marL="74930"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 copay when calling Teladoc Physician</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5400" marR="0" lvl="0" indent="0" algn="ctr" defTabSz="914400" eaLnBrk="1" fontAlgn="auto" latinLnBrk="0" hangingPunct="1">
                        <a:lnSpc>
                          <a:spcPct val="100000"/>
                        </a:lnSpc>
                        <a:spcBef>
                          <a:spcPts val="680"/>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0% coinsurance when calling Teladoc Physician *</a:t>
                      </a:r>
                    </a:p>
                  </a:txBody>
                  <a:tcPr marL="0" marR="0" marT="8636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5400" algn="ctr">
                        <a:lnSpc>
                          <a:spcPct val="100000"/>
                        </a:lnSpc>
                        <a:spcBef>
                          <a:spcPts val="680"/>
                        </a:spcBef>
                      </a:pPr>
                      <a:endParaRPr lang="en-US" sz="800" dirty="0">
                        <a:solidFill>
                          <a:srgbClr val="1A1A1E"/>
                        </a:solidFill>
                        <a:latin typeface="Lucida Sans"/>
                        <a:cs typeface="Lucida Sans"/>
                      </a:endParaRPr>
                    </a:p>
                  </a:txBody>
                  <a:tcPr marL="0" marR="0" marT="86360" marB="0">
                    <a:lnL w="3175"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3439210211"/>
                  </a:ext>
                </a:extLst>
              </a:tr>
              <a:tr h="196852">
                <a:tc gridSpan="2">
                  <a:txBody>
                    <a:bodyPr/>
                    <a:lstStyle/>
                    <a:p>
                      <a:pPr marL="74930">
                        <a:lnSpc>
                          <a:spcPct val="100000"/>
                        </a:lnSpc>
                        <a:spcBef>
                          <a:spcPts val="680"/>
                        </a:spcBef>
                      </a:pPr>
                      <a:r>
                        <a:rPr sz="700" spc="-20" dirty="0">
                          <a:latin typeface="Arial" panose="020B0604020202020204" pitchFamily="34" charset="0"/>
                          <a:cs typeface="Arial" panose="020B0604020202020204" pitchFamily="34" charset="0"/>
                        </a:rPr>
                        <a:t>Urgent</a:t>
                      </a:r>
                      <a:r>
                        <a:rPr sz="70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Care</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hMerge="1">
                  <a:txBody>
                    <a:bodyPr/>
                    <a:lstStyle/>
                    <a:p>
                      <a:endParaRPr/>
                    </a:p>
                  </a:txBody>
                  <a:tcPr marL="0" marR="0" marT="0" marB="0"/>
                </a:tc>
                <a:tc>
                  <a:txBody>
                    <a:bodyPr/>
                    <a:lstStyle/>
                    <a:p>
                      <a:pPr marL="74930" algn="ctr">
                        <a:lnSpc>
                          <a:spcPct val="100000"/>
                        </a:lnSpc>
                        <a:spcBef>
                          <a:spcPts val="680"/>
                        </a:spcBef>
                      </a:pPr>
                      <a:r>
                        <a:rPr lang="en-US" sz="700" spc="-2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74930"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$50</a:t>
                      </a:r>
                      <a:endParaRPr sz="700" dirty="0">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75" dirty="0">
                          <a:solidFill>
                            <a:srgbClr val="1A1A1E"/>
                          </a:solidFill>
                          <a:latin typeface="Arial" panose="020B0604020202020204" pitchFamily="34" charset="0"/>
                          <a:cs typeface="Arial" panose="020B0604020202020204" pitchFamily="34" charset="0"/>
                        </a:rPr>
                        <a:t>20% *</a:t>
                      </a:r>
                      <a:endParaRPr sz="700" dirty="0">
                        <a:solidFill>
                          <a:srgbClr val="1A1A1E"/>
                        </a:solidFill>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a:txBody>
                    <a:bodyPr/>
                    <a:lstStyle/>
                    <a:p>
                      <a:pPr marL="24765" algn="ctr">
                        <a:lnSpc>
                          <a:spcPct val="100000"/>
                        </a:lnSpc>
                        <a:spcBef>
                          <a:spcPts val="680"/>
                        </a:spcBef>
                      </a:pPr>
                      <a:r>
                        <a:rPr lang="en-US" sz="700" spc="-20" dirty="0">
                          <a:solidFill>
                            <a:srgbClr val="1A1A1E"/>
                          </a:solidFill>
                          <a:latin typeface="Arial" panose="020B0604020202020204" pitchFamily="34" charset="0"/>
                          <a:cs typeface="Arial" panose="020B0604020202020204" pitchFamily="34" charset="0"/>
                        </a:rPr>
                        <a:t>40% *</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bg1"/>
                    </a:solidFill>
                  </a:tcPr>
                </a:tc>
                <a:tc>
                  <a:txBody>
                    <a:bodyPr/>
                    <a:lstStyle/>
                    <a:p>
                      <a:pPr marL="24765" algn="ctr">
                        <a:lnSpc>
                          <a:spcPct val="100000"/>
                        </a:lnSpc>
                        <a:spcBef>
                          <a:spcPts val="680"/>
                        </a:spcBef>
                      </a:pPr>
                      <a:r>
                        <a:rPr lang="en-US" sz="700" dirty="0">
                          <a:solidFill>
                            <a:srgbClr val="1A1A1E"/>
                          </a:solidFill>
                          <a:latin typeface="Arial" panose="020B0604020202020204" pitchFamily="34" charset="0"/>
                          <a:cs typeface="Arial" panose="020B0604020202020204" pitchFamily="34" charset="0"/>
                        </a:rPr>
                        <a:t>50%*</a:t>
                      </a:r>
                      <a:endParaRPr sz="700" dirty="0">
                        <a:solidFill>
                          <a:srgbClr val="1A1A1E"/>
                        </a:solidFill>
                        <a:latin typeface="Arial" panose="020B0604020202020204" pitchFamily="34" charset="0"/>
                        <a:cs typeface="Arial" panose="020B0604020202020204" pitchFamily="34" charset="0"/>
                      </a:endParaRPr>
                    </a:p>
                  </a:txBody>
                  <a:tcPr marL="0" marR="0" marT="86360" marB="0">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96852">
                <a:tc gridSpan="2">
                  <a:txBody>
                    <a:bodyPr/>
                    <a:lstStyle/>
                    <a:p>
                      <a:pPr marL="74930">
                        <a:lnSpc>
                          <a:spcPct val="100000"/>
                        </a:lnSpc>
                        <a:spcBef>
                          <a:spcPts val="680"/>
                        </a:spcBef>
                      </a:pPr>
                      <a:r>
                        <a:rPr sz="700" spc="-25" dirty="0">
                          <a:latin typeface="Arial" panose="020B0604020202020204" pitchFamily="34" charset="0"/>
                          <a:cs typeface="Arial" panose="020B0604020202020204" pitchFamily="34" charset="0"/>
                        </a:rPr>
                        <a:t>Emergency</a:t>
                      </a:r>
                      <a:r>
                        <a:rPr sz="700" spc="2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Room</a:t>
                      </a:r>
                      <a:endParaRPr sz="700" dirty="0">
                        <a:latin typeface="Arial" panose="020B0604020202020204" pitchFamily="34" charset="0"/>
                        <a:cs typeface="Arial" panose="020B0604020202020204" pitchFamily="34" charset="0"/>
                      </a:endParaRPr>
                    </a:p>
                  </a:txBody>
                  <a:tcPr marL="0" marR="0" marT="86360" marB="0">
                    <a:lnL w="12700">
                      <a:solidFill>
                        <a:srgbClr val="F1F1F1"/>
                      </a:solidFill>
                      <a:prstDash val="solid"/>
                    </a:lnL>
                    <a:lnR w="12700">
                      <a:solidFill>
                        <a:srgbClr val="000000"/>
                      </a:solidFill>
                      <a:prstDash val="solid"/>
                    </a:lnR>
                    <a:lnT w="3175">
                      <a:solidFill>
                        <a:srgbClr val="000000"/>
                      </a:solidFill>
                      <a:prstDash val="solid"/>
                    </a:lnT>
                    <a:lnB w="3175">
                      <a:solidFill>
                        <a:srgbClr val="000000"/>
                      </a:solidFill>
                      <a:prstDash val="solid"/>
                    </a:lnB>
                    <a:solidFill>
                      <a:schemeClr val="bg1"/>
                    </a:solidFill>
                  </a:tcPr>
                </a:tc>
                <a:tc hMerge="1">
                  <a:txBody>
                    <a:bodyPr/>
                    <a:lstStyle/>
                    <a:p>
                      <a:endParaRPr/>
                    </a:p>
                  </a:txBody>
                  <a:tcPr marL="0" marR="0" marT="0" marB="0"/>
                </a:tc>
                <a:tc gridSpan="3">
                  <a:txBody>
                    <a:bodyPr/>
                    <a:lstStyle/>
                    <a:p>
                      <a:pPr marL="749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$150 + 20% **</a:t>
                      </a:r>
                      <a:endParaRPr sz="700" dirty="0">
                        <a:latin typeface="Arial" panose="020B0604020202020204" pitchFamily="34" charset="0"/>
                        <a:cs typeface="Arial" panose="020B0604020202020204" pitchFamily="34" charset="0"/>
                      </a:endParaRPr>
                    </a:p>
                  </a:txBody>
                  <a:tcPr marL="0" marR="0" marT="86360" marB="0">
                    <a:lnL w="12700" cap="flat" cmpd="sng" algn="ctr">
                      <a:solidFill>
                        <a:srgbClr val="000000"/>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pPr marL="74930" algn="ctr">
                        <a:lnSpc>
                          <a:spcPct val="100000"/>
                        </a:lnSpc>
                        <a:spcBef>
                          <a:spcPts val="680"/>
                        </a:spcBef>
                      </a:pPr>
                      <a:endParaRPr sz="800" dirty="0">
                        <a:latin typeface="Lucida Sans"/>
                        <a:cs typeface="Lucida Sans"/>
                      </a:endParaRPr>
                    </a:p>
                  </a:txBody>
                  <a:tcPr marL="0" marR="0" marT="86360" marB="0">
                    <a:lnL w="3175" cap="flat" cmpd="sng" algn="ctr">
                      <a:solidFill>
                        <a:schemeClr val="tx1"/>
                      </a:solidFill>
                      <a:prstDash val="solid"/>
                      <a:round/>
                      <a:headEnd type="none" w="med" len="med"/>
                      <a:tailEnd type="none" w="med" len="med"/>
                    </a:lnL>
                    <a:lnR w="12700">
                      <a:solidFill>
                        <a:srgbClr val="000000"/>
                      </a:solid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gridSpan="3">
                  <a:txBody>
                    <a:bodyPr/>
                    <a:lstStyle/>
                    <a:p>
                      <a:pPr marL="24130" algn="ctr">
                        <a:lnSpc>
                          <a:spcPct val="100000"/>
                        </a:lnSpc>
                        <a:spcBef>
                          <a:spcPts val="680"/>
                        </a:spcBef>
                      </a:pPr>
                      <a:r>
                        <a:rPr lang="en-US" sz="700" spc="-20" dirty="0">
                          <a:solidFill>
                            <a:srgbClr val="1A1A1E"/>
                          </a:solidFill>
                          <a:latin typeface="Arial" panose="020B0604020202020204" pitchFamily="34" charset="0"/>
                          <a:ea typeface="+mn-ea"/>
                          <a:cs typeface="Arial" panose="020B0604020202020204" pitchFamily="34" charset="0"/>
                        </a:rPr>
                        <a:t>20% **</a:t>
                      </a:r>
                    </a:p>
                  </a:txBody>
                  <a:tcPr marL="0" marR="0" marT="86360" marB="0">
                    <a:lnL w="12700" cap="flat" cmpd="sng" algn="ctr">
                      <a:solidFill>
                        <a:srgbClr val="000000"/>
                      </a:solidFill>
                      <a:prstDash val="solid"/>
                      <a:round/>
                      <a:headEnd type="none" w="med" len="med"/>
                      <a:tailEnd type="none" w="med" len="med"/>
                    </a:lnL>
                    <a:lnR w="12700">
                      <a:noFill/>
                      <a:prstDash val="soli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lnL w="3175" cap="flat" cmpd="sng" algn="ctr">
                      <a:solidFill>
                        <a:schemeClr val="tx1"/>
                      </a:solidFill>
                      <a:prstDash val="solid"/>
                      <a:round/>
                      <a:headEnd type="none" w="med" len="med"/>
                      <a:tailEnd type="none" w="med" len="med"/>
                    </a:lnL>
                    <a:lnT w="3175" cap="flat" cmpd="sng" algn="ctr">
                      <a:solidFill>
                        <a:srgbClr val="000000"/>
                      </a:solidFill>
                      <a:prstDash val="solid"/>
                      <a:round/>
                      <a:headEnd type="none" w="med" len="med"/>
                      <a:tailEnd type="none" w="med" len="med"/>
                    </a:lnT>
                  </a:tcPr>
                </a:tc>
                <a:tc hMerge="1">
                  <a:txBody>
                    <a:bodyPr/>
                    <a:lstStyle/>
                    <a:p>
                      <a:pPr marL="24130" algn="ctr">
                        <a:lnSpc>
                          <a:spcPct val="100000"/>
                        </a:lnSpc>
                        <a:spcBef>
                          <a:spcPts val="680"/>
                        </a:spcBef>
                      </a:pPr>
                      <a:endParaRPr sz="800" spc="-20" dirty="0">
                        <a:solidFill>
                          <a:srgbClr val="1A1A1E"/>
                        </a:solidFill>
                        <a:latin typeface="Lucida Sans"/>
                        <a:ea typeface="+mn-ea"/>
                        <a:cs typeface="Lucida Sans"/>
                      </a:endParaRPr>
                    </a:p>
                  </a:txBody>
                  <a:tcPr marL="0" marR="0" marT="86360" marB="0">
                    <a:lnL w="3175" cap="flat" cmpd="sng" algn="ctr">
                      <a:noFill/>
                      <a:prstDash val="solid"/>
                      <a:round/>
                      <a:headEnd type="none" w="med" len="med"/>
                      <a:tailEnd type="none" w="med" len="med"/>
                    </a:lnL>
                    <a:lnR w="12700">
                      <a:noFill/>
                      <a:prstDash val="soli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5"/>
                  </a:ext>
                </a:extLst>
              </a:tr>
              <a:tr h="1647846">
                <a:tc gridSpan="8">
                  <a:txBody>
                    <a:bodyPr/>
                    <a:lstStyle/>
                    <a:p>
                      <a:pPr marL="73660">
                        <a:lnSpc>
                          <a:spcPts val="935"/>
                        </a:lnSpc>
                        <a:spcBef>
                          <a:spcPts val="110"/>
                        </a:spcBef>
                      </a:pPr>
                      <a:r>
                        <a:rPr sz="700" spc="50" dirty="0">
                          <a:solidFill>
                            <a:srgbClr val="1A1A1E"/>
                          </a:solidFill>
                          <a:latin typeface="Arial" panose="020B0604020202020204" pitchFamily="34" charset="0"/>
                          <a:cs typeface="Arial" panose="020B0604020202020204" pitchFamily="34" charset="0"/>
                        </a:rPr>
                        <a:t>*</a:t>
                      </a:r>
                      <a:r>
                        <a:rPr sz="700" spc="-50" dirty="0">
                          <a:solidFill>
                            <a:srgbClr val="1A1A1E"/>
                          </a:solidFill>
                          <a:latin typeface="Arial" panose="020B0604020202020204" pitchFamily="34" charset="0"/>
                          <a:cs typeface="Arial" panose="020B0604020202020204" pitchFamily="34" charset="0"/>
                        </a:rPr>
                        <a:t> </a:t>
                      </a:r>
                      <a:r>
                        <a:rPr sz="700" spc="-25" dirty="0">
                          <a:solidFill>
                            <a:srgbClr val="1A1A1E"/>
                          </a:solidFill>
                          <a:latin typeface="Arial" panose="020B0604020202020204" pitchFamily="34" charset="0"/>
                          <a:cs typeface="Arial" panose="020B0604020202020204" pitchFamily="34" charset="0"/>
                        </a:rPr>
                        <a:t>After</a:t>
                      </a:r>
                      <a:r>
                        <a:rPr sz="700" spc="-20" dirty="0">
                          <a:solidFill>
                            <a:srgbClr val="1A1A1E"/>
                          </a:solidFill>
                          <a:latin typeface="Arial" panose="020B0604020202020204" pitchFamily="34" charset="0"/>
                          <a:cs typeface="Arial" panose="020B0604020202020204" pitchFamily="34" charset="0"/>
                        </a:rPr>
                        <a:t> </a:t>
                      </a:r>
                      <a:r>
                        <a:rPr sz="700" spc="-10" dirty="0">
                          <a:solidFill>
                            <a:srgbClr val="1A1A1E"/>
                          </a:solidFill>
                          <a:latin typeface="Arial" panose="020B0604020202020204" pitchFamily="34" charset="0"/>
                          <a:cs typeface="Arial" panose="020B0604020202020204" pitchFamily="34" charset="0"/>
                        </a:rPr>
                        <a:t>deductible</a:t>
                      </a:r>
                      <a:endParaRPr lang="en-US" sz="700" spc="-10" dirty="0">
                        <a:solidFill>
                          <a:srgbClr val="1A1A1E"/>
                        </a:solidFill>
                        <a:latin typeface="Arial" panose="020B0604020202020204" pitchFamily="34" charset="0"/>
                        <a:cs typeface="Arial" panose="020B0604020202020204" pitchFamily="34" charset="0"/>
                      </a:endParaRPr>
                    </a:p>
                    <a:p>
                      <a:pPr marL="73660">
                        <a:lnSpc>
                          <a:spcPts val="935"/>
                        </a:lnSpc>
                        <a:spcBef>
                          <a:spcPts val="110"/>
                        </a:spcBef>
                      </a:pPr>
                      <a:r>
                        <a:rPr lang="en-US" sz="700" spc="-10" dirty="0">
                          <a:solidFill>
                            <a:srgbClr val="1A1A1E"/>
                          </a:solidFill>
                          <a:latin typeface="Arial" panose="020B0604020202020204" pitchFamily="34" charset="0"/>
                          <a:cs typeface="Arial" panose="020B0604020202020204" pitchFamily="34" charset="0"/>
                        </a:rPr>
                        <a:t>** Tier 1 deductible and out-of-pocket maximum will apply</a:t>
                      </a:r>
                      <a:endParaRPr sz="700" dirty="0">
                        <a:solidFill>
                          <a:srgbClr val="1A1A1E"/>
                        </a:solidFill>
                        <a:latin typeface="Arial" panose="020B0604020202020204" pitchFamily="34" charset="0"/>
                        <a:cs typeface="Arial" panose="020B0604020202020204" pitchFamily="34" charset="0"/>
                      </a:endParaRPr>
                    </a:p>
                  </a:txBody>
                  <a:tcPr marL="0" marR="0" marT="13970" marB="0">
                    <a:lnL>
                      <a:noFill/>
                    </a:lnL>
                    <a:lnR>
                      <a:noFill/>
                    </a:lnR>
                    <a:lnT w="3175"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tcPr>
                </a:tc>
                <a:tc hMerge="1">
                  <a:txBody>
                    <a:bodyPr/>
                    <a:lstStyle/>
                    <a:p>
                      <a:endParaRPr/>
                    </a:p>
                  </a:txBody>
                  <a:tcPr marL="0" marR="0" marT="0" marB="0"/>
                </a:tc>
                <a:tc hMerge="1">
                  <a:txBody>
                    <a:bodyPr/>
                    <a:lstStyle/>
                    <a:p>
                      <a:endParaRPr lang="en-US"/>
                    </a:p>
                  </a:txBody>
                  <a:tcPr/>
                </a:tc>
                <a:tc hMerge="1">
                  <a:txBody>
                    <a:bodyPr/>
                    <a:lstStyle/>
                    <a:p>
                      <a:endParaRPr lang="en-US"/>
                    </a:p>
                  </a:txBody>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dirty="0"/>
                    </a:p>
                  </a:txBody>
                  <a:tcPr>
                    <a:lnL>
                      <a:noFill/>
                    </a:lnL>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tc hMerge="1">
                  <a:txBody>
                    <a:bodyPr/>
                    <a:lstStyle/>
                    <a:p>
                      <a:endParaRPr lang="en-US"/>
                    </a:p>
                  </a:txBody>
                  <a:tcP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22"/>
                  </a:ext>
                </a:extLst>
              </a:tr>
            </a:tbl>
          </a:graphicData>
        </a:graphic>
      </p:graphicFrame>
      <p:graphicFrame>
        <p:nvGraphicFramePr>
          <p:cNvPr id="3" name="object 2">
            <a:extLst>
              <a:ext uri="{FF2B5EF4-FFF2-40B4-BE49-F238E27FC236}">
                <a16:creationId xmlns:a16="http://schemas.microsoft.com/office/drawing/2014/main" id="{6CD49E7A-958A-CE73-6239-A77CEB514D97}"/>
              </a:ext>
            </a:extLst>
          </p:cNvPr>
          <p:cNvGraphicFramePr>
            <a:graphicFrameLocks noGrp="1"/>
          </p:cNvGraphicFramePr>
          <p:nvPr>
            <p:extLst>
              <p:ext uri="{D42A27DB-BD31-4B8C-83A1-F6EECF244321}">
                <p14:modId xmlns:p14="http://schemas.microsoft.com/office/powerpoint/2010/main" val="184281318"/>
              </p:ext>
            </p:extLst>
          </p:nvPr>
        </p:nvGraphicFramePr>
        <p:xfrm>
          <a:off x="304795" y="7671559"/>
          <a:ext cx="7085977" cy="1960071"/>
        </p:xfrm>
        <a:graphic>
          <a:graphicData uri="http://schemas.openxmlformats.org/drawingml/2006/table">
            <a:tbl>
              <a:tblPr firstRow="1" bandRow="1">
                <a:tableStyleId>{2D5ABB26-0587-4C30-8999-92F81FD0307C}</a:tableStyleId>
              </a:tblPr>
              <a:tblGrid>
                <a:gridCol w="1752313">
                  <a:extLst>
                    <a:ext uri="{9D8B030D-6E8A-4147-A177-3AD203B41FA5}">
                      <a16:colId xmlns:a16="http://schemas.microsoft.com/office/drawing/2014/main" val="20000"/>
                    </a:ext>
                  </a:extLst>
                </a:gridCol>
                <a:gridCol w="888944">
                  <a:extLst>
                    <a:ext uri="{9D8B030D-6E8A-4147-A177-3AD203B41FA5}">
                      <a16:colId xmlns:a16="http://schemas.microsoft.com/office/drawing/2014/main" val="20001"/>
                    </a:ext>
                  </a:extLst>
                </a:gridCol>
                <a:gridCol w="888944">
                  <a:extLst>
                    <a:ext uri="{9D8B030D-6E8A-4147-A177-3AD203B41FA5}">
                      <a16:colId xmlns:a16="http://schemas.microsoft.com/office/drawing/2014/main" val="20002"/>
                    </a:ext>
                  </a:extLst>
                </a:gridCol>
                <a:gridCol w="888944">
                  <a:extLst>
                    <a:ext uri="{9D8B030D-6E8A-4147-A177-3AD203B41FA5}">
                      <a16:colId xmlns:a16="http://schemas.microsoft.com/office/drawing/2014/main" val="2344712083"/>
                    </a:ext>
                  </a:extLst>
                </a:gridCol>
                <a:gridCol w="888944">
                  <a:extLst>
                    <a:ext uri="{9D8B030D-6E8A-4147-A177-3AD203B41FA5}">
                      <a16:colId xmlns:a16="http://schemas.microsoft.com/office/drawing/2014/main" val="20003"/>
                    </a:ext>
                  </a:extLst>
                </a:gridCol>
                <a:gridCol w="888944">
                  <a:extLst>
                    <a:ext uri="{9D8B030D-6E8A-4147-A177-3AD203B41FA5}">
                      <a16:colId xmlns:a16="http://schemas.microsoft.com/office/drawing/2014/main" val="20004"/>
                    </a:ext>
                  </a:extLst>
                </a:gridCol>
                <a:gridCol w="888944">
                  <a:extLst>
                    <a:ext uri="{9D8B030D-6E8A-4147-A177-3AD203B41FA5}">
                      <a16:colId xmlns:a16="http://schemas.microsoft.com/office/drawing/2014/main" val="3984336550"/>
                    </a:ext>
                  </a:extLst>
                </a:gridCol>
              </a:tblGrid>
              <a:tr h="171695">
                <a:tc gridSpan="7">
                  <a:txBody>
                    <a:bodyPr/>
                    <a:lstStyle/>
                    <a:p>
                      <a:pPr marL="74930">
                        <a:lnSpc>
                          <a:spcPct val="100000"/>
                        </a:lnSpc>
                        <a:spcBef>
                          <a:spcPts val="409"/>
                        </a:spcBef>
                      </a:pPr>
                      <a:r>
                        <a:rPr sz="700" spc="-100" dirty="0">
                          <a:solidFill>
                            <a:schemeClr val="bg1"/>
                          </a:solidFill>
                          <a:latin typeface="Arial Black"/>
                          <a:cs typeface="Arial Black"/>
                        </a:rPr>
                        <a:t>RETAIL</a:t>
                      </a:r>
                      <a:r>
                        <a:rPr sz="700" spc="-35" dirty="0">
                          <a:solidFill>
                            <a:schemeClr val="bg1"/>
                          </a:solidFill>
                          <a:latin typeface="Arial Black"/>
                          <a:cs typeface="Arial Black"/>
                        </a:rPr>
                        <a:t> </a:t>
                      </a:r>
                      <a:r>
                        <a:rPr sz="700" spc="-60" dirty="0">
                          <a:solidFill>
                            <a:schemeClr val="bg1"/>
                          </a:solidFill>
                          <a:latin typeface="Arial Black"/>
                          <a:cs typeface="Arial Black"/>
                        </a:rPr>
                        <a:t>30-</a:t>
                      </a:r>
                      <a:r>
                        <a:rPr sz="700" spc="-90" dirty="0">
                          <a:solidFill>
                            <a:schemeClr val="bg1"/>
                          </a:solidFill>
                          <a:latin typeface="Arial Black"/>
                          <a:cs typeface="Arial Black"/>
                        </a:rPr>
                        <a:t>DAY</a:t>
                      </a:r>
                      <a:r>
                        <a:rPr sz="700" spc="-5" dirty="0">
                          <a:solidFill>
                            <a:schemeClr val="bg1"/>
                          </a:solidFill>
                          <a:latin typeface="Arial Black"/>
                          <a:cs typeface="Arial Black"/>
                        </a:rPr>
                        <a:t> </a:t>
                      </a:r>
                      <a:r>
                        <a:rPr sz="700" spc="-10" dirty="0">
                          <a:solidFill>
                            <a:schemeClr val="bg1"/>
                          </a:solidFill>
                          <a:latin typeface="Arial Black"/>
                          <a:cs typeface="Arial Black"/>
                        </a:rPr>
                        <a:t>SUPPLY</a:t>
                      </a:r>
                      <a:endParaRPr sz="700" dirty="0">
                        <a:solidFill>
                          <a:schemeClr val="bg1"/>
                        </a:solidFill>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3"/>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algn="ctr">
                        <a:lnSpc>
                          <a:spcPct val="100000"/>
                        </a:lnSpc>
                        <a:spcBef>
                          <a:spcPts val="335"/>
                        </a:spcBef>
                      </a:pPr>
                      <a:r>
                        <a:rPr lang="en-US" sz="700" dirty="0">
                          <a:solidFill>
                            <a:srgbClr val="1A1A1E"/>
                          </a:solidFill>
                          <a:latin typeface="Arial" panose="020B0604020202020204" pitchFamily="34" charset="0"/>
                          <a:cs typeface="Arial" panose="020B0604020202020204" pitchFamily="34" charset="0"/>
                        </a:rPr>
                        <a:t>Not Covered</a:t>
                      </a: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tx2">
                        <a:lumMod val="20000"/>
                        <a:lumOff val="80000"/>
                      </a:schemeClr>
                    </a:solidFill>
                  </a:tcPr>
                </a:tc>
                <a:tc rowSpan="5">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sz="700"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4"/>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no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61394">
                <a:tc rowSpan="2">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$55</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3486">
                <a:tc vMerge="1">
                  <a:txBody>
                    <a:bodyPr/>
                    <a:lstStyle/>
                    <a:p>
                      <a:pPr marL="74930">
                        <a:lnSpc>
                          <a:spcPct val="100000"/>
                        </a:lnSpc>
                        <a:spcBef>
                          <a:spcPts val="409"/>
                        </a:spcBef>
                      </a:pPr>
                      <a:endParaRPr sz="700">
                        <a:latin typeface="Lucida Sans"/>
                        <a:cs typeface="Lucida Sans"/>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pPr marL="25400" algn="ctr">
                        <a:lnSpc>
                          <a:spcPct val="100000"/>
                        </a:lnSpc>
                        <a:spcBef>
                          <a:spcPts val="335"/>
                        </a:spcBef>
                      </a:pPr>
                      <a:endParaRPr sz="700" dirty="0">
                        <a:solidFill>
                          <a:srgbClr val="1A1A1E"/>
                        </a:solidFill>
                        <a:latin typeface="Lucida Sans"/>
                        <a:cs typeface="Lucida Sans"/>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rowSpan="2">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rgbClr val="000000"/>
                      </a:solidFill>
                      <a:prstDash val="solid"/>
                      <a:round/>
                      <a:headEnd type="none" w="med" len="med"/>
                      <a:tailEnd type="none" w="med" len="med"/>
                    </a:lnT>
                    <a:lnB>
                      <a:noFill/>
                    </a:lnB>
                    <a:solidFill>
                      <a:schemeClr val="tx2">
                        <a:lumMod val="20000"/>
                        <a:lumOff val="80000"/>
                      </a:schemeClr>
                    </a:solidFill>
                  </a:tcPr>
                </a:tc>
                <a:tc vMerge="1">
                  <a:txBody>
                    <a:bodyPr/>
                    <a:lstStyle/>
                    <a:p>
                      <a:endParaRPr lang="en-US"/>
                    </a:p>
                  </a:txBody>
                  <a:tcPr>
                    <a:lnL w="3175" cap="flat" cmpd="sng" algn="ctr">
                      <a:solidFill>
                        <a:schemeClr val="tx1"/>
                      </a:solidFill>
                      <a:prstDash val="solid"/>
                      <a:round/>
                      <a:headEnd type="none" w="med" len="med"/>
                      <a:tailEnd type="none" w="med" len="med"/>
                    </a:lnL>
                    <a:lnT>
                      <a:noFill/>
                    </a:lnT>
                  </a:tcPr>
                </a:tc>
                <a:extLst>
                  <a:ext uri="{0D108BD9-81ED-4DB2-BD59-A6C34878D82A}">
                    <a16:rowId xmlns:a16="http://schemas.microsoft.com/office/drawing/2014/main" val="334983453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30%</a:t>
                      </a:r>
                      <a:endParaRPr sz="700" dirty="0">
                        <a:solidFill>
                          <a:srgbClr val="1A1A1E"/>
                        </a:solidFill>
                        <a:latin typeface="Arial" panose="020B0604020202020204" pitchFamily="34" charset="0"/>
                        <a:cs typeface="Arial" panose="020B0604020202020204" pitchFamily="34" charset="0"/>
                      </a:endParaRPr>
                    </a:p>
                  </a:txBody>
                  <a:tcPr marL="0" marR="0" marT="42545" marB="0">
                    <a:lnL w="3175"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solidFill>
                      <a:srgbClr val="F1F1F1"/>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r>
                        <a:rPr lang="en-US" sz="700" spc="-25" dirty="0">
                          <a:solidFill>
                            <a:srgbClr val="1A1A1E"/>
                          </a:solidFill>
                          <a:latin typeface="Lucida Sans"/>
                          <a:cs typeface="Lucida Sans"/>
                        </a:rPr>
                        <a:t>30%</a:t>
                      </a:r>
                      <a:endParaRPr sz="700" dirty="0">
                        <a:solidFill>
                          <a:srgbClr val="1A1A1E"/>
                        </a:solidFill>
                        <a:latin typeface="Lucida Sans"/>
                        <a:cs typeface="Lucida Sans"/>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a:noFill/>
                    </a:lnB>
                    <a:solidFill>
                      <a:schemeClr val="tx2">
                        <a:lumMod val="20000"/>
                        <a:lumOff val="80000"/>
                      </a:schemeClr>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7"/>
                  </a:ext>
                </a:extLst>
              </a:tr>
              <a:tr h="171695">
                <a:tc gridSpan="7">
                  <a:txBody>
                    <a:bodyPr/>
                    <a:lstStyle/>
                    <a:p>
                      <a:pPr marL="74930">
                        <a:lnSpc>
                          <a:spcPct val="100000"/>
                        </a:lnSpc>
                        <a:spcBef>
                          <a:spcPts val="409"/>
                        </a:spcBef>
                      </a:pPr>
                      <a:r>
                        <a:rPr sz="700" spc="-65" dirty="0">
                          <a:solidFill>
                            <a:srgbClr val="FFFFFF"/>
                          </a:solidFill>
                          <a:latin typeface="Arial Black"/>
                          <a:cs typeface="Arial Black"/>
                        </a:rPr>
                        <a:t>MAIL</a:t>
                      </a:r>
                      <a:r>
                        <a:rPr sz="700" spc="-35" dirty="0">
                          <a:solidFill>
                            <a:srgbClr val="FFFFFF"/>
                          </a:solidFill>
                          <a:latin typeface="Arial Black"/>
                          <a:cs typeface="Arial Black"/>
                        </a:rPr>
                        <a:t> </a:t>
                      </a:r>
                      <a:r>
                        <a:rPr sz="700" spc="-90" dirty="0">
                          <a:solidFill>
                            <a:srgbClr val="FFFFFF"/>
                          </a:solidFill>
                          <a:latin typeface="Arial Black"/>
                          <a:cs typeface="Arial Black"/>
                        </a:rPr>
                        <a:t>ORDER</a:t>
                      </a:r>
                      <a:r>
                        <a:rPr sz="700" spc="-30" dirty="0">
                          <a:solidFill>
                            <a:srgbClr val="FFFFFF"/>
                          </a:solidFill>
                          <a:latin typeface="Arial Black"/>
                          <a:cs typeface="Arial Black"/>
                        </a:rPr>
                        <a:t> </a:t>
                      </a:r>
                      <a:r>
                        <a:rPr sz="700" spc="-60" dirty="0">
                          <a:solidFill>
                            <a:srgbClr val="FFFFFF"/>
                          </a:solidFill>
                          <a:latin typeface="Arial Black"/>
                          <a:cs typeface="Arial Black"/>
                        </a:rPr>
                        <a:t>90-</a:t>
                      </a:r>
                      <a:r>
                        <a:rPr sz="700" spc="-90" dirty="0">
                          <a:solidFill>
                            <a:srgbClr val="FFFFFF"/>
                          </a:solidFill>
                          <a:latin typeface="Arial Black"/>
                          <a:cs typeface="Arial Black"/>
                        </a:rPr>
                        <a:t>DAY</a:t>
                      </a:r>
                      <a:r>
                        <a:rPr sz="700" spc="-5" dirty="0">
                          <a:solidFill>
                            <a:srgbClr val="FFFFFF"/>
                          </a:solidFill>
                          <a:latin typeface="Arial Black"/>
                          <a:cs typeface="Arial Black"/>
                        </a:rPr>
                        <a:t> </a:t>
                      </a:r>
                      <a:r>
                        <a:rPr sz="700" spc="-10" dirty="0">
                          <a:solidFill>
                            <a:srgbClr val="FFFFFF"/>
                          </a:solidFill>
                          <a:latin typeface="Arial Black"/>
                          <a:cs typeface="Arial Black"/>
                        </a:rPr>
                        <a:t>SUPPLY</a:t>
                      </a:r>
                      <a:endParaRPr sz="700" dirty="0">
                        <a:latin typeface="Arial Black"/>
                        <a:cs typeface="Arial Black"/>
                      </a:endParaRPr>
                    </a:p>
                  </a:txBody>
                  <a:tcPr marL="0" marR="0" marT="52069" marB="0">
                    <a:lnL w="12700">
                      <a:noFill/>
                      <a:prstDash val="solid"/>
                    </a:lnL>
                    <a:lnR w="12700">
                      <a:noFill/>
                      <a:prstDash val="solid"/>
                    </a:lnR>
                    <a:lnT>
                      <a:noFill/>
                    </a:lnT>
                    <a:lnB>
                      <a:noFill/>
                    </a:lnB>
                    <a:lnTlToBr w="12700" cmpd="sng">
                      <a:noFill/>
                      <a:prstDash val="solid"/>
                    </a:lnTlToBr>
                    <a:lnBlToTr w="12700" cmpd="sng">
                      <a:noFill/>
                      <a:prstDash val="solid"/>
                    </a:lnBlToTr>
                    <a:solidFill>
                      <a:schemeClr val="accent1"/>
                    </a:solidFill>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08"/>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Generic</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a:solidFill>
                        <a:srgbClr val="000000"/>
                      </a:solidFill>
                      <a:prstDash val="solid"/>
                    </a:lnL>
                    <a:lnR w="3175">
                      <a:solidFill>
                        <a:srgbClr val="000000"/>
                      </a:solidFill>
                      <a:prstDash val="soli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kumimoji="0" lang="en-US" sz="700" b="0" i="0" u="none" strike="noStrike" kern="0" cap="none" spc="0" normalizeH="0" baseline="0" noProof="0" dirty="0">
                          <a:ln>
                            <a:noFill/>
                          </a:ln>
                          <a:solidFill>
                            <a:srgbClr val="1A1A1E"/>
                          </a:solidFill>
                          <a:effectLst/>
                          <a:uLnTx/>
                          <a:uFillTx/>
                          <a:latin typeface="Arial" panose="020B0604020202020204" pitchFamily="34" charset="0"/>
                          <a:ea typeface="+mn-ea"/>
                          <a:cs typeface="Arial" panose="020B0604020202020204" pitchFamily="34" charset="0"/>
                        </a:rPr>
                        <a:t>Not Covered</a:t>
                      </a:r>
                    </a:p>
                  </a:txBody>
                  <a:tcPr marL="0" marR="0" marT="42545" marB="0"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a:noFill/>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$25</a:t>
                      </a: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a:noFill/>
                    </a:lnT>
                    <a:lnB w="3175">
                      <a:solidFill>
                        <a:srgbClr val="000000"/>
                      </a:solidFill>
                      <a:prstDash val="solid"/>
                    </a:lnB>
                    <a:solidFill>
                      <a:schemeClr val="bg1"/>
                    </a:solidFill>
                  </a:tcPr>
                </a:tc>
                <a:tc rowSpan="4">
                  <a:txBody>
                    <a:bodyPr/>
                    <a:lstStyle/>
                    <a:p>
                      <a:pPr marL="25400" marR="0" lvl="0" indent="0" algn="ctr" defTabSz="914400" eaLnBrk="1" fontAlgn="auto" latinLnBrk="0" hangingPunct="1">
                        <a:lnSpc>
                          <a:spcPct val="100000"/>
                        </a:lnSpc>
                        <a:spcBef>
                          <a:spcPts val="335"/>
                        </a:spcBef>
                        <a:spcAft>
                          <a:spcPts val="0"/>
                        </a:spcAft>
                        <a:buClrTx/>
                        <a:buSzTx/>
                        <a:buFontTx/>
                        <a:buNone/>
                        <a:tabLst/>
                        <a:defRPr/>
                      </a:pPr>
                      <a:r>
                        <a:rPr lang="en-US" sz="700" dirty="0">
                          <a:solidFill>
                            <a:srgbClr val="1A1A1E"/>
                          </a:solidFill>
                          <a:latin typeface="Arial" panose="020B0604020202020204" pitchFamily="34" charset="0"/>
                          <a:cs typeface="Arial" panose="020B0604020202020204" pitchFamily="34" charset="0"/>
                        </a:rPr>
                        <a:t>Not Covered</a:t>
                      </a:r>
                    </a:p>
                    <a:p>
                      <a:pPr marL="25400" algn="ctr">
                        <a:lnSpc>
                          <a:spcPct val="100000"/>
                        </a:lnSpc>
                        <a:spcBef>
                          <a:spcPts val="335"/>
                        </a:spcBef>
                      </a:pPr>
                      <a:endParaRPr lang="en-US" sz="700" spc="-25" dirty="0">
                        <a:solidFill>
                          <a:srgbClr val="1A1A1E"/>
                        </a:solidFill>
                        <a:latin typeface="Arial" panose="020B0604020202020204" pitchFamily="34" charset="0"/>
                        <a:cs typeface="Arial" panose="020B0604020202020204" pitchFamily="34" charset="0"/>
                      </a:endParaRPr>
                    </a:p>
                  </a:txBody>
                  <a:tcPr marL="0" marR="0" marT="42545" marB="0" anchor="ctr">
                    <a:lnL w="31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Preferred</a:t>
                      </a:r>
                      <a:r>
                        <a:rPr sz="700" spc="5" dirty="0">
                          <a:latin typeface="Arial" panose="020B0604020202020204" pitchFamily="34" charset="0"/>
                          <a:cs typeface="Arial" panose="020B0604020202020204" pitchFamily="34" charset="0"/>
                        </a:rPr>
                        <a:t> </a:t>
                      </a:r>
                      <a:r>
                        <a:rPr sz="700" spc="-10" dirty="0">
                          <a:latin typeface="Arial" panose="020B0604020202020204" pitchFamily="34" charset="0"/>
                          <a:cs typeface="Arial" panose="020B0604020202020204" pitchFamily="34" charset="0"/>
                        </a:rPr>
                        <a:t>Brand</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5400"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$88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5400"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Non-preferred</a:t>
                      </a:r>
                      <a:r>
                        <a:rPr sz="700" spc="-40" dirty="0">
                          <a:latin typeface="Arial" panose="020B0604020202020204" pitchFamily="34" charset="0"/>
                          <a:cs typeface="Arial" panose="020B0604020202020204" pitchFamily="34" charset="0"/>
                        </a:rPr>
                        <a:t> </a:t>
                      </a:r>
                      <a:r>
                        <a:rPr sz="700" spc="-20" dirty="0">
                          <a:latin typeface="Arial" panose="020B0604020202020204" pitchFamily="34" charset="0"/>
                          <a:cs typeface="Arial" panose="020B0604020202020204" pitchFamily="34" charset="0"/>
                        </a:rPr>
                        <a:t>Brand</a:t>
                      </a:r>
                      <a:endParaRPr sz="70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$138</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a:solidFill>
                        <a:srgbClr val="000000"/>
                      </a:solidFill>
                      <a:prstDash val="soli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71695">
                <a:tc>
                  <a:txBody>
                    <a:bodyPr/>
                    <a:lstStyle/>
                    <a:p>
                      <a:pPr marL="74930">
                        <a:lnSpc>
                          <a:spcPct val="100000"/>
                        </a:lnSpc>
                        <a:spcBef>
                          <a:spcPts val="409"/>
                        </a:spcBef>
                      </a:pPr>
                      <a:r>
                        <a:rPr sz="700" spc="-10" dirty="0">
                          <a:latin typeface="Arial" panose="020B0604020202020204" pitchFamily="34" charset="0"/>
                          <a:cs typeface="Arial" panose="020B0604020202020204" pitchFamily="34" charset="0"/>
                        </a:rPr>
                        <a:t>Specialty</a:t>
                      </a:r>
                      <a:endParaRPr sz="700" dirty="0">
                        <a:latin typeface="Arial" panose="020B0604020202020204" pitchFamily="34" charset="0"/>
                        <a:cs typeface="Arial" panose="020B0604020202020204" pitchFamily="34" charset="0"/>
                      </a:endParaRPr>
                    </a:p>
                  </a:txBody>
                  <a:tcPr marL="0" marR="0" marT="52069" marB="0">
                    <a:lnL w="12700">
                      <a:solidFill>
                        <a:srgbClr val="F1F1F1"/>
                      </a:solidFill>
                      <a:prstDash val="solid"/>
                    </a:lnL>
                    <a:lnR w="12700"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a:solidFill>
                        <a:srgbClr val="000000"/>
                      </a:solidFill>
                      <a:prstDash val="solid"/>
                    </a:lnL>
                    <a:lnR w="3175">
                      <a:solidFill>
                        <a:srgbClr val="000000"/>
                      </a:solidFill>
                      <a:prstDash val="soli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F1F1F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12700" cap="flat" cmpd="sng" algn="ctr">
                      <a:solidFill>
                        <a:schemeClr val="tx1"/>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a:txBody>
                    <a:bodyPr/>
                    <a:lstStyle/>
                    <a:p>
                      <a:pPr marL="24765" algn="ctr">
                        <a:lnSpc>
                          <a:spcPct val="100000"/>
                        </a:lnSpc>
                        <a:spcBef>
                          <a:spcPts val="335"/>
                        </a:spcBef>
                      </a:pPr>
                      <a:r>
                        <a:rPr lang="en-US" sz="700" spc="-25" dirty="0">
                          <a:solidFill>
                            <a:srgbClr val="1A1A1E"/>
                          </a:solidFill>
                          <a:latin typeface="Arial" panose="020B0604020202020204" pitchFamily="34" charset="0"/>
                          <a:cs typeface="Arial" panose="020B0604020202020204" pitchFamily="34" charset="0"/>
                        </a:rPr>
                        <a:t>N/A</a:t>
                      </a:r>
                      <a:endParaRPr sz="700" dirty="0">
                        <a:solidFill>
                          <a:srgbClr val="1A1A1E"/>
                        </a:solidFill>
                        <a:latin typeface="Arial" panose="020B0604020202020204" pitchFamily="34" charset="0"/>
                        <a:cs typeface="Arial" panose="020B0604020202020204" pitchFamily="34" charset="0"/>
                      </a:endParaRPr>
                    </a:p>
                  </a:txBody>
                  <a:tcPr marL="0" marR="0" marT="42545" marB="0">
                    <a:lnL w="3175">
                      <a:solidFill>
                        <a:srgbClr val="000000"/>
                      </a:solidFill>
                      <a:prstDash val="solid"/>
                    </a:lnL>
                    <a:lnR w="3175" cap="flat" cmpd="sng" algn="ctr">
                      <a:solidFill>
                        <a:schemeClr val="tx1"/>
                      </a:solidFill>
                      <a:prstDash val="solid"/>
                      <a:round/>
                      <a:headEnd type="none" w="med" len="med"/>
                      <a:tailEnd type="none" w="med" len="med"/>
                    </a:lnR>
                    <a:lnT w="3175">
                      <a:solidFill>
                        <a:srgbClr val="000000"/>
                      </a:solidFill>
                      <a:prstDash val="solid"/>
                    </a:lnT>
                    <a:lnB w="3175" cap="flat" cmpd="sng" algn="ctr">
                      <a:solidFill>
                        <a:schemeClr val="tx1"/>
                      </a:solidFill>
                      <a:prstDash val="solid"/>
                      <a:round/>
                      <a:headEnd type="none" w="med" len="med"/>
                      <a:tailEnd type="none" w="med" len="med"/>
                    </a:lnB>
                    <a:solidFill>
                      <a:schemeClr val="bg1"/>
                    </a:solidFill>
                  </a:tcPr>
                </a:tc>
                <a:tc vMerge="1">
                  <a:txBody>
                    <a:bodyPr/>
                    <a:lstStyle/>
                    <a:p>
                      <a:pPr marL="24765" algn="ctr">
                        <a:lnSpc>
                          <a:spcPct val="100000"/>
                        </a:lnSpc>
                        <a:spcBef>
                          <a:spcPts val="335"/>
                        </a:spcBef>
                      </a:pPr>
                      <a:endParaRPr sz="800" dirty="0">
                        <a:solidFill>
                          <a:srgbClr val="1A1A1E"/>
                        </a:solidFill>
                        <a:latin typeface="Lucida Sans"/>
                        <a:cs typeface="Lucida Sans"/>
                      </a:endParaRPr>
                    </a:p>
                  </a:txBody>
                  <a:tcPr marL="0" marR="0" marT="4254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79936">
                <a:tc gridSpan="7">
                  <a:txBody>
                    <a:bodyPr/>
                    <a:lstStyle/>
                    <a:p>
                      <a:pPr marL="74930">
                        <a:lnSpc>
                          <a:spcPts val="935"/>
                        </a:lnSpc>
                        <a:spcBef>
                          <a:spcPts val="409"/>
                        </a:spcBef>
                      </a:pPr>
                      <a:endParaRPr sz="800" dirty="0">
                        <a:latin typeface="Lucida Sans"/>
                        <a:cs typeface="Lucida Sans"/>
                      </a:endParaRPr>
                    </a:p>
                  </a:txBody>
                  <a:tcPr marL="0" marR="0" marT="52069" marB="0">
                    <a:lnT w="3175" cap="flat" cmpd="sng" algn="ctr">
                      <a:solidFill>
                        <a:schemeClr val="tx1"/>
                      </a:solidFill>
                      <a:prstDash val="solid"/>
                      <a:round/>
                      <a:headEnd type="none" w="med" len="med"/>
                      <a:tailEnd type="none" w="med" len="med"/>
                    </a:lnT>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tc hMerge="1">
                  <a:txBody>
                    <a:bodyPr/>
                    <a:lstStyle/>
                    <a:p>
                      <a:endParaRPr/>
                    </a:p>
                  </a:txBody>
                  <a:tcPr marL="0" marR="0" marT="0" marB="0"/>
                </a:tc>
                <a:tc hMerge="1">
                  <a:txBody>
                    <a:bodyPr/>
                    <a:lstStyle/>
                    <a:p>
                      <a:endParaRPr/>
                    </a:p>
                  </a:txBody>
                  <a:tcPr marL="0" marR="0" marT="0" marB="0"/>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2</a:t>
            </a:fld>
            <a:endParaRPr lang="en-US" spc="-25" dirty="0"/>
          </a:p>
        </p:txBody>
      </p:sp>
      <p:sp>
        <p:nvSpPr>
          <p:cNvPr id="9" name="Rectangle 8">
            <a:extLst>
              <a:ext uri="{FF2B5EF4-FFF2-40B4-BE49-F238E27FC236}">
                <a16:creationId xmlns:a16="http://schemas.microsoft.com/office/drawing/2014/main" id="{096D605D-2313-C0E5-1649-DDFEC1357F0B}"/>
              </a:ext>
            </a:extLst>
          </p:cNvPr>
          <p:cNvSpPr/>
          <p:nvPr/>
        </p:nvSpPr>
        <p:spPr>
          <a:xfrm>
            <a:off x="357736" y="6455673"/>
            <a:ext cx="7009152" cy="1011927"/>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0" name="object 10">
            <a:extLst>
              <a:ext uri="{FF2B5EF4-FFF2-40B4-BE49-F238E27FC236}">
                <a16:creationId xmlns:a16="http://schemas.microsoft.com/office/drawing/2014/main" id="{3E5675A4-D943-F5CC-20E6-1E03453A6D2C}"/>
              </a:ext>
            </a:extLst>
          </p:cNvPr>
          <p:cNvSpPr txBox="1"/>
          <p:nvPr/>
        </p:nvSpPr>
        <p:spPr>
          <a:xfrm>
            <a:off x="413651" y="6525527"/>
            <a:ext cx="3510960" cy="259566"/>
          </a:xfrm>
          <a:prstGeom prst="rect">
            <a:avLst/>
          </a:prstGeom>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PHARMACY</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CVS</a:t>
            </a:r>
            <a:endParaRPr sz="1200" i="1" dirty="0">
              <a:solidFill>
                <a:schemeClr val="accent1"/>
              </a:solidFill>
              <a:latin typeface="Arial" panose="020B0604020202020204" pitchFamily="34" charset="0"/>
              <a:cs typeface="Arial" panose="020B0604020202020204" pitchFamily="34" charset="0"/>
            </a:endParaRPr>
          </a:p>
        </p:txBody>
      </p:sp>
      <p:sp>
        <p:nvSpPr>
          <p:cNvPr id="11" name="object 80">
            <a:extLst>
              <a:ext uri="{FF2B5EF4-FFF2-40B4-BE49-F238E27FC236}">
                <a16:creationId xmlns:a16="http://schemas.microsoft.com/office/drawing/2014/main" id="{5FA366D8-0783-A174-432E-D4B530E14F17}"/>
              </a:ext>
            </a:extLst>
          </p:cNvPr>
          <p:cNvSpPr txBox="1"/>
          <p:nvPr/>
        </p:nvSpPr>
        <p:spPr>
          <a:xfrm>
            <a:off x="455123" y="6734654"/>
            <a:ext cx="6785319" cy="657924"/>
          </a:xfrm>
          <a:prstGeom prst="rect">
            <a:avLst/>
          </a:prstGeom>
        </p:spPr>
        <p:txBody>
          <a:bodyPr wrap="square" lIns="0" tIns="6477" rIns="0" bIns="0" rtlCol="0">
            <a:noAutofit/>
          </a:bodyPr>
          <a:lstStyle/>
          <a:p>
            <a:pPr marL="12700" marR="5080">
              <a:spcBef>
                <a:spcPts val="100"/>
              </a:spcBef>
            </a:pPr>
            <a:r>
              <a:rPr lang="en-US" sz="800" spc="-25" dirty="0">
                <a:latin typeface="Arial" panose="020B0604020202020204" pitchFamily="34" charset="0"/>
                <a:cs typeface="Arial" panose="020B0604020202020204" pitchFamily="34" charset="0"/>
              </a:rPr>
              <a:t>Prescription</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drug</a:t>
            </a:r>
            <a:r>
              <a:rPr lang="en-US" sz="800" spc="-1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coverage</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 Aetna is included</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with</a:t>
            </a:r>
            <a:r>
              <a:rPr lang="en-US" sz="800" spc="-4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all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our</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medical</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plans.</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You </a:t>
            </a:r>
            <a:r>
              <a:rPr lang="en-US" sz="800" spc="-20" dirty="0">
                <a:latin typeface="Arial" panose="020B0604020202020204" pitchFamily="34" charset="0"/>
                <a:cs typeface="Arial" panose="020B0604020202020204" pitchFamily="34" charset="0"/>
              </a:rPr>
              <a:t>can</a:t>
            </a:r>
            <a:r>
              <a:rPr lang="en-US" sz="800" spc="-4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also</a:t>
            </a:r>
            <a:r>
              <a:rPr lang="en-US" sz="800" spc="-4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purchase</a:t>
            </a:r>
            <a:r>
              <a:rPr lang="en-US" sz="800" spc="-4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90-</a:t>
            </a:r>
            <a:r>
              <a:rPr lang="en-US" sz="800" spc="-20" dirty="0">
                <a:latin typeface="Arial" panose="020B0604020202020204" pitchFamily="34" charset="0"/>
                <a:cs typeface="Arial" panose="020B0604020202020204" pitchFamily="34" charset="0"/>
              </a:rPr>
              <a:t>day</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supply</a:t>
            </a:r>
            <a:r>
              <a:rPr lang="en-US" sz="800" spc="-4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through</a:t>
            </a:r>
            <a:r>
              <a:rPr lang="en-US" sz="800" spc="-35" dirty="0">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CVS</a:t>
            </a:r>
            <a:r>
              <a:rPr lang="en-US" sz="800" spc="-50" dirty="0">
                <a:solidFill>
                  <a:srgbClr val="8700B5"/>
                </a:solidFill>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mail</a:t>
            </a:r>
            <a:r>
              <a:rPr lang="en-US" sz="800" spc="-50"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order</a:t>
            </a:r>
            <a:r>
              <a:rPr lang="en-US" sz="800" spc="-30"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Review</a:t>
            </a:r>
            <a:r>
              <a:rPr lang="en-US" sz="800" spc="-5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chart</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amount</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you</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will</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pay</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for</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35" dirty="0">
                <a:latin typeface="Arial" panose="020B0604020202020204" pitchFamily="34" charset="0"/>
                <a:cs typeface="Arial" panose="020B0604020202020204" pitchFamily="34" charset="0"/>
              </a:rPr>
              <a:t> </a:t>
            </a:r>
            <a:r>
              <a:rPr lang="en-US" sz="800" spc="-60" dirty="0">
                <a:latin typeface="Arial" panose="020B0604020202020204" pitchFamily="34" charset="0"/>
                <a:cs typeface="Arial" panose="020B0604020202020204" pitchFamily="34" charset="0"/>
              </a:rPr>
              <a:t>30-</a:t>
            </a:r>
            <a:r>
              <a:rPr lang="en-US" sz="800" spc="-25" dirty="0">
                <a:latin typeface="Arial" panose="020B0604020202020204" pitchFamily="34" charset="0"/>
                <a:cs typeface="Arial" panose="020B0604020202020204" pitchFamily="34" charset="0"/>
              </a:rPr>
              <a:t>day </a:t>
            </a:r>
            <a:r>
              <a:rPr lang="en-US" sz="800" spc="-30" dirty="0">
                <a:latin typeface="Arial" panose="020B0604020202020204" pitchFamily="34" charset="0"/>
                <a:cs typeface="Arial" panose="020B0604020202020204" pitchFamily="34" charset="0"/>
              </a:rPr>
              <a:t>supply</a:t>
            </a:r>
            <a:r>
              <a:rPr lang="en-US" sz="800" spc="-4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3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the</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40" dirty="0">
                <a:latin typeface="Arial" panose="020B0604020202020204" pitchFamily="34" charset="0"/>
                <a:cs typeface="Arial" panose="020B0604020202020204" pitchFamily="34" charset="0"/>
              </a:rPr>
              <a:t> drug</a:t>
            </a:r>
            <a:r>
              <a:rPr lang="en-US" sz="800" spc="-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category</a:t>
            </a:r>
            <a:r>
              <a:rPr lang="en-US" sz="800" spc="-45" dirty="0">
                <a:latin typeface="Arial" panose="020B0604020202020204" pitchFamily="34" charset="0"/>
                <a:cs typeface="Arial" panose="020B0604020202020204" pitchFamily="34" charset="0"/>
              </a:rPr>
              <a:t> </a:t>
            </a:r>
            <a:r>
              <a:rPr lang="en-US" sz="800" spc="-35" dirty="0">
                <a:latin typeface="Arial" panose="020B0604020202020204" pitchFamily="34" charset="0"/>
                <a:cs typeface="Arial" panose="020B0604020202020204" pitchFamily="34" charset="0"/>
              </a:rPr>
              <a:t>listed.</a:t>
            </a:r>
            <a:r>
              <a:rPr lang="en-US" sz="800" spc="-40" dirty="0">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Your </a:t>
            </a:r>
            <a:r>
              <a:rPr lang="en-US" sz="800" spc="-25" dirty="0">
                <a:solidFill>
                  <a:srgbClr val="1A1A1E"/>
                </a:solidFill>
                <a:latin typeface="Arial" panose="020B0604020202020204" pitchFamily="34" charset="0"/>
                <a:cs typeface="Arial" panose="020B0604020202020204" pitchFamily="34" charset="0"/>
              </a:rPr>
              <a:t>medical</a:t>
            </a:r>
            <a:r>
              <a:rPr lang="en-US" sz="800" spc="-40"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ID</a:t>
            </a:r>
            <a:r>
              <a:rPr lang="en-US" sz="800" spc="-5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card</a:t>
            </a:r>
            <a:r>
              <a:rPr lang="en-US" sz="800" spc="-35" dirty="0">
                <a:solidFill>
                  <a:srgbClr val="1A1A1E"/>
                </a:solidFill>
                <a:latin typeface="Arial" panose="020B0604020202020204" pitchFamily="34" charset="0"/>
                <a:cs typeface="Arial" panose="020B0604020202020204" pitchFamily="34" charset="0"/>
              </a:rPr>
              <a:t> will </a:t>
            </a:r>
            <a:r>
              <a:rPr lang="en-US" sz="800" spc="-25" dirty="0">
                <a:solidFill>
                  <a:srgbClr val="1A1A1E"/>
                </a:solidFill>
                <a:latin typeface="Arial" panose="020B0604020202020204" pitchFamily="34" charset="0"/>
                <a:cs typeface="Arial" panose="020B0604020202020204" pitchFamily="34" charset="0"/>
              </a:rPr>
              <a:t>also</a:t>
            </a:r>
            <a:r>
              <a:rPr lang="en-US" sz="800" spc="-35"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include</a:t>
            </a:r>
            <a:r>
              <a:rPr lang="en-US" sz="800" spc="-45" dirty="0">
                <a:solidFill>
                  <a:srgbClr val="1A1A1E"/>
                </a:solidFill>
                <a:latin typeface="Arial" panose="020B0604020202020204" pitchFamily="34" charset="0"/>
                <a:cs typeface="Arial" panose="020B0604020202020204" pitchFamily="34" charset="0"/>
              </a:rPr>
              <a:t> </a:t>
            </a:r>
            <a:r>
              <a:rPr lang="en-US" sz="800" spc="-25" dirty="0">
                <a:solidFill>
                  <a:srgbClr val="1A1A1E"/>
                </a:solidFill>
                <a:latin typeface="Arial" panose="020B0604020202020204" pitchFamily="34" charset="0"/>
                <a:cs typeface="Arial" panose="020B0604020202020204" pitchFamily="34" charset="0"/>
              </a:rPr>
              <a:t>information</a:t>
            </a:r>
            <a:r>
              <a:rPr lang="en-US" sz="800" spc="-4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on</a:t>
            </a:r>
            <a:r>
              <a:rPr lang="en-US" sz="800" spc="-35" dirty="0">
                <a:solidFill>
                  <a:srgbClr val="1A1A1E"/>
                </a:solidFill>
                <a:latin typeface="Arial" panose="020B0604020202020204" pitchFamily="34" charset="0"/>
                <a:cs typeface="Arial" panose="020B0604020202020204" pitchFamily="34" charset="0"/>
              </a:rPr>
              <a:t> </a:t>
            </a:r>
            <a:r>
              <a:rPr lang="en-US" sz="800" spc="-20" dirty="0">
                <a:solidFill>
                  <a:srgbClr val="1A1A1E"/>
                </a:solidFill>
                <a:latin typeface="Arial" panose="020B0604020202020204" pitchFamily="34" charset="0"/>
                <a:cs typeface="Arial" panose="020B0604020202020204" pitchFamily="34" charset="0"/>
              </a:rPr>
              <a:t>your</a:t>
            </a:r>
            <a:r>
              <a:rPr lang="en-US" sz="800" spc="-40" dirty="0">
                <a:solidFill>
                  <a:srgbClr val="1A1A1E"/>
                </a:solidFill>
                <a:latin typeface="Arial" panose="020B0604020202020204" pitchFamily="34" charset="0"/>
                <a:cs typeface="Arial" panose="020B0604020202020204" pitchFamily="34" charset="0"/>
              </a:rPr>
              <a:t> </a:t>
            </a:r>
            <a:r>
              <a:rPr lang="en-US" sz="800" spc="-30" dirty="0">
                <a:solidFill>
                  <a:srgbClr val="1A1A1E"/>
                </a:solidFill>
                <a:latin typeface="Arial" panose="020B0604020202020204" pitchFamily="34" charset="0"/>
                <a:cs typeface="Arial" panose="020B0604020202020204" pitchFamily="34" charset="0"/>
              </a:rPr>
              <a:t>prescription</a:t>
            </a:r>
            <a:r>
              <a:rPr lang="en-US" sz="800" spc="-35" dirty="0">
                <a:solidFill>
                  <a:srgbClr val="1A1A1E"/>
                </a:solidFill>
                <a:latin typeface="Arial" panose="020B0604020202020204" pitchFamily="34" charset="0"/>
                <a:cs typeface="Arial" panose="020B0604020202020204" pitchFamily="34" charset="0"/>
              </a:rPr>
              <a:t> drug</a:t>
            </a:r>
            <a:r>
              <a:rPr lang="en-US" sz="800" spc="-20" dirty="0">
                <a:solidFill>
                  <a:srgbClr val="1A1A1E"/>
                </a:solidFill>
                <a:latin typeface="Arial" panose="020B0604020202020204" pitchFamily="34" charset="0"/>
                <a:cs typeface="Arial" panose="020B0604020202020204" pitchFamily="34" charset="0"/>
              </a:rPr>
              <a:t> </a:t>
            </a:r>
            <a:r>
              <a:rPr lang="en-US" sz="800" spc="-10" dirty="0">
                <a:solidFill>
                  <a:srgbClr val="1A1A1E"/>
                </a:solidFill>
                <a:latin typeface="Arial" panose="020B0604020202020204" pitchFamily="34" charset="0"/>
                <a:cs typeface="Arial" panose="020B0604020202020204" pitchFamily="34" charset="0"/>
              </a:rPr>
              <a:t>coverage. </a:t>
            </a:r>
            <a:r>
              <a:rPr lang="en-US" sz="800" spc="-55" dirty="0">
                <a:latin typeface="Arial" panose="020B0604020202020204" pitchFamily="34" charset="0"/>
                <a:cs typeface="Arial" panose="020B0604020202020204" pitchFamily="34" charset="0"/>
              </a:rPr>
              <a:t>To</a:t>
            </a:r>
            <a:r>
              <a:rPr lang="en-US" sz="800" spc="-5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view</a:t>
            </a:r>
            <a:r>
              <a:rPr lang="en-US" sz="800" spc="-50"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a:t>
            </a:r>
            <a:r>
              <a:rPr lang="en-US" sz="800" spc="-40" dirty="0">
                <a:latin typeface="Arial" panose="020B0604020202020204" pitchFamily="34" charset="0"/>
                <a:cs typeface="Arial" panose="020B0604020202020204" pitchFamily="34" charset="0"/>
              </a:rPr>
              <a:t> list</a:t>
            </a:r>
            <a:r>
              <a:rPr lang="en-US" sz="800" spc="-6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of</a:t>
            </a:r>
            <a:r>
              <a:rPr lang="en-US" sz="800" spc="-4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covered</a:t>
            </a:r>
            <a:r>
              <a:rPr lang="en-US" sz="800" spc="-5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drugs,</a:t>
            </a:r>
            <a:r>
              <a:rPr lang="en-US" sz="800" spc="-30" dirty="0">
                <a:latin typeface="Arial" panose="020B0604020202020204" pitchFamily="34" charset="0"/>
                <a:cs typeface="Arial" panose="020B0604020202020204" pitchFamily="34" charset="0"/>
              </a:rPr>
              <a:t> find</a:t>
            </a:r>
            <a:r>
              <a:rPr lang="en-US" sz="800" spc="-50"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cost</a:t>
            </a:r>
            <a:r>
              <a:rPr lang="en-US" sz="800" spc="-4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estimates, </a:t>
            </a:r>
            <a:r>
              <a:rPr lang="en-US" sz="800" spc="-25" dirty="0">
                <a:latin typeface="Arial" panose="020B0604020202020204" pitchFamily="34" charset="0"/>
                <a:cs typeface="Arial" panose="020B0604020202020204" pitchFamily="34" charset="0"/>
              </a:rPr>
              <a:t>locate</a:t>
            </a:r>
            <a:r>
              <a:rPr lang="en-US" sz="800" spc="-45" dirty="0">
                <a:latin typeface="Arial" panose="020B0604020202020204" pitchFamily="34" charset="0"/>
                <a:cs typeface="Arial" panose="020B0604020202020204" pitchFamily="34" charset="0"/>
              </a:rPr>
              <a:t> </a:t>
            </a:r>
            <a:r>
              <a:rPr lang="en-US" sz="800" dirty="0">
                <a:latin typeface="Arial" panose="020B0604020202020204" pitchFamily="34" charset="0"/>
                <a:cs typeface="Arial" panose="020B0604020202020204" pitchFamily="34" charset="0"/>
              </a:rPr>
              <a:t>an</a:t>
            </a:r>
            <a:r>
              <a:rPr lang="en-US" sz="800" spc="-2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a:t>
            </a:r>
            <a:r>
              <a:rPr lang="en-US" sz="800" spc="-25" dirty="0">
                <a:latin typeface="Arial" panose="020B0604020202020204" pitchFamily="34" charset="0"/>
                <a:cs typeface="Arial" panose="020B0604020202020204" pitchFamily="34" charset="0"/>
              </a:rPr>
              <a:t>network</a:t>
            </a:r>
            <a:r>
              <a:rPr lang="en-US" sz="800" spc="-35" dirty="0">
                <a:latin typeface="Arial" panose="020B0604020202020204" pitchFamily="34" charset="0"/>
                <a:cs typeface="Arial" panose="020B0604020202020204" pitchFamily="34" charset="0"/>
              </a:rPr>
              <a:t> </a:t>
            </a:r>
            <a:r>
              <a:rPr lang="en-US" sz="800" spc="-25" dirty="0">
                <a:latin typeface="Arial" panose="020B0604020202020204" pitchFamily="34" charset="0"/>
                <a:cs typeface="Arial" panose="020B0604020202020204" pitchFamily="34" charset="0"/>
              </a:rPr>
              <a:t>pharmacy,</a:t>
            </a:r>
            <a:r>
              <a:rPr lang="en-US" sz="800" spc="-3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register</a:t>
            </a:r>
            <a:r>
              <a:rPr lang="en-US" sz="800" spc="-20" dirty="0">
                <a:latin typeface="Arial" panose="020B0604020202020204" pitchFamily="34" charset="0"/>
                <a:cs typeface="Arial" panose="020B0604020202020204" pitchFamily="34" charset="0"/>
              </a:rPr>
              <a:t> for </a:t>
            </a:r>
            <a:r>
              <a:rPr lang="en-US" sz="800" spc="-25" dirty="0">
                <a:latin typeface="Arial" panose="020B0604020202020204" pitchFamily="34" charset="0"/>
                <a:cs typeface="Arial" panose="020B0604020202020204" pitchFamily="34" charset="0"/>
              </a:rPr>
              <a:t>mail-</a:t>
            </a:r>
            <a:r>
              <a:rPr lang="en-US" sz="800" spc="-20" dirty="0">
                <a:latin typeface="Arial" panose="020B0604020202020204" pitchFamily="34" charset="0"/>
                <a:cs typeface="Arial" panose="020B0604020202020204" pitchFamily="34" charset="0"/>
              </a:rPr>
              <a:t>order </a:t>
            </a:r>
            <a:r>
              <a:rPr lang="en-US" sz="800" spc="-30" dirty="0">
                <a:latin typeface="Arial" panose="020B0604020202020204" pitchFamily="34" charset="0"/>
                <a:cs typeface="Arial" panose="020B0604020202020204" pitchFamily="34" charset="0"/>
              </a:rPr>
              <a:t>delivery,</a:t>
            </a:r>
            <a:r>
              <a:rPr lang="en-US" sz="800" spc="-1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and</a:t>
            </a:r>
            <a:r>
              <a:rPr lang="en-US" sz="800" spc="-20" dirty="0">
                <a:latin typeface="Arial" panose="020B0604020202020204" pitchFamily="34" charset="0"/>
                <a:cs typeface="Arial" panose="020B0604020202020204" pitchFamily="34" charset="0"/>
              </a:rPr>
              <a:t> review</a:t>
            </a:r>
            <a:r>
              <a:rPr lang="en-US" sz="800" spc="-10"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other</a:t>
            </a:r>
            <a:r>
              <a:rPr lang="en-US" sz="800" spc="-25" dirty="0">
                <a:latin typeface="Arial" panose="020B0604020202020204" pitchFamily="34" charset="0"/>
                <a:cs typeface="Arial" panose="020B0604020202020204" pitchFamily="34" charset="0"/>
              </a:rPr>
              <a:t> important</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information</a:t>
            </a:r>
            <a:r>
              <a:rPr lang="en-US" sz="800" spc="-35" dirty="0">
                <a:latin typeface="Arial" panose="020B0604020202020204" pitchFamily="34" charset="0"/>
                <a:cs typeface="Arial" panose="020B0604020202020204" pitchFamily="34" charset="0"/>
              </a:rPr>
              <a:t> </a:t>
            </a:r>
            <a:r>
              <a:rPr lang="en-US" sz="800" spc="-20" dirty="0">
                <a:latin typeface="Arial" panose="020B0604020202020204" pitchFamily="34" charset="0"/>
                <a:cs typeface="Arial" panose="020B0604020202020204" pitchFamily="34" charset="0"/>
              </a:rPr>
              <a:t>about your</a:t>
            </a:r>
            <a:r>
              <a:rPr lang="en-US" sz="800" spc="-15" dirty="0">
                <a:latin typeface="Arial" panose="020B0604020202020204" pitchFamily="34" charset="0"/>
                <a:cs typeface="Arial" panose="020B0604020202020204" pitchFamily="34" charset="0"/>
              </a:rPr>
              <a:t> </a:t>
            </a:r>
            <a:r>
              <a:rPr lang="en-US" sz="800" spc="-30" dirty="0">
                <a:latin typeface="Arial" panose="020B0604020202020204" pitchFamily="34" charset="0"/>
                <a:cs typeface="Arial" panose="020B0604020202020204" pitchFamily="34" charset="0"/>
              </a:rPr>
              <a:t>prescription</a:t>
            </a:r>
            <a:r>
              <a:rPr lang="en-US" sz="800" spc="-25" dirty="0">
                <a:latin typeface="Arial" panose="020B0604020202020204" pitchFamily="34" charset="0"/>
                <a:cs typeface="Arial" panose="020B0604020202020204" pitchFamily="34" charset="0"/>
              </a:rPr>
              <a:t> </a:t>
            </a:r>
            <a:r>
              <a:rPr lang="en-US" sz="800" spc="-40" dirty="0">
                <a:latin typeface="Arial" panose="020B0604020202020204" pitchFamily="34" charset="0"/>
                <a:cs typeface="Arial" panose="020B0604020202020204" pitchFamily="34" charset="0"/>
              </a:rPr>
              <a:t>drug</a:t>
            </a:r>
            <a:r>
              <a:rPr lang="en-US" sz="800" spc="5" dirty="0">
                <a:latin typeface="Arial" panose="020B0604020202020204" pitchFamily="34" charset="0"/>
                <a:cs typeface="Arial" panose="020B0604020202020204" pitchFamily="34" charset="0"/>
              </a:rPr>
              <a:t> </a:t>
            </a:r>
            <a:r>
              <a:rPr lang="en-US" sz="800" spc="-10" dirty="0">
                <a:latin typeface="Arial" panose="020B0604020202020204" pitchFamily="34" charset="0"/>
                <a:cs typeface="Arial" panose="020B0604020202020204" pitchFamily="34" charset="0"/>
              </a:rPr>
              <a:t>coverage visit </a:t>
            </a:r>
            <a:r>
              <a:rPr lang="en-US" sz="800" u="sng" dirty="0">
                <a:solidFill>
                  <a:schemeClr val="accent1"/>
                </a:solidFill>
                <a:effectLst/>
                <a:latin typeface="Arial" panose="020B0604020202020204" pitchFamily="34" charset="0"/>
                <a:ea typeface="Calibri" panose="020F0502020204030204" pitchFamily="34" charset="0"/>
                <a:cs typeface="Arial" panose="020B0604020202020204" pitchFamily="34" charset="0"/>
              </a:rPr>
              <a:t>http://www.caremark.com/</a:t>
            </a:r>
          </a:p>
          <a:p>
            <a:pPr marL="12700" marR="5080">
              <a:spcBef>
                <a:spcPts val="100"/>
              </a:spcBef>
            </a:pPr>
            <a:endParaRPr lang="en-US" sz="800" dirty="0">
              <a:latin typeface="Arial" panose="020B0604020202020204" pitchFamily="34" charset="0"/>
              <a:cs typeface="Arial" panose="020B0604020202020204" pitchFamily="34" charset="0"/>
            </a:endParaRPr>
          </a:p>
          <a:p>
            <a:pPr marL="12700" marR="5080">
              <a:lnSpc>
                <a:spcPct val="100000"/>
              </a:lnSpc>
              <a:spcBef>
                <a:spcPts val="100"/>
              </a:spcBef>
            </a:pPr>
            <a:endParaRPr lang="en-US" sz="800" dirty="0">
              <a:solidFill>
                <a:srgbClr val="1A1A1E"/>
              </a:solidFill>
              <a:latin typeface="Arial" panose="020B0604020202020204" pitchFamily="34" charset="0"/>
              <a:cs typeface="Arial" panose="020B0604020202020204" pitchFamily="34" charset="0"/>
            </a:endParaRPr>
          </a:p>
          <a:p>
            <a:pPr marL="15748" marR="2176">
              <a:lnSpc>
                <a:spcPts val="1019"/>
              </a:lnSpc>
            </a:pP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7681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3498ABD1-3F71-410B-0613-801DBAC52101}"/>
              </a:ext>
            </a:extLst>
          </p:cNvPr>
          <p:cNvGrpSpPr/>
          <p:nvPr/>
        </p:nvGrpSpPr>
        <p:grpSpPr>
          <a:xfrm>
            <a:off x="381624" y="1104442"/>
            <a:ext cx="7009152" cy="1365692"/>
            <a:chOff x="381624" y="1910908"/>
            <a:chExt cx="7009152" cy="1365692"/>
          </a:xfrm>
          <a:solidFill>
            <a:schemeClr val="bg2"/>
          </a:solidFill>
        </p:grpSpPr>
        <p:sp>
          <p:nvSpPr>
            <p:cNvPr id="19" name="Rectangle 18">
              <a:extLst>
                <a:ext uri="{FF2B5EF4-FFF2-40B4-BE49-F238E27FC236}">
                  <a16:creationId xmlns:a16="http://schemas.microsoft.com/office/drawing/2014/main" id="{AA94BD87-96F1-88DB-4D7E-1EF8B914E875}"/>
                </a:ext>
              </a:extLst>
            </p:cNvPr>
            <p:cNvSpPr/>
            <p:nvPr/>
          </p:nvSpPr>
          <p:spPr>
            <a:xfrm>
              <a:off x="381624" y="1910908"/>
              <a:ext cx="7009152" cy="1365692"/>
            </a:xfrm>
            <a:prstGeom prst="rect">
              <a:avLst/>
            </a:prstGeom>
            <a:grp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latin typeface="Lucida Sans" panose="020B0602030504020204" pitchFamily="34" charset="0"/>
              </a:endParaRPr>
            </a:p>
          </p:txBody>
        </p:sp>
        <p:sp>
          <p:nvSpPr>
            <p:cNvPr id="18" name="object 10">
              <a:extLst>
                <a:ext uri="{FF2B5EF4-FFF2-40B4-BE49-F238E27FC236}">
                  <a16:creationId xmlns:a16="http://schemas.microsoft.com/office/drawing/2014/main" id="{539CF496-92C2-BDFC-5C78-0324946A50F1}"/>
                </a:ext>
              </a:extLst>
            </p:cNvPr>
            <p:cNvSpPr txBox="1"/>
            <p:nvPr/>
          </p:nvSpPr>
          <p:spPr>
            <a:xfrm>
              <a:off x="493541" y="1947463"/>
              <a:ext cx="3510960" cy="259566"/>
            </a:xfrm>
            <a:prstGeom prst="rect">
              <a:avLst/>
            </a:prstGeom>
            <a:grpFill/>
          </p:spPr>
          <p:txBody>
            <a:bodyPr wrap="square" lIns="0" tIns="9715" rIns="0" bIns="0" rtlCol="0" anchor="ctr">
              <a:noAutofit/>
            </a:bodyPr>
            <a:lstStyle/>
            <a:p>
              <a:pPr marL="30987">
                <a:lnSpc>
                  <a:spcPts val="1530"/>
                </a:lnSpc>
              </a:pPr>
              <a:r>
                <a:rPr lang="en-US" sz="1200" b="1" spc="4" dirty="0">
                  <a:latin typeface="Arial" panose="020B0604020202020204" pitchFamily="34" charset="0"/>
                  <a:cs typeface="Arial" panose="020B0604020202020204" pitchFamily="34" charset="0"/>
                </a:rPr>
                <a:t>MEDICAL</a:t>
              </a:r>
              <a:r>
                <a:rPr lang="en-US" sz="1200" b="1" spc="4" dirty="0">
                  <a:solidFill>
                    <a:srgbClr val="032E41"/>
                  </a:solidFill>
                  <a:latin typeface="Arial" panose="020B0604020202020204" pitchFamily="34" charset="0"/>
                  <a:cs typeface="Arial" panose="020B0604020202020204" pitchFamily="34" charset="0"/>
                </a:rPr>
                <a:t> – </a:t>
              </a:r>
              <a:r>
                <a:rPr lang="en-US" sz="1200" b="1" i="1" spc="4" dirty="0">
                  <a:solidFill>
                    <a:schemeClr val="accent1"/>
                  </a:solidFill>
                  <a:latin typeface="Arial" panose="020B0604020202020204" pitchFamily="34" charset="0"/>
                  <a:cs typeface="Arial" panose="020B0604020202020204" pitchFamily="34" charset="0"/>
                </a:rPr>
                <a:t>Minimum Essential Coverage</a:t>
              </a:r>
              <a:endParaRPr sz="1200" i="1" dirty="0">
                <a:solidFill>
                  <a:schemeClr val="accent1"/>
                </a:solidFill>
                <a:latin typeface="Arial" panose="020B0604020202020204" pitchFamily="34" charset="0"/>
                <a:cs typeface="Arial" panose="020B0604020202020204" pitchFamily="34" charset="0"/>
              </a:endParaRP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860771"/>
            <a:ext cx="365760" cy="365760"/>
          </a:xfrm>
          <a:prstGeom prst="rect">
            <a:avLst/>
          </a:prstGeom>
        </p:spPr>
      </p:pic>
      <p:grpSp>
        <p:nvGrpSpPr>
          <p:cNvPr id="63" name="Group 62">
            <a:extLst>
              <a:ext uri="{FF2B5EF4-FFF2-40B4-BE49-F238E27FC236}">
                <a16:creationId xmlns:a16="http://schemas.microsoft.com/office/drawing/2014/main" id="{71C677B2-07F8-122A-CB53-B1446A5FF556}"/>
              </a:ext>
            </a:extLst>
          </p:cNvPr>
          <p:cNvGrpSpPr/>
          <p:nvPr/>
        </p:nvGrpSpPr>
        <p:grpSpPr>
          <a:xfrm>
            <a:off x="-5169" y="0"/>
            <a:ext cx="7777569" cy="876469"/>
            <a:chOff x="-5169" y="0"/>
            <a:chExt cx="7777569" cy="876469"/>
          </a:xfrm>
          <a:solidFill>
            <a:schemeClr val="bg2"/>
          </a:solidFill>
        </p:grpSpPr>
        <p:sp>
          <p:nvSpPr>
            <p:cNvPr id="71" name="Rectangle 70">
              <a:extLst>
                <a:ext uri="{FF2B5EF4-FFF2-40B4-BE49-F238E27FC236}">
                  <a16:creationId xmlns:a16="http://schemas.microsoft.com/office/drawing/2014/main" id="{3825483D-1D46-9EB8-E26D-7D92ACF81FA5}"/>
                </a:ext>
              </a:extLst>
            </p:cNvPr>
            <p:cNvSpPr/>
            <p:nvPr/>
          </p:nvSpPr>
          <p:spPr>
            <a:xfrm>
              <a:off x="-5169" y="0"/>
              <a:ext cx="7777569" cy="87646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object 26">
              <a:extLst>
                <a:ext uri="{FF2B5EF4-FFF2-40B4-BE49-F238E27FC236}">
                  <a16:creationId xmlns:a16="http://schemas.microsoft.com/office/drawing/2014/main" id="{613EB439-4F6A-D3EA-0B75-3CF9801C5A18}"/>
                </a:ext>
              </a:extLst>
            </p:cNvPr>
            <p:cNvSpPr txBox="1"/>
            <p:nvPr/>
          </p:nvSpPr>
          <p:spPr>
            <a:xfrm>
              <a:off x="381624" y="377122"/>
              <a:ext cx="6629400" cy="329440"/>
            </a:xfrm>
            <a:prstGeom prst="rect">
              <a:avLst/>
            </a:prstGeom>
            <a:solidFill>
              <a:schemeClr val="accent1"/>
            </a:solidFill>
          </p:spPr>
          <p:txBody>
            <a:bodyPr wrap="square" lIns="0" tIns="15557" rIns="0" bIns="0" rtlCol="0">
              <a:noAutofit/>
            </a:bodyPr>
            <a:lstStyle/>
            <a:p>
              <a:pPr marL="12700">
                <a:lnSpc>
                  <a:spcPts val="2450"/>
                </a:lnSpc>
              </a:pPr>
              <a:r>
                <a:rPr lang="en-US" sz="4000" spc="-20" dirty="0">
                  <a:solidFill>
                    <a:schemeClr val="bg1"/>
                  </a:solidFill>
                </a:rPr>
                <a:t>2025 Benefits At A Glance</a:t>
              </a:r>
              <a:endParaRPr sz="4000" spc="-20" dirty="0">
                <a:solidFill>
                  <a:schemeClr val="bg1"/>
                </a:solidFill>
              </a:endParaRPr>
            </a:p>
          </p:txBody>
        </p:sp>
      </p:grpSp>
      <p:sp>
        <p:nvSpPr>
          <p:cNvPr id="4" name="TextBox 3">
            <a:extLst>
              <a:ext uri="{FF2B5EF4-FFF2-40B4-BE49-F238E27FC236}">
                <a16:creationId xmlns:a16="http://schemas.microsoft.com/office/drawing/2014/main" id="{26BB710E-24A1-FCDC-4FBC-7D99D48388B2}"/>
              </a:ext>
            </a:extLst>
          </p:cNvPr>
          <p:cNvSpPr txBox="1"/>
          <p:nvPr/>
        </p:nvSpPr>
        <p:spPr>
          <a:xfrm>
            <a:off x="381624" y="1400563"/>
            <a:ext cx="7777569" cy="856645"/>
          </a:xfrm>
          <a:prstGeom prst="rect">
            <a:avLst/>
          </a:prstGeom>
          <a:noFill/>
        </p:spPr>
        <p:txBody>
          <a:bodyPr wrap="square">
            <a:spAutoFit/>
          </a:bodyPr>
          <a:lstStyle/>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The Minimum Coverage plan includes 63 preventive tests and an array of other services that meet the Affordable Care Act Individual Mandate requirements. Cost varies according to the plan selected and number of people enrolled per week for coverage.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 </a:t>
            </a:r>
          </a:p>
          <a:p>
            <a:pPr marL="12700" marR="666750">
              <a:lnSpc>
                <a:spcPct val="100000"/>
              </a:lnSpc>
              <a:spcBef>
                <a:spcPts val="100"/>
              </a:spcBef>
            </a:pPr>
            <a:r>
              <a:rPr lang="en-US" sz="800" spc="20" dirty="0">
                <a:latin typeface="Arial" panose="020B0604020202020204" pitchFamily="34" charset="0"/>
                <a:cs typeface="Arial" panose="020B0604020202020204" pitchFamily="34" charset="0"/>
              </a:rPr>
              <a:t>For 2025, there are 4 medical plans for you to choose from: MEC, MEC Copay, MEC Enhanced, and MEC Enhanced Copay. All plans  include a tele-medicine and the AWP Value Rx discount program. The only difference between the plans is the additional reimbursement toward covered expenses. All 4 plans are provided by Fringe Benefit Group, which will contact new employees after they receive their first paycheck. </a:t>
            </a:r>
          </a:p>
        </p:txBody>
      </p:sp>
      <p:sp>
        <p:nvSpPr>
          <p:cNvPr id="5" name="object 2">
            <a:extLst>
              <a:ext uri="{FF2B5EF4-FFF2-40B4-BE49-F238E27FC236}">
                <a16:creationId xmlns:a16="http://schemas.microsoft.com/office/drawing/2014/main" id="{07B5CC60-E674-D21F-70BF-709C0B041A49}"/>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6" name="Holder 6">
            <a:extLst>
              <a:ext uri="{FF2B5EF4-FFF2-40B4-BE49-F238E27FC236}">
                <a16:creationId xmlns:a16="http://schemas.microsoft.com/office/drawing/2014/main" id="{71C2B5F9-F8D1-0579-DC10-FAE2ABE6F48E}"/>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3</a:t>
            </a:fld>
            <a:endParaRPr lang="en-US" spc="-25" dirty="0"/>
          </a:p>
        </p:txBody>
      </p:sp>
      <p:graphicFrame>
        <p:nvGraphicFramePr>
          <p:cNvPr id="7" name="Table 6">
            <a:extLst>
              <a:ext uri="{FF2B5EF4-FFF2-40B4-BE49-F238E27FC236}">
                <a16:creationId xmlns:a16="http://schemas.microsoft.com/office/drawing/2014/main" id="{C0457457-F871-F401-40FB-C95DCE0065C0}"/>
              </a:ext>
            </a:extLst>
          </p:cNvPr>
          <p:cNvGraphicFramePr>
            <a:graphicFrameLocks noGrp="1"/>
          </p:cNvGraphicFramePr>
          <p:nvPr>
            <p:extLst>
              <p:ext uri="{D42A27DB-BD31-4B8C-83A1-F6EECF244321}">
                <p14:modId xmlns:p14="http://schemas.microsoft.com/office/powerpoint/2010/main" val="3326805267"/>
              </p:ext>
            </p:extLst>
          </p:nvPr>
        </p:nvGraphicFramePr>
        <p:xfrm>
          <a:off x="417788" y="2639885"/>
          <a:ext cx="6936823" cy="6309738"/>
        </p:xfrm>
        <a:graphic>
          <a:graphicData uri="http://schemas.openxmlformats.org/drawingml/2006/table">
            <a:tbl>
              <a:tblPr firstRow="1" bandRow="1">
                <a:tableStyleId>{5C22544A-7EE6-4342-B048-85BDC9FD1C3A}</a:tableStyleId>
              </a:tblPr>
              <a:tblGrid>
                <a:gridCol w="1778356">
                  <a:extLst>
                    <a:ext uri="{9D8B030D-6E8A-4147-A177-3AD203B41FA5}">
                      <a16:colId xmlns:a16="http://schemas.microsoft.com/office/drawing/2014/main" val="2080614067"/>
                    </a:ext>
                  </a:extLst>
                </a:gridCol>
                <a:gridCol w="1220421">
                  <a:extLst>
                    <a:ext uri="{9D8B030D-6E8A-4147-A177-3AD203B41FA5}">
                      <a16:colId xmlns:a16="http://schemas.microsoft.com/office/drawing/2014/main" val="2638972526"/>
                    </a:ext>
                  </a:extLst>
                </a:gridCol>
                <a:gridCol w="1220421">
                  <a:extLst>
                    <a:ext uri="{9D8B030D-6E8A-4147-A177-3AD203B41FA5}">
                      <a16:colId xmlns:a16="http://schemas.microsoft.com/office/drawing/2014/main" val="3178957242"/>
                    </a:ext>
                  </a:extLst>
                </a:gridCol>
                <a:gridCol w="1220421">
                  <a:extLst>
                    <a:ext uri="{9D8B030D-6E8A-4147-A177-3AD203B41FA5}">
                      <a16:colId xmlns:a16="http://schemas.microsoft.com/office/drawing/2014/main" val="4122072518"/>
                    </a:ext>
                  </a:extLst>
                </a:gridCol>
                <a:gridCol w="1497204">
                  <a:extLst>
                    <a:ext uri="{9D8B030D-6E8A-4147-A177-3AD203B41FA5}">
                      <a16:colId xmlns:a16="http://schemas.microsoft.com/office/drawing/2014/main" val="749253886"/>
                    </a:ext>
                  </a:extLst>
                </a:gridCol>
              </a:tblGrid>
              <a:tr h="195267">
                <a:tc>
                  <a:txBody>
                    <a:bodyPr/>
                    <a:lstStyle/>
                    <a:p>
                      <a:pPr algn="ctr"/>
                      <a:endParaRPr lang="en-US" sz="1050" b="1" dirty="0">
                        <a:solidFill>
                          <a:schemeClr val="tx1"/>
                        </a:solidFill>
                        <a:latin typeface="+mj-lt"/>
                        <a:ea typeface="+mn-ea"/>
                        <a:cs typeface="+mn-cs"/>
                      </a:endParaRPr>
                    </a:p>
                  </a:txBody>
                  <a:tcPr anchor="ctr">
                    <a:lnL w="12700" cmpd="sng">
                      <a:noFill/>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Enhanced</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050" b="1" dirty="0">
                          <a:solidFill>
                            <a:schemeClr val="tx1"/>
                          </a:solidFill>
                          <a:latin typeface="+mj-lt"/>
                        </a:rPr>
                        <a:t>MEC Copay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1" dirty="0">
                          <a:solidFill>
                            <a:schemeClr val="tx1"/>
                          </a:solidFill>
                          <a:latin typeface="+mj-lt"/>
                        </a:rPr>
                        <a:t>MEC Copay Plus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43493895"/>
                  </a:ext>
                </a:extLst>
              </a:tr>
              <a:tr h="195267">
                <a:tc gridSpan="5">
                  <a:txBody>
                    <a:bodyPr/>
                    <a:lstStyle/>
                    <a:p>
                      <a:pPr marL="74930" algn="l" defTabSz="914400" rtl="0" eaLnBrk="1" latinLnBrk="0" hangingPunct="1">
                        <a:lnSpc>
                          <a:spcPct val="100000"/>
                        </a:lnSpc>
                        <a:spcBef>
                          <a:spcPts val="254"/>
                        </a:spcBef>
                      </a:pPr>
                      <a:r>
                        <a:rPr lang="en-US" sz="900" kern="1200" spc="-85" dirty="0">
                          <a:solidFill>
                            <a:schemeClr val="bg1"/>
                          </a:solidFill>
                          <a:latin typeface="Arial Black"/>
                          <a:ea typeface="+mn-ea"/>
                          <a:cs typeface="+mn-cs"/>
                        </a:rPr>
                        <a:t>Plan</a:t>
                      </a:r>
                      <a:r>
                        <a:rPr lang="en-US" sz="900" kern="1200" spc="-85" dirty="0">
                          <a:solidFill>
                            <a:schemeClr val="bg1"/>
                          </a:solidFill>
                          <a:latin typeface="Arial Black"/>
                          <a:ea typeface="+mn-ea"/>
                        </a:rPr>
                        <a:t> Features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US" sz="900" b="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Raleway Lining"/>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9742590"/>
                  </a:ext>
                </a:extLst>
              </a:tr>
              <a:tr h="390534">
                <a:tc>
                  <a:txBody>
                    <a:bodyPr/>
                    <a:lstStyle/>
                    <a:p>
                      <a:r>
                        <a:rPr lang="en-US" sz="900" b="0" dirty="0">
                          <a:latin typeface="Arial" panose="020B0604020202020204" pitchFamily="34" charset="0"/>
                          <a:cs typeface="Arial" panose="020B0604020202020204" pitchFamily="34" charset="0"/>
                        </a:rPr>
                        <a:t>Minimum Essential Coverage (MEC) Preventive Services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Plan Pays 100%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4470351"/>
                  </a:ext>
                </a:extLst>
              </a:tr>
              <a:tr h="284025">
                <a:tc>
                  <a:txBody>
                    <a:bodyPr/>
                    <a:lstStyle/>
                    <a:p>
                      <a:r>
                        <a:rPr lang="en-US" sz="900" b="0" dirty="0">
                          <a:latin typeface="Arial" panose="020B0604020202020204" pitchFamily="34" charset="0"/>
                          <a:cs typeface="Arial" panose="020B0604020202020204" pitchFamily="34" charset="0"/>
                        </a:rPr>
                        <a:t>Deductible: 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11955201"/>
                  </a:ext>
                </a:extLst>
              </a:tr>
              <a:tr h="177516">
                <a:tc>
                  <a:txBody>
                    <a:bodyPr/>
                    <a:lstStyle/>
                    <a:p>
                      <a:r>
                        <a:rPr lang="en-US" sz="900" b="0" dirty="0">
                          <a:latin typeface="Arial" panose="020B0604020202020204" pitchFamily="34" charset="0"/>
                          <a:cs typeface="Arial" panose="020B0604020202020204" pitchFamily="34" charset="0"/>
                        </a:rPr>
                        <a:t>Coinsurance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02267621"/>
                  </a:ext>
                </a:extLst>
              </a:tr>
              <a:tr h="284025">
                <a:tc>
                  <a:txBody>
                    <a:bodyPr/>
                    <a:lstStyle/>
                    <a:p>
                      <a:r>
                        <a:rPr lang="en-US" sz="900" b="0" dirty="0">
                          <a:latin typeface="Arial" panose="020B0604020202020204" pitchFamily="34" charset="0"/>
                          <a:cs typeface="Arial" panose="020B0604020202020204" pitchFamily="34" charset="0"/>
                        </a:rPr>
                        <a:t>Out-of-Pocket Maximum: </a:t>
                      </a:r>
                    </a:p>
                    <a:p>
                      <a:r>
                        <a:rPr lang="en-US" sz="900" b="0" dirty="0">
                          <a:latin typeface="Arial" panose="020B0604020202020204" pitchFamily="34" charset="0"/>
                          <a:cs typeface="Arial" panose="020B0604020202020204" pitchFamily="34" charset="0"/>
                        </a:rPr>
                        <a:t>Individual / Family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5602392"/>
                  </a:ext>
                </a:extLst>
              </a:tr>
              <a:tr h="177516">
                <a:tc>
                  <a:txBody>
                    <a:bodyPr/>
                    <a:lstStyle/>
                    <a:p>
                      <a:r>
                        <a:rPr lang="en-US" sz="900" b="0" dirty="0">
                          <a:latin typeface="Arial" panose="020B0604020202020204" pitchFamily="34" charset="0"/>
                          <a:cs typeface="Arial" panose="020B0604020202020204" pitchFamily="34" charset="0"/>
                        </a:rPr>
                        <a:t>First Health Network</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9636879"/>
                  </a:ext>
                </a:extLst>
              </a:tr>
              <a:tr h="177516">
                <a:tc>
                  <a:txBody>
                    <a:bodyPr/>
                    <a:lstStyle/>
                    <a:p>
                      <a:r>
                        <a:rPr lang="en-US" sz="900" b="0" dirty="0">
                          <a:latin typeface="Arial" panose="020B0604020202020204" pitchFamily="34" charset="0"/>
                          <a:cs typeface="Arial" panose="020B0604020202020204" pitchFamily="34" charset="0"/>
                        </a:rPr>
                        <a:t>Teladoc Virtual Primary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42950" lvl="1" indent="-285750" algn="l">
                        <a:buFont typeface="Wingdings" panose="05000000000000000000" pitchFamily="2" charset="2"/>
                        <a:buChar char="ü"/>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7429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900" b="0" dirty="0">
                          <a:solidFill>
                            <a:schemeClr val="dk1"/>
                          </a:solidFill>
                          <a:latin typeface="Arial" panose="020B0604020202020204" pitchFamily="34" charset="0"/>
                          <a:ea typeface="+mn-ea"/>
                          <a:cs typeface="Arial" panose="020B0604020202020204" pitchFamily="34" charset="0"/>
                        </a:rPr>
                        <a:t>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5990437"/>
                  </a:ext>
                </a:extLst>
              </a:tr>
              <a:tr h="390534">
                <a:tc>
                  <a:txBody>
                    <a:bodyPr/>
                    <a:lstStyle/>
                    <a:p>
                      <a:r>
                        <a:rPr lang="en-US" sz="900" b="0" dirty="0">
                          <a:latin typeface="Arial" panose="020B0604020202020204" pitchFamily="34" charset="0"/>
                          <a:cs typeface="Arial" panose="020B0604020202020204" pitchFamily="34" charset="0"/>
                        </a:rPr>
                        <a:t>Primary Care Office Visit</a:t>
                      </a:r>
                    </a:p>
                    <a:p>
                      <a:r>
                        <a:rPr lang="en-US" sz="900" b="0" dirty="0">
                          <a:latin typeface="Arial" panose="020B0604020202020204" pitchFamily="34" charset="0"/>
                          <a:cs typeface="Arial" panose="020B0604020202020204" pitchFamily="34" charset="0"/>
                        </a:rPr>
                        <a:t>Specialist Office Visit</a:t>
                      </a:r>
                    </a:p>
                    <a:p>
                      <a:r>
                        <a:rPr lang="en-US" sz="900" b="0" dirty="0">
                          <a:latin typeface="Arial" panose="020B0604020202020204" pitchFamily="34" charset="0"/>
                          <a:cs typeface="Arial" panose="020B0604020202020204" pitchFamily="34" charset="0"/>
                        </a:rPr>
                        <a:t>Urgent Care Visit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Copay *</a:t>
                      </a:r>
                    </a:p>
                    <a:p>
                      <a:pPr algn="ctr"/>
                      <a:r>
                        <a:rPr lang="en-US" sz="900" b="0" dirty="0">
                          <a:latin typeface="Arial" panose="020B0604020202020204" pitchFamily="34" charset="0"/>
                          <a:cs typeface="Arial" panose="020B0604020202020204" pitchFamily="34" charset="0"/>
                        </a:rPr>
                        <a:t>$50 Copay *</a:t>
                      </a:r>
                    </a:p>
                    <a:p>
                      <a:pPr algn="ctr"/>
                      <a:r>
                        <a:rPr lang="en-US" sz="900" b="0" dirty="0">
                          <a:latin typeface="Arial" panose="020B0604020202020204" pitchFamily="34" charset="0"/>
                          <a:cs typeface="Arial" panose="020B0604020202020204" pitchFamily="34" charset="0"/>
                        </a:rPr>
                        <a:t>$80 Copay *</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708195"/>
                  </a:ext>
                </a:extLst>
              </a:tr>
              <a:tr h="284025">
                <a:tc>
                  <a:txBody>
                    <a:bodyPr/>
                    <a:lstStyle/>
                    <a:p>
                      <a:r>
                        <a:rPr lang="en-US" sz="900" b="0" dirty="0">
                          <a:latin typeface="Arial" panose="020B0604020202020204" pitchFamily="34" charset="0"/>
                          <a:cs typeface="Arial" panose="020B0604020202020204" pitchFamily="34" charset="0"/>
                        </a:rPr>
                        <a:t>Outpatient Diagnostic Lab</a:t>
                      </a:r>
                    </a:p>
                    <a:p>
                      <a:r>
                        <a:rPr lang="en-US" sz="900" b="0" dirty="0">
                          <a:latin typeface="Arial" panose="020B0604020202020204" pitchFamily="34" charset="0"/>
                          <a:cs typeface="Arial" panose="020B0604020202020204" pitchFamily="34" charset="0"/>
                        </a:rPr>
                        <a:t>Outpatient Diagnostic X-ray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$15 Copay *</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Copay*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3995974"/>
                  </a:ext>
                </a:extLst>
              </a:tr>
              <a:tr h="284025">
                <a:tc>
                  <a:txBody>
                    <a:bodyPr/>
                    <a:lstStyle/>
                    <a:p>
                      <a:r>
                        <a:rPr lang="en-US" sz="900" b="0" dirty="0">
                          <a:latin typeface="Arial" panose="020B0604020202020204" pitchFamily="34" charset="0"/>
                          <a:cs typeface="Arial" panose="020B0604020202020204" pitchFamily="34" charset="0"/>
                        </a:rPr>
                        <a:t>Outpatient Diagnostic Advanced Studies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72240443"/>
                  </a:ext>
                </a:extLst>
              </a:tr>
              <a:tr h="284025">
                <a:tc>
                  <a:txBody>
                    <a:bodyPr/>
                    <a:lstStyle/>
                    <a:p>
                      <a:r>
                        <a:rPr lang="en-US" sz="900" b="0" dirty="0">
                          <a:latin typeface="Arial" panose="020B0604020202020204" pitchFamily="34" charset="0"/>
                          <a:cs typeface="Arial" panose="020B0604020202020204" pitchFamily="34" charset="0"/>
                        </a:rPr>
                        <a:t>Accident Medical (per occurrence)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up to $5,000</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81924236"/>
                  </a:ext>
                </a:extLst>
              </a:tr>
              <a:tr h="284025">
                <a:tc>
                  <a:txBody>
                    <a:bodyPr/>
                    <a:lstStyle/>
                    <a:p>
                      <a:r>
                        <a:rPr lang="en-US" sz="900" b="0" dirty="0">
                          <a:latin typeface="Arial" panose="020B0604020202020204" pitchFamily="34" charset="0"/>
                          <a:cs typeface="Arial" panose="020B0604020202020204" pitchFamily="34" charset="0"/>
                        </a:rPr>
                        <a:t>Emergency Room Sickness</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$75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19002"/>
                  </a:ext>
                </a:extLst>
              </a:tr>
              <a:tr h="284025">
                <a:tc>
                  <a:txBody>
                    <a:bodyPr/>
                    <a:lstStyle/>
                    <a:p>
                      <a:r>
                        <a:rPr lang="en-US" sz="900" b="0" dirty="0">
                          <a:latin typeface="Arial" panose="020B0604020202020204" pitchFamily="34" charset="0"/>
                          <a:cs typeface="Arial" panose="020B0604020202020204" pitchFamily="34" charset="0"/>
                        </a:rPr>
                        <a:t>Inpatient Surgery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$500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$1,000/Day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3101714"/>
                  </a:ext>
                </a:extLst>
              </a:tr>
              <a:tr h="284025">
                <a:tc>
                  <a:txBody>
                    <a:bodyPr/>
                    <a:lstStyle/>
                    <a:p>
                      <a:r>
                        <a:rPr lang="en-US" sz="900" b="0" dirty="0">
                          <a:latin typeface="Arial" panose="020B0604020202020204" pitchFamily="34" charset="0"/>
                          <a:cs typeface="Arial" panose="020B0604020202020204" pitchFamily="34" charset="0"/>
                        </a:rPr>
                        <a:t>Hospital Admission (lump sum benefit)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$1,500/Confinement</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9439415"/>
                  </a:ext>
                </a:extLst>
              </a:tr>
              <a:tr h="284025">
                <a:tc>
                  <a:txBody>
                    <a:bodyPr/>
                    <a:lstStyle/>
                    <a:p>
                      <a:r>
                        <a:rPr lang="en-US" sz="900" b="0" dirty="0">
                          <a:latin typeface="Arial" panose="020B0604020202020204" pitchFamily="34" charset="0"/>
                          <a:cs typeface="Arial" panose="020B0604020202020204" pitchFamily="34" charset="0"/>
                        </a:rPr>
                        <a:t>Inpatient Hospital Indemnity</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$100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$200/Day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8742960"/>
                  </a:ext>
                </a:extLst>
              </a:tr>
              <a:tr h="284025">
                <a:tc>
                  <a:txBody>
                    <a:bodyPr/>
                    <a:lstStyle/>
                    <a:p>
                      <a:r>
                        <a:rPr lang="en-US" sz="900" b="0" dirty="0">
                          <a:latin typeface="Arial" panose="020B0604020202020204" pitchFamily="34" charset="0"/>
                          <a:cs typeface="Arial" panose="020B0604020202020204" pitchFamily="34" charset="0"/>
                        </a:rPr>
                        <a:t>Inpatient Intensive Care Unit</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$200 / Day</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Plan pays $400/Day</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69521866"/>
                  </a:ext>
                </a:extLst>
              </a:tr>
              <a:tr h="284025">
                <a:tc>
                  <a:txBody>
                    <a:bodyPr/>
                    <a:lstStyle/>
                    <a:p>
                      <a:r>
                        <a:rPr lang="en-US" sz="900" b="0" dirty="0">
                          <a:latin typeface="Arial" panose="020B0604020202020204" pitchFamily="34" charset="0"/>
                          <a:cs typeface="Arial" panose="020B0604020202020204" pitchFamily="34" charset="0"/>
                        </a:rPr>
                        <a:t>Vision Care</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Plan pays 80% up to $300</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solidFill>
                            <a:schemeClr val="dk1"/>
                          </a:solidFill>
                          <a:latin typeface="Arial" panose="020B0604020202020204" pitchFamily="34" charset="0"/>
                          <a:ea typeface="+mn-ea"/>
                          <a:cs typeface="Arial" panose="020B0604020202020204" pitchFamily="34" charset="0"/>
                        </a:rPr>
                        <a:t>N/A</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572558"/>
                  </a:ext>
                </a:extLst>
              </a:tr>
              <a:tr h="390534">
                <a:tc>
                  <a:txBody>
                    <a:bodyPr/>
                    <a:lstStyle/>
                    <a:p>
                      <a:r>
                        <a:rPr lang="en-US" sz="900" b="0" dirty="0">
                          <a:latin typeface="Arial" panose="020B0604020202020204" pitchFamily="34" charset="0"/>
                          <a:cs typeface="Arial" panose="020B0604020202020204" pitchFamily="34" charset="0"/>
                        </a:rPr>
                        <a:t>Prescription Drug</a:t>
                      </a:r>
                    </a:p>
                  </a:txBody>
                  <a:tcPr anchor="ctr">
                    <a:lnL w="12700" cap="flat" cmpd="sng" algn="ctr">
                      <a:no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Generic &amp;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900" b="0" dirty="0">
                          <a:latin typeface="Arial" panose="020B0604020202020204" pitchFamily="34" charset="0"/>
                          <a:cs typeface="Arial" panose="020B0604020202020204" pitchFamily="34" charset="0"/>
                        </a:rPr>
                        <a:t>$15 Generic Copay Brand Discounts</a:t>
                      </a:r>
                    </a:p>
                  </a:txBody>
                  <a:tcPr anchor="ctr">
                    <a:lnL w="127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1202"/>
                  </a:ext>
                </a:extLst>
              </a:tr>
            </a:tbl>
          </a:graphicData>
        </a:graphic>
      </p:graphicFrame>
      <p:sp>
        <p:nvSpPr>
          <p:cNvPr id="2" name="TextBox 1">
            <a:extLst>
              <a:ext uri="{FF2B5EF4-FFF2-40B4-BE49-F238E27FC236}">
                <a16:creationId xmlns:a16="http://schemas.microsoft.com/office/drawing/2014/main" id="{A9FCA375-3A52-7B7A-70D7-1F81340D8AB2}"/>
              </a:ext>
            </a:extLst>
          </p:cNvPr>
          <p:cNvSpPr txBox="1"/>
          <p:nvPr/>
        </p:nvSpPr>
        <p:spPr>
          <a:xfrm>
            <a:off x="381624" y="8957102"/>
            <a:ext cx="6829585" cy="415498"/>
          </a:xfrm>
          <a:prstGeom prst="rect">
            <a:avLst/>
          </a:prstGeom>
          <a:noFill/>
        </p:spPr>
        <p:txBody>
          <a:bodyPr wrap="square" rtlCol="0">
            <a:spAutoFit/>
          </a:bodyPr>
          <a:lstStyle/>
          <a:p>
            <a:r>
              <a:rPr lang="en-US" sz="700" b="1" dirty="0">
                <a:solidFill>
                  <a:schemeClr val="tx1"/>
                </a:solidFill>
                <a:latin typeface="Arial" panose="020B0604020202020204" pitchFamily="34" charset="0"/>
                <a:cs typeface="Arial" panose="020B0604020202020204" pitchFamily="34" charset="0"/>
              </a:rPr>
              <a:t>* You MUST visit a First Health Network provider for services to be covered. Services from out-of-network providers are NOT covered</a:t>
            </a:r>
          </a:p>
          <a:p>
            <a:r>
              <a:rPr lang="en-US" sz="700" b="1" dirty="0">
                <a:solidFill>
                  <a:schemeClr val="tx1"/>
                </a:solidFill>
                <a:latin typeface="Arial" panose="020B0604020202020204" pitchFamily="34" charset="0"/>
                <a:cs typeface="Arial" panose="020B0604020202020204" pitchFamily="34" charset="0"/>
              </a:rPr>
              <a:t>Note: The MEC Enhanced plans will not be eligible for NH, NM, and VT and MEC Copay Plus plans will not be eligible for NM, and VT due to state regulations around fixed indemnity components</a:t>
            </a:r>
          </a:p>
        </p:txBody>
      </p:sp>
    </p:spTree>
    <p:extLst>
      <p:ext uri="{BB962C8B-B14F-4D97-AF65-F5344CB8AC3E}">
        <p14:creationId xmlns:p14="http://schemas.microsoft.com/office/powerpoint/2010/main" val="2292758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lide Number Placeholder 3">
            <a:extLst>
              <a:ext uri="{FF2B5EF4-FFF2-40B4-BE49-F238E27FC236}">
                <a16:creationId xmlns:a16="http://schemas.microsoft.com/office/drawing/2014/main" id="{49E71916-D1C6-8928-D0DF-B96E27ABDA95}"/>
              </a:ext>
            </a:extLst>
          </p:cNvPr>
          <p:cNvSpPr txBox="1">
            <a:spLocks/>
          </p:cNvSpPr>
          <p:nvPr/>
        </p:nvSpPr>
        <p:spPr>
          <a:xfrm>
            <a:off x="3114675" y="9798799"/>
            <a:ext cx="1543050" cy="259601"/>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E7B510AA-B15F-4857-B88C-25BF3B12C16B}" type="slidenum">
              <a:rPr kumimoji="0" lang="en-US" sz="1100" b="0" i="0" u="none" strike="noStrike" kern="1200" cap="none" spc="0" normalizeH="0" baseline="0" noProof="0" smtClean="0">
                <a:ln>
                  <a:noFill/>
                </a:ln>
                <a:solidFill>
                  <a:schemeClr val="bg1">
                    <a:lumMod val="50000"/>
                  </a:schemeClr>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grpSp>
        <p:nvGrpSpPr>
          <p:cNvPr id="56" name="Group 55">
            <a:extLst>
              <a:ext uri="{FF2B5EF4-FFF2-40B4-BE49-F238E27FC236}">
                <a16:creationId xmlns:a16="http://schemas.microsoft.com/office/drawing/2014/main" id="{E629BE81-5534-BD19-D2BD-4E5548AC963F}"/>
              </a:ext>
            </a:extLst>
          </p:cNvPr>
          <p:cNvGrpSpPr/>
          <p:nvPr/>
        </p:nvGrpSpPr>
        <p:grpSpPr>
          <a:xfrm>
            <a:off x="1772" y="0"/>
            <a:ext cx="7777569" cy="876469"/>
            <a:chOff x="-5169" y="0"/>
            <a:chExt cx="7777569" cy="876469"/>
          </a:xfrm>
          <a:solidFill>
            <a:schemeClr val="accent1"/>
          </a:solidFill>
        </p:grpSpPr>
        <p:sp>
          <p:nvSpPr>
            <p:cNvPr id="59" name="Rectangle 58">
              <a:extLst>
                <a:ext uri="{FF2B5EF4-FFF2-40B4-BE49-F238E27FC236}">
                  <a16:creationId xmlns:a16="http://schemas.microsoft.com/office/drawing/2014/main" id="{4CB87A07-4D02-D7DC-8F21-31D93C1AE714}"/>
                </a:ext>
              </a:extLst>
            </p:cNvPr>
            <p:cNvSpPr/>
            <p:nvPr/>
          </p:nvSpPr>
          <p:spPr>
            <a:xfrm>
              <a:off x="-5169" y="0"/>
              <a:ext cx="7777569" cy="876469"/>
            </a:xfrm>
            <a:prstGeom prst="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bject 26"/>
            <p:cNvSpPr txBox="1"/>
            <p:nvPr/>
          </p:nvSpPr>
          <p:spPr>
            <a:xfrm>
              <a:off x="406937" y="367775"/>
              <a:ext cx="6629400" cy="329440"/>
            </a:xfrm>
            <a:prstGeom prst="rect">
              <a:avLst/>
            </a:prstGeom>
            <a:grpFill/>
          </p:spPr>
          <p:txBody>
            <a:bodyPr wrap="square" lIns="0" tIns="15557" rIns="0" bIns="0" rtlCol="0">
              <a:noAutofit/>
            </a:bodyPr>
            <a:lstStyle/>
            <a:p>
              <a:pPr marL="12700">
                <a:lnSpc>
                  <a:spcPts val="2450"/>
                </a:lnSpc>
              </a:pPr>
              <a:r>
                <a:rPr lang="en-US" sz="4000" spc="-20" dirty="0">
                  <a:solidFill>
                    <a:schemeClr val="bg1"/>
                  </a:solidFill>
                </a:rPr>
                <a:t>2025 Benefits At A Glance</a:t>
              </a:r>
            </a:p>
          </p:txBody>
        </p:sp>
      </p:grpSp>
      <p:pic>
        <p:nvPicPr>
          <p:cNvPr id="45" name="Graphic 44" descr="Medicine outline">
            <a:extLst>
              <a:ext uri="{FF2B5EF4-FFF2-40B4-BE49-F238E27FC236}">
                <a16:creationId xmlns:a16="http://schemas.microsoft.com/office/drawing/2014/main" id="{63FBC20F-1CC7-13E3-419E-796183A9EA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34658" y="7479771"/>
            <a:ext cx="365760" cy="365760"/>
          </a:xfrm>
          <a:prstGeom prst="rect">
            <a:avLst/>
          </a:prstGeom>
        </p:spPr>
      </p:pic>
      <p:pic>
        <p:nvPicPr>
          <p:cNvPr id="58" name="Graphic 57" descr="Stethoscope outline">
            <a:extLst>
              <a:ext uri="{FF2B5EF4-FFF2-40B4-BE49-F238E27FC236}">
                <a16:creationId xmlns:a16="http://schemas.microsoft.com/office/drawing/2014/main" id="{76F5A135-5EA6-D2B1-F42C-3B854A90AE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6822" y="2785198"/>
            <a:ext cx="365760" cy="365760"/>
          </a:xfrm>
          <a:prstGeom prst="rect">
            <a:avLst/>
          </a:prstGeom>
        </p:spPr>
      </p:pic>
      <p:grpSp>
        <p:nvGrpSpPr>
          <p:cNvPr id="2" name="Group 1">
            <a:extLst>
              <a:ext uri="{FF2B5EF4-FFF2-40B4-BE49-F238E27FC236}">
                <a16:creationId xmlns:a16="http://schemas.microsoft.com/office/drawing/2014/main" id="{D1EFB90A-A35B-1399-1B36-AA5E547EFC49}"/>
              </a:ext>
            </a:extLst>
          </p:cNvPr>
          <p:cNvGrpSpPr/>
          <p:nvPr/>
        </p:nvGrpSpPr>
        <p:grpSpPr>
          <a:xfrm>
            <a:off x="381623" y="972377"/>
            <a:ext cx="3622877" cy="958101"/>
            <a:chOff x="381624" y="1910908"/>
            <a:chExt cx="3622877" cy="1245851"/>
          </a:xfrm>
        </p:grpSpPr>
        <p:sp>
          <p:nvSpPr>
            <p:cNvPr id="3" name="Rectangle 2">
              <a:extLst>
                <a:ext uri="{FF2B5EF4-FFF2-40B4-BE49-F238E27FC236}">
                  <a16:creationId xmlns:a16="http://schemas.microsoft.com/office/drawing/2014/main" id="{1E5E1921-5ECF-6529-3975-4D89689B8D94}"/>
                </a:ext>
              </a:extLst>
            </p:cNvPr>
            <p:cNvSpPr/>
            <p:nvPr/>
          </p:nvSpPr>
          <p:spPr>
            <a:xfrm>
              <a:off x="381624" y="1910908"/>
              <a:ext cx="3433283" cy="891556"/>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 name="object 80">
              <a:extLst>
                <a:ext uri="{FF2B5EF4-FFF2-40B4-BE49-F238E27FC236}">
                  <a16:creationId xmlns:a16="http://schemas.microsoft.com/office/drawing/2014/main" id="{39E8AE97-26D0-7872-0CC7-8804868FD65B}"/>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BAYADA offers two dental plans, the Base and Buy-up, through Delta Dental. Premiums for coverage are deducted from your paycheck.</a:t>
              </a:r>
            </a:p>
          </p:txBody>
        </p:sp>
        <p:sp>
          <p:nvSpPr>
            <p:cNvPr id="5" name="object 10">
              <a:extLst>
                <a:ext uri="{FF2B5EF4-FFF2-40B4-BE49-F238E27FC236}">
                  <a16:creationId xmlns:a16="http://schemas.microsoft.com/office/drawing/2014/main" id="{77C24BF1-A5E3-EEF6-76E9-2329CC69F34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DENTAL – </a:t>
              </a:r>
              <a:r>
                <a:rPr lang="en-US" sz="1400" b="1" i="1" spc="4" dirty="0">
                  <a:solidFill>
                    <a:schemeClr val="accent1"/>
                  </a:solidFill>
                  <a:latin typeface="Arial" panose="020B0604020202020204" pitchFamily="34" charset="0"/>
                  <a:cs typeface="Arial" panose="020B0604020202020204" pitchFamily="34" charset="0"/>
                </a:rPr>
                <a:t>Delta</a:t>
              </a:r>
              <a:endParaRPr sz="1400" i="1" dirty="0">
                <a:solidFill>
                  <a:schemeClr val="accent1"/>
                </a:solidFill>
                <a:latin typeface="Arial" panose="020B0604020202020204" pitchFamily="34" charset="0"/>
                <a:cs typeface="Arial" panose="020B0604020202020204" pitchFamily="34" charset="0"/>
              </a:endParaRPr>
            </a:p>
          </p:txBody>
        </p:sp>
      </p:grpSp>
      <p:grpSp>
        <p:nvGrpSpPr>
          <p:cNvPr id="8" name="Group 7">
            <a:extLst>
              <a:ext uri="{FF2B5EF4-FFF2-40B4-BE49-F238E27FC236}">
                <a16:creationId xmlns:a16="http://schemas.microsoft.com/office/drawing/2014/main" id="{B9B661BC-56C9-A501-1763-1B7ADC44BB34}"/>
              </a:ext>
            </a:extLst>
          </p:cNvPr>
          <p:cNvGrpSpPr/>
          <p:nvPr/>
        </p:nvGrpSpPr>
        <p:grpSpPr>
          <a:xfrm>
            <a:off x="4077541" y="974802"/>
            <a:ext cx="3622876" cy="1245851"/>
            <a:chOff x="381625" y="1910908"/>
            <a:chExt cx="3622876" cy="1245851"/>
          </a:xfrm>
        </p:grpSpPr>
        <p:sp>
          <p:nvSpPr>
            <p:cNvPr id="9" name="Rectangle 8">
              <a:extLst>
                <a:ext uri="{FF2B5EF4-FFF2-40B4-BE49-F238E27FC236}">
                  <a16:creationId xmlns:a16="http://schemas.microsoft.com/office/drawing/2014/main" id="{D3D9C588-B688-A16C-0A0F-D820F8DC4A6E}"/>
                </a:ext>
              </a:extLst>
            </p:cNvPr>
            <p:cNvSpPr/>
            <p:nvPr/>
          </p:nvSpPr>
          <p:spPr>
            <a:xfrm>
              <a:off x="381625" y="1910908"/>
              <a:ext cx="3291840" cy="118480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10" name="object 80">
              <a:extLst>
                <a:ext uri="{FF2B5EF4-FFF2-40B4-BE49-F238E27FC236}">
                  <a16:creationId xmlns:a16="http://schemas.microsoft.com/office/drawing/2014/main" id="{689A5E77-6229-66A0-FC8E-F38673E22901}"/>
                </a:ext>
              </a:extLst>
            </p:cNvPr>
            <p:cNvSpPr txBox="1"/>
            <p:nvPr/>
          </p:nvSpPr>
          <p:spPr>
            <a:xfrm>
              <a:off x="493541" y="2255059"/>
              <a:ext cx="3108713" cy="901700"/>
            </a:xfrm>
            <a:prstGeom prst="rect">
              <a:avLst/>
            </a:prstGeom>
          </p:spPr>
          <p:txBody>
            <a:bodyPr wrap="square" lIns="0" tIns="6477" rIns="0" bIns="0" rtlCol="0">
              <a:noAutofit/>
            </a:bodyPr>
            <a:lstStyle/>
            <a:p>
              <a:pPr marL="12700" marR="5080">
                <a:lnSpc>
                  <a:spcPct val="100000"/>
                </a:lnSpc>
                <a:spcBef>
                  <a:spcPts val="635"/>
                </a:spcBef>
              </a:pPr>
              <a:r>
                <a:rPr lang="en-US" sz="900" spc="-4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Basic</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Life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AD&amp;D</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5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provides</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benefit</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event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your</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death,</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dismemberment</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or</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paralysis.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This </a:t>
              </a:r>
              <a:r>
                <a:rPr lang="en-US" sz="900" spc="-25" dirty="0">
                  <a:latin typeface="Arial" panose="020B0604020202020204" pitchFamily="34" charset="0"/>
                  <a:cs typeface="Arial" panose="020B0604020202020204" pitchFamily="34" charset="0"/>
                </a:rPr>
                <a:t>benefit</a:t>
              </a:r>
              <a:r>
                <a:rPr lang="en-US" sz="900" spc="-40" dirty="0">
                  <a:latin typeface="Arial" panose="020B0604020202020204" pitchFamily="34" charset="0"/>
                  <a:cs typeface="Arial" panose="020B0604020202020204" pitchFamily="34" charset="0"/>
                </a:rPr>
                <a:t> is</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sponsored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BAYADA, </a:t>
              </a:r>
              <a:r>
                <a:rPr lang="en-US" sz="900" spc="-25" dirty="0">
                  <a:latin typeface="Arial" panose="020B0604020202020204" pitchFamily="34" charset="0"/>
                  <a:cs typeface="Arial" panose="020B0604020202020204" pitchFamily="34" charset="0"/>
                </a:rPr>
                <a:t>so</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will </a:t>
              </a:r>
              <a:r>
                <a:rPr lang="en-US" sz="900" spc="-30" dirty="0">
                  <a:latin typeface="Arial" panose="020B0604020202020204" pitchFamily="34" charset="0"/>
                  <a:cs typeface="Arial" panose="020B0604020202020204" pitchFamily="34" charset="0"/>
                </a:rPr>
                <a:t>automatically</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be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enrolled</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a:t>
              </a:r>
              <a:r>
                <a:rPr lang="en-US" sz="900" spc="-3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cost</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you.</a:t>
              </a:r>
              <a:r>
                <a:rPr lang="en-US" sz="900" spc="-20" dirty="0">
                  <a:solidFill>
                    <a:srgbClr val="8700B5"/>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Your </a:t>
              </a:r>
              <a:r>
                <a:rPr lang="en-US" sz="900" spc="-25" dirty="0">
                  <a:solidFill>
                    <a:schemeClr val="tx1"/>
                  </a:solidFill>
                  <a:latin typeface="Arial" panose="020B0604020202020204" pitchFamily="34" charset="0"/>
                  <a:cs typeface="Arial" panose="020B0604020202020204" pitchFamily="34" charset="0"/>
                </a:rPr>
                <a:t>coverage</a:t>
              </a:r>
              <a:r>
                <a:rPr lang="en-US" sz="900" spc="-55" dirty="0">
                  <a:solidFill>
                    <a:schemeClr val="tx1"/>
                  </a:solidFill>
                  <a:latin typeface="Arial" panose="020B0604020202020204" pitchFamily="34" charset="0"/>
                  <a:cs typeface="Arial" panose="020B0604020202020204" pitchFamily="34" charset="0"/>
                </a:rPr>
                <a:t> </a:t>
              </a:r>
              <a:r>
                <a:rPr lang="en-US" sz="900" spc="-35" dirty="0">
                  <a:solidFill>
                    <a:schemeClr val="tx1"/>
                  </a:solidFill>
                  <a:latin typeface="Arial" panose="020B0604020202020204" pitchFamily="34" charset="0"/>
                  <a:cs typeface="Arial" panose="020B0604020202020204" pitchFamily="34" charset="0"/>
                </a:rPr>
                <a:t>will</a:t>
              </a:r>
              <a:r>
                <a:rPr lang="en-US" sz="900" spc="-50"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be</a:t>
              </a:r>
              <a:r>
                <a:rPr lang="en-US" sz="900" spc="-35" dirty="0">
                  <a:solidFill>
                    <a:schemeClr val="tx1"/>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a</a:t>
              </a:r>
              <a:r>
                <a:rPr lang="en-US" sz="900" spc="-40" dirty="0">
                  <a:solidFill>
                    <a:schemeClr val="tx1"/>
                  </a:solidFill>
                  <a:latin typeface="Arial" panose="020B0604020202020204" pitchFamily="34" charset="0"/>
                  <a:cs typeface="Arial" panose="020B0604020202020204" pitchFamily="34" charset="0"/>
                </a:rPr>
                <a:t> fixed</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amount</a:t>
              </a:r>
              <a:r>
                <a:rPr lang="en-US" sz="900" spc="-45" dirty="0">
                  <a:solidFill>
                    <a:schemeClr val="tx1"/>
                  </a:solidFill>
                  <a:latin typeface="Arial" panose="020B0604020202020204" pitchFamily="34" charset="0"/>
                  <a:cs typeface="Arial" panose="020B0604020202020204" pitchFamily="34" charset="0"/>
                </a:rPr>
                <a:t> </a:t>
              </a:r>
              <a:r>
                <a:rPr lang="en-US" sz="900" spc="-20" dirty="0">
                  <a:solidFill>
                    <a:schemeClr val="tx1"/>
                  </a:solidFill>
                  <a:latin typeface="Arial" panose="020B0604020202020204" pitchFamily="34" charset="0"/>
                  <a:cs typeface="Arial" panose="020B0604020202020204" pitchFamily="34" charset="0"/>
                </a:rPr>
                <a:t>of</a:t>
              </a:r>
              <a:r>
                <a:rPr lang="en-US" sz="900" spc="-45" dirty="0">
                  <a:solidFill>
                    <a:schemeClr val="tx1"/>
                  </a:solidFill>
                  <a:latin typeface="Arial" panose="020B0604020202020204" pitchFamily="34" charset="0"/>
                  <a:cs typeface="Arial" panose="020B0604020202020204" pitchFamily="34" charset="0"/>
                </a:rPr>
                <a:t> </a:t>
              </a:r>
              <a:r>
                <a:rPr lang="en-US" sz="900" spc="-10" dirty="0">
                  <a:solidFill>
                    <a:schemeClr val="tx1"/>
                  </a:solidFill>
                  <a:latin typeface="Arial" panose="020B0604020202020204" pitchFamily="34" charset="0"/>
                  <a:cs typeface="Arial" panose="020B0604020202020204" pitchFamily="34" charset="0"/>
                </a:rPr>
                <a:t>$15,000</a:t>
              </a:r>
              <a:r>
                <a:rPr lang="en-US" sz="900" spc="20" dirty="0">
                  <a:latin typeface="Arial" panose="020B0604020202020204" pitchFamily="34" charset="0"/>
                  <a:cs typeface="Arial" panose="020B0604020202020204" pitchFamily="34" charset="0"/>
                </a:rPr>
                <a:t>.</a:t>
              </a:r>
            </a:p>
          </p:txBody>
        </p:sp>
        <p:sp>
          <p:nvSpPr>
            <p:cNvPr id="11" name="object 10">
              <a:extLst>
                <a:ext uri="{FF2B5EF4-FFF2-40B4-BE49-F238E27FC236}">
                  <a16:creationId xmlns:a16="http://schemas.microsoft.com/office/drawing/2014/main" id="{0BA4FCDF-0D9C-0A3D-C558-680B3D8A96F5}"/>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LIFE AND AD&amp;D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14" name="Group 13">
            <a:extLst>
              <a:ext uri="{FF2B5EF4-FFF2-40B4-BE49-F238E27FC236}">
                <a16:creationId xmlns:a16="http://schemas.microsoft.com/office/drawing/2014/main" id="{C33344DF-BEE5-6C25-4E77-2CA177B69E6E}"/>
              </a:ext>
            </a:extLst>
          </p:cNvPr>
          <p:cNvGrpSpPr/>
          <p:nvPr/>
        </p:nvGrpSpPr>
        <p:grpSpPr>
          <a:xfrm>
            <a:off x="381623" y="5000658"/>
            <a:ext cx="3622877" cy="1245850"/>
            <a:chOff x="381624" y="1910909"/>
            <a:chExt cx="3622877" cy="1245850"/>
          </a:xfrm>
        </p:grpSpPr>
        <p:sp>
          <p:nvSpPr>
            <p:cNvPr id="16" name="Rectangle 15">
              <a:extLst>
                <a:ext uri="{FF2B5EF4-FFF2-40B4-BE49-F238E27FC236}">
                  <a16:creationId xmlns:a16="http://schemas.microsoft.com/office/drawing/2014/main" id="{615163E0-1491-338D-9CF8-7F6AA906167B}"/>
                </a:ext>
              </a:extLst>
            </p:cNvPr>
            <p:cNvSpPr/>
            <p:nvPr/>
          </p:nvSpPr>
          <p:spPr>
            <a:xfrm>
              <a:off x="381624" y="1910909"/>
              <a:ext cx="3433283" cy="692662"/>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0" name="object 80">
              <a:extLst>
                <a:ext uri="{FF2B5EF4-FFF2-40B4-BE49-F238E27FC236}">
                  <a16:creationId xmlns:a16="http://schemas.microsoft.com/office/drawing/2014/main" id="{B40AD2DA-1F1E-9915-708B-38535D7275ED}"/>
                </a:ext>
              </a:extLst>
            </p:cNvPr>
            <p:cNvSpPr txBox="1"/>
            <p:nvPr/>
          </p:nvSpPr>
          <p:spPr>
            <a:xfrm>
              <a:off x="493541" y="2255059"/>
              <a:ext cx="3240259"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Vision coverage is available to you through EyeMed. Premiums for coverage are deducted from your paycheck.</a:t>
              </a:r>
            </a:p>
          </p:txBody>
        </p:sp>
        <p:sp>
          <p:nvSpPr>
            <p:cNvPr id="22" name="object 10">
              <a:extLst>
                <a:ext uri="{FF2B5EF4-FFF2-40B4-BE49-F238E27FC236}">
                  <a16:creationId xmlns:a16="http://schemas.microsoft.com/office/drawing/2014/main" id="{DCB25526-2E21-5BBD-7707-500533314ED6}"/>
                </a:ext>
              </a:extLst>
            </p:cNvPr>
            <p:cNvSpPr txBox="1"/>
            <p:nvPr/>
          </p:nvSpPr>
          <p:spPr>
            <a:xfrm>
              <a:off x="493541" y="2022332"/>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VISION – </a:t>
              </a:r>
              <a:r>
                <a:rPr lang="en-US" sz="1400" b="1" i="1" spc="4" dirty="0">
                  <a:solidFill>
                    <a:schemeClr val="accent1"/>
                  </a:solidFill>
                  <a:latin typeface="Arial" panose="020B0604020202020204" pitchFamily="34" charset="0"/>
                  <a:cs typeface="Arial" panose="020B0604020202020204" pitchFamily="34" charset="0"/>
                </a:rPr>
                <a:t>EyeMed</a:t>
              </a:r>
              <a:endParaRPr sz="1400" i="1" dirty="0">
                <a:solidFill>
                  <a:schemeClr val="accent1"/>
                </a:solidFill>
                <a:latin typeface="Arial" panose="020B0604020202020204" pitchFamily="34" charset="0"/>
                <a:cs typeface="Arial" panose="020B0604020202020204" pitchFamily="34" charset="0"/>
              </a:endParaRPr>
            </a:p>
          </p:txBody>
        </p:sp>
      </p:grpSp>
      <p:grpSp>
        <p:nvGrpSpPr>
          <p:cNvPr id="27" name="Group 26">
            <a:extLst>
              <a:ext uri="{FF2B5EF4-FFF2-40B4-BE49-F238E27FC236}">
                <a16:creationId xmlns:a16="http://schemas.microsoft.com/office/drawing/2014/main" id="{623BA252-2B43-CC51-4E3C-3163B5FCD195}"/>
              </a:ext>
            </a:extLst>
          </p:cNvPr>
          <p:cNvGrpSpPr/>
          <p:nvPr/>
        </p:nvGrpSpPr>
        <p:grpSpPr>
          <a:xfrm>
            <a:off x="4062082" y="2391960"/>
            <a:ext cx="3622876" cy="1875240"/>
            <a:chOff x="381625" y="1910908"/>
            <a:chExt cx="3622876" cy="1875240"/>
          </a:xfrm>
        </p:grpSpPr>
        <p:sp>
          <p:nvSpPr>
            <p:cNvPr id="28" name="Rectangle 27">
              <a:extLst>
                <a:ext uri="{FF2B5EF4-FFF2-40B4-BE49-F238E27FC236}">
                  <a16:creationId xmlns:a16="http://schemas.microsoft.com/office/drawing/2014/main" id="{1E015EAD-F502-B31B-D4D3-461F209CFD52}"/>
                </a:ext>
              </a:extLst>
            </p:cNvPr>
            <p:cNvSpPr/>
            <p:nvPr/>
          </p:nvSpPr>
          <p:spPr>
            <a:xfrm>
              <a:off x="381625" y="1910908"/>
              <a:ext cx="3291840" cy="1875240"/>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29" name="object 80">
              <a:extLst>
                <a:ext uri="{FF2B5EF4-FFF2-40B4-BE49-F238E27FC236}">
                  <a16:creationId xmlns:a16="http://schemas.microsoft.com/office/drawing/2014/main" id="{A8484C8D-8856-9CF8-66C5-54B8F035B6D4}"/>
                </a:ext>
              </a:extLst>
            </p:cNvPr>
            <p:cNvSpPr txBox="1"/>
            <p:nvPr/>
          </p:nvSpPr>
          <p:spPr>
            <a:xfrm>
              <a:off x="493541" y="2255059"/>
              <a:ext cx="3108713" cy="901700"/>
            </a:xfrm>
            <a:prstGeom prst="rect">
              <a:avLst/>
            </a:prstGeom>
          </p:spPr>
          <p:txBody>
            <a:bodyPr wrap="square" lIns="0" tIns="6477" rIns="0" bIns="0" rtlCol="0">
              <a:noAutofit/>
            </a:bodyPr>
            <a:lstStyle/>
            <a:p>
              <a:pPr marL="12700" marR="170180">
                <a:lnSpc>
                  <a:spcPct val="100000"/>
                </a:lnSpc>
                <a:spcBef>
                  <a:spcPts val="635"/>
                </a:spcBef>
              </a:pPr>
              <a:r>
                <a:rPr lang="en-US" sz="900" spc="-35" dirty="0">
                  <a:latin typeface="Arial" panose="020B0604020202020204" pitchFamily="34" charset="0"/>
                  <a:cs typeface="Arial" panose="020B0604020202020204" pitchFamily="34" charset="0"/>
                </a:rPr>
                <a:t>You </a:t>
              </a:r>
              <a:r>
                <a:rPr lang="en-US" sz="900" spc="-10" dirty="0">
                  <a:latin typeface="Arial" panose="020B0604020202020204" pitchFamily="34" charset="0"/>
                  <a:cs typeface="Arial" panose="020B0604020202020204" pitchFamily="34" charset="0"/>
                </a:rPr>
                <a:t>may</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purchase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additional</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life</a:t>
              </a:r>
              <a:r>
                <a:rPr lang="en-US" sz="900" spc="-3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insurance</a:t>
              </a:r>
              <a:r>
                <a:rPr lang="en-US" sz="900" spc="-3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at</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group </a:t>
              </a:r>
              <a:r>
                <a:rPr lang="en-US" sz="900" spc="-10" dirty="0">
                  <a:latin typeface="Arial" panose="020B0604020202020204" pitchFamily="34" charset="0"/>
                  <a:cs typeface="Arial" panose="020B0604020202020204" pitchFamily="34" charset="0"/>
                </a:rPr>
                <a:t>rates:</a:t>
              </a:r>
              <a:endParaRPr lang="en-US" sz="900" dirty="0">
                <a:latin typeface="Arial" panose="020B0604020202020204" pitchFamily="34" charset="0"/>
                <a:cs typeface="Arial" panose="020B0604020202020204" pitchFamily="34" charset="0"/>
              </a:endParaRPr>
            </a:p>
            <a:p>
              <a:pPr marL="182245" indent="-169545">
                <a:lnSpc>
                  <a:spcPct val="100000"/>
                </a:lnSpc>
                <a:spcBef>
                  <a:spcPts val="600"/>
                </a:spcBef>
                <a:buFont typeface="Arial"/>
                <a:buChar char="•"/>
                <a:tabLst>
                  <a:tab pos="182245" algn="l"/>
                </a:tabLst>
              </a:pPr>
              <a:r>
                <a:rPr lang="en-US" sz="900" spc="-30" dirty="0">
                  <a:latin typeface="Arial" panose="020B0604020202020204" pitchFamily="34" charset="0"/>
                  <a:cs typeface="Arial" panose="020B0604020202020204" pitchFamily="34" charset="0"/>
                </a:rPr>
                <a:t>Available</a:t>
              </a:r>
              <a:r>
                <a:rPr lang="en-US" sz="900" spc="-50"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in</a:t>
              </a:r>
              <a:r>
                <a:rPr lang="en-US" sz="900" spc="-45"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increments</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$10,000</a:t>
              </a:r>
              <a:r>
                <a:rPr lang="en-US" sz="900" spc="-45" dirty="0">
                  <a:solidFill>
                    <a:srgbClr val="8700B5"/>
                  </a:solidFill>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up</a:t>
              </a:r>
              <a:r>
                <a:rPr lang="en-US" sz="900" spc="-3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5" dirty="0">
                  <a:latin typeface="Arial" panose="020B0604020202020204" pitchFamily="34" charset="0"/>
                  <a:cs typeface="Arial" panose="020B0604020202020204" pitchFamily="34" charset="0"/>
                </a:rPr>
                <a:t> $300,000</a:t>
              </a:r>
              <a:endParaRPr lang="en-US" sz="900" dirty="0">
                <a:latin typeface="Arial" panose="020B0604020202020204" pitchFamily="34" charset="0"/>
                <a:cs typeface="Arial" panose="020B0604020202020204" pitchFamily="34" charset="0"/>
              </a:endParaRPr>
            </a:p>
            <a:p>
              <a:pPr marL="182245" marR="50800" indent="-169545">
                <a:lnSpc>
                  <a:spcPct val="100000"/>
                </a:lnSpc>
                <a:spcBef>
                  <a:spcPts val="600"/>
                </a:spcBef>
                <a:buFont typeface="Arial"/>
                <a:buChar char="•"/>
                <a:tabLst>
                  <a:tab pos="184150" algn="l"/>
                </a:tabLst>
              </a:pPr>
              <a:r>
                <a:rPr lang="en-US" sz="900" spc="-35"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pay</a:t>
              </a:r>
              <a:r>
                <a:rPr lang="en-US" sz="900" spc="-6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full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cost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plan</a:t>
              </a:r>
              <a:r>
                <a:rPr lang="en-US" sz="900" spc="-6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and</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5"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amount 	</a:t>
              </a:r>
              <a:r>
                <a:rPr lang="en-US" sz="900" spc="-20" dirty="0">
                  <a:latin typeface="Arial" panose="020B0604020202020204" pitchFamily="34" charset="0"/>
                  <a:cs typeface="Arial" panose="020B0604020202020204" pitchFamily="34" charset="0"/>
                </a:rPr>
                <a:t>deducted</a:t>
              </a:r>
              <a:r>
                <a:rPr lang="en-US" sz="900" spc="-5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depends</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age</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the</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employee</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and 	</a:t>
              </a:r>
              <a:r>
                <a:rPr lang="en-US" sz="900" spc="-20" dirty="0">
                  <a:latin typeface="Arial" panose="020B0604020202020204" pitchFamily="34" charset="0"/>
                  <a:cs typeface="Arial" panose="020B0604020202020204" pitchFamily="34" charset="0"/>
                </a:rPr>
                <a:t>the</a:t>
              </a:r>
              <a:r>
                <a:rPr lang="en-US" sz="900" spc="-3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amount</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of</a:t>
              </a:r>
              <a:r>
                <a:rPr lang="en-US" sz="900" spc="-3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coverage</a:t>
              </a:r>
              <a:r>
                <a:rPr lang="en-US" sz="900" spc="-4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elected</a:t>
              </a:r>
              <a:endParaRPr lang="en-US" sz="900" dirty="0">
                <a:latin typeface="Arial" panose="020B0604020202020204" pitchFamily="34" charset="0"/>
                <a:cs typeface="Arial" panose="020B0604020202020204" pitchFamily="34" charset="0"/>
              </a:endParaRPr>
            </a:p>
            <a:p>
              <a:pPr marL="182245" marR="35560" indent="-169545">
                <a:lnSpc>
                  <a:spcPct val="100000"/>
                </a:lnSpc>
                <a:spcBef>
                  <a:spcPts val="600"/>
                </a:spcBef>
                <a:buFont typeface="Arial"/>
                <a:buChar char="•"/>
                <a:tabLst>
                  <a:tab pos="184150" algn="l"/>
                </a:tabLst>
              </a:pPr>
              <a:r>
                <a:rPr lang="en-US" sz="900" spc="-20" dirty="0">
                  <a:latin typeface="Arial" panose="020B0604020202020204" pitchFamily="34" charset="0"/>
                  <a:cs typeface="Arial" panose="020B0604020202020204" pitchFamily="34" charset="0"/>
                </a:rPr>
                <a:t>If</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you</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do</a:t>
              </a:r>
              <a:r>
                <a:rPr lang="en-US" sz="900" spc="-4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not</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elect</a:t>
              </a:r>
              <a:r>
                <a:rPr lang="en-US" sz="900" spc="-55" dirty="0">
                  <a:latin typeface="Arial" panose="020B0604020202020204" pitchFamily="34" charset="0"/>
                  <a:cs typeface="Arial" panose="020B0604020202020204" pitchFamily="34" charset="0"/>
                </a:rPr>
                <a:t> </a:t>
              </a:r>
              <a:r>
                <a:rPr lang="en-US" sz="900" spc="-35" dirty="0">
                  <a:latin typeface="Arial" panose="020B0604020202020204" pitchFamily="34" charset="0"/>
                  <a:cs typeface="Arial" panose="020B0604020202020204" pitchFamily="34" charset="0"/>
                </a:rPr>
                <a:t>this</a:t>
              </a:r>
              <a:r>
                <a:rPr lang="en-US" sz="900" spc="-5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coverage</a:t>
              </a:r>
              <a:r>
                <a:rPr lang="en-US" sz="900" spc="-50" dirty="0">
                  <a:latin typeface="Arial" panose="020B0604020202020204" pitchFamily="34" charset="0"/>
                  <a:cs typeface="Arial" panose="020B0604020202020204" pitchFamily="34" charset="0"/>
                </a:rPr>
                <a:t> </a:t>
              </a:r>
              <a:r>
                <a:rPr lang="en-US" sz="900" spc="-10" dirty="0">
                  <a:latin typeface="Arial" panose="020B0604020202020204" pitchFamily="34" charset="0"/>
                  <a:cs typeface="Arial" panose="020B0604020202020204" pitchFamily="34" charset="0"/>
                </a:rPr>
                <a:t>when</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first 	</a:t>
              </a:r>
              <a:r>
                <a:rPr lang="en-US" sz="900" spc="-35" dirty="0">
                  <a:latin typeface="Arial" panose="020B0604020202020204" pitchFamily="34" charset="0"/>
                  <a:cs typeface="Arial" panose="020B0604020202020204" pitchFamily="34" charset="0"/>
                </a:rPr>
                <a:t>becoming</a:t>
              </a:r>
              <a:r>
                <a:rPr lang="en-US" sz="900" spc="-55" dirty="0">
                  <a:latin typeface="Arial" panose="020B0604020202020204" pitchFamily="34" charset="0"/>
                  <a:cs typeface="Arial" panose="020B0604020202020204" pitchFamily="34" charset="0"/>
                </a:rPr>
                <a:t> </a:t>
              </a:r>
              <a:r>
                <a:rPr lang="en-US" sz="900" spc="-40" dirty="0">
                  <a:latin typeface="Arial" panose="020B0604020202020204" pitchFamily="34" charset="0"/>
                  <a:cs typeface="Arial" panose="020B0604020202020204" pitchFamily="34" charset="0"/>
                </a:rPr>
                <a:t>eligible </a:t>
              </a:r>
              <a:r>
                <a:rPr lang="en-US" sz="900" spc="-20" dirty="0">
                  <a:latin typeface="Arial" panose="020B0604020202020204" pitchFamily="34" charset="0"/>
                  <a:cs typeface="Arial" panose="020B0604020202020204" pitchFamily="34" charset="0"/>
                </a:rPr>
                <a:t>you</a:t>
              </a:r>
              <a:r>
                <a:rPr lang="en-US" sz="900" spc="-45" dirty="0">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are</a:t>
              </a:r>
              <a:r>
                <a:rPr lang="en-US" sz="900" spc="-35" dirty="0">
                  <a:latin typeface="Arial" panose="020B0604020202020204" pitchFamily="34" charset="0"/>
                  <a:cs typeface="Arial" panose="020B0604020202020204" pitchFamily="34" charset="0"/>
                </a:rPr>
                <a:t> subject</a:t>
              </a:r>
              <a:r>
                <a:rPr lang="en-US" sz="900" spc="-50"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to</a:t>
              </a:r>
              <a:r>
                <a:rPr lang="en-US" sz="900" spc="-4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medical</a:t>
              </a:r>
              <a:r>
                <a:rPr lang="en-US" sz="900" spc="-45" dirty="0">
                  <a:latin typeface="Arial" panose="020B0604020202020204" pitchFamily="34" charset="0"/>
                  <a:cs typeface="Arial" panose="020B0604020202020204" pitchFamily="34" charset="0"/>
                </a:rPr>
                <a:t> </a:t>
              </a:r>
              <a:r>
                <a:rPr lang="en-US" sz="900" spc="-30" dirty="0">
                  <a:latin typeface="Arial" panose="020B0604020202020204" pitchFamily="34" charset="0"/>
                  <a:cs typeface="Arial" panose="020B0604020202020204" pitchFamily="34" charset="0"/>
                </a:rPr>
                <a:t>underwriting</a:t>
              </a:r>
              <a:r>
                <a:rPr lang="en-US" sz="900" spc="-45" dirty="0">
                  <a:latin typeface="Arial" panose="020B0604020202020204" pitchFamily="34" charset="0"/>
                  <a:cs typeface="Arial" panose="020B0604020202020204" pitchFamily="34" charset="0"/>
                </a:rPr>
                <a:t> </a:t>
              </a:r>
              <a:r>
                <a:rPr lang="en-US" sz="900" spc="-20" dirty="0">
                  <a:latin typeface="Arial" panose="020B0604020202020204" pitchFamily="34" charset="0"/>
                  <a:cs typeface="Arial" panose="020B0604020202020204" pitchFamily="34" charset="0"/>
                </a:rPr>
                <a:t>by</a:t>
              </a:r>
              <a:r>
                <a:rPr lang="en-US" sz="900" spc="-30" dirty="0">
                  <a:latin typeface="Arial" panose="020B0604020202020204" pitchFamily="34" charset="0"/>
                  <a:cs typeface="Arial" panose="020B0604020202020204" pitchFamily="34" charset="0"/>
                </a:rPr>
                <a:t> </a:t>
              </a:r>
              <a:r>
                <a:rPr lang="en-US" sz="900" spc="-25" dirty="0">
                  <a:latin typeface="Arial" panose="020B0604020202020204" pitchFamily="34" charset="0"/>
                  <a:cs typeface="Arial" panose="020B0604020202020204" pitchFamily="34" charset="0"/>
                </a:rPr>
                <a:t>the </a:t>
              </a:r>
              <a:r>
                <a:rPr lang="en-US" sz="900" spc="-10" dirty="0">
                  <a:latin typeface="Arial" panose="020B0604020202020204" pitchFamily="34" charset="0"/>
                  <a:cs typeface="Arial" panose="020B0604020202020204" pitchFamily="34" charset="0"/>
                </a:rPr>
                <a:t>carrier</a:t>
              </a:r>
              <a:endParaRPr lang="en-US" sz="900" dirty="0">
                <a:latin typeface="Arial" panose="020B0604020202020204" pitchFamily="34" charset="0"/>
                <a:cs typeface="Arial" panose="020B0604020202020204" pitchFamily="34" charset="0"/>
              </a:endParaRPr>
            </a:p>
          </p:txBody>
        </p:sp>
        <p:sp>
          <p:nvSpPr>
            <p:cNvPr id="30" name="object 10">
              <a:extLst>
                <a:ext uri="{FF2B5EF4-FFF2-40B4-BE49-F238E27FC236}">
                  <a16:creationId xmlns:a16="http://schemas.microsoft.com/office/drawing/2014/main" id="{CBE10C46-5201-44A2-42EF-75B6E030747F}"/>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SUPPLEMENTAL LIFE – </a:t>
              </a:r>
              <a:r>
                <a:rPr lang="en-US" sz="1400" b="1" i="1" spc="4" dirty="0">
                  <a:solidFill>
                    <a:schemeClr val="accent1"/>
                  </a:solidFill>
                  <a:latin typeface="Arial" panose="020B0604020202020204" pitchFamily="34" charset="0"/>
                  <a:cs typeface="Arial" panose="020B0604020202020204" pitchFamily="34" charset="0"/>
                </a:rPr>
                <a:t>MetLife</a:t>
              </a:r>
              <a:endParaRPr sz="1400" i="1" dirty="0">
                <a:solidFill>
                  <a:schemeClr val="accent1"/>
                </a:solidFill>
                <a:latin typeface="Arial" panose="020B0604020202020204" pitchFamily="34" charset="0"/>
                <a:cs typeface="Arial" panose="020B0604020202020204" pitchFamily="34" charset="0"/>
              </a:endParaRPr>
            </a:p>
          </p:txBody>
        </p:sp>
      </p:grpSp>
      <p:grpSp>
        <p:nvGrpSpPr>
          <p:cNvPr id="44" name="Group 43">
            <a:extLst>
              <a:ext uri="{FF2B5EF4-FFF2-40B4-BE49-F238E27FC236}">
                <a16:creationId xmlns:a16="http://schemas.microsoft.com/office/drawing/2014/main" id="{C6F7875E-FD94-2A91-F448-50857DD0EBAB}"/>
              </a:ext>
            </a:extLst>
          </p:cNvPr>
          <p:cNvGrpSpPr/>
          <p:nvPr/>
        </p:nvGrpSpPr>
        <p:grpSpPr>
          <a:xfrm>
            <a:off x="4051721" y="4448029"/>
            <a:ext cx="3622876" cy="1215967"/>
            <a:chOff x="381625" y="1910908"/>
            <a:chExt cx="3622876" cy="1215967"/>
          </a:xfrm>
        </p:grpSpPr>
        <p:sp>
          <p:nvSpPr>
            <p:cNvPr id="46" name="Rectangle 45">
              <a:extLst>
                <a:ext uri="{FF2B5EF4-FFF2-40B4-BE49-F238E27FC236}">
                  <a16:creationId xmlns:a16="http://schemas.microsoft.com/office/drawing/2014/main" id="{B3EB1F8A-446B-7359-8F68-98840D88EC29}"/>
                </a:ext>
              </a:extLst>
            </p:cNvPr>
            <p:cNvSpPr/>
            <p:nvPr/>
          </p:nvSpPr>
          <p:spPr>
            <a:xfrm>
              <a:off x="381625" y="1910908"/>
              <a:ext cx="3291840" cy="779294"/>
            </a:xfrm>
            <a:prstGeom prst="rect">
              <a:avLst/>
            </a:prstGeom>
            <a:solidFill>
              <a:schemeClr val="bg2"/>
            </a:solidFill>
            <a:ln>
              <a:noFill/>
            </a:ln>
            <a:effectLst>
              <a:outerShdw blurRad="50800" dist="38100" dir="5400000" algn="ctr" rotWithShape="0">
                <a:srgbClr val="000000">
                  <a:alpha val="2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47" name="object 80">
              <a:extLst>
                <a:ext uri="{FF2B5EF4-FFF2-40B4-BE49-F238E27FC236}">
                  <a16:creationId xmlns:a16="http://schemas.microsoft.com/office/drawing/2014/main" id="{4E352D26-CB0E-B91A-3B51-A0AC00B65B07}"/>
                </a:ext>
              </a:extLst>
            </p:cNvPr>
            <p:cNvSpPr txBox="1"/>
            <p:nvPr/>
          </p:nvSpPr>
          <p:spPr>
            <a:xfrm>
              <a:off x="503902" y="2225175"/>
              <a:ext cx="3108713" cy="901700"/>
            </a:xfrm>
            <a:prstGeom prst="rect">
              <a:avLst/>
            </a:prstGeom>
          </p:spPr>
          <p:txBody>
            <a:bodyPr wrap="square" lIns="0" tIns="6477" rIns="0" bIns="0" rtlCol="0">
              <a:noAutofit/>
            </a:bodyPr>
            <a:lstStyle/>
            <a:p>
              <a:pPr marL="15748" marR="2176">
                <a:lnSpc>
                  <a:spcPts val="1019"/>
                </a:lnSpc>
              </a:pPr>
              <a:r>
                <a:rPr lang="en-US" sz="900" spc="20" dirty="0">
                  <a:latin typeface="Arial" panose="020B0604020202020204" pitchFamily="34" charset="0"/>
                  <a:cs typeface="Arial" panose="020B0604020202020204" pitchFamily="34" charset="0"/>
                </a:rPr>
                <a:t>You have the choice of two disability plans, which allows you flexibility to enroll for the coverage that best meets your needs.</a:t>
              </a:r>
            </a:p>
          </p:txBody>
        </p:sp>
        <p:sp>
          <p:nvSpPr>
            <p:cNvPr id="48" name="object 10">
              <a:extLst>
                <a:ext uri="{FF2B5EF4-FFF2-40B4-BE49-F238E27FC236}">
                  <a16:creationId xmlns:a16="http://schemas.microsoft.com/office/drawing/2014/main" id="{84F5E277-E722-DBCD-FB2A-2679DD6342B4}"/>
                </a:ext>
              </a:extLst>
            </p:cNvPr>
            <p:cNvSpPr txBox="1"/>
            <p:nvPr/>
          </p:nvSpPr>
          <p:spPr>
            <a:xfrm>
              <a:off x="493541" y="1947463"/>
              <a:ext cx="3510960" cy="259566"/>
            </a:xfrm>
            <a:prstGeom prst="rect">
              <a:avLst/>
            </a:prstGeom>
          </p:spPr>
          <p:txBody>
            <a:bodyPr wrap="square" lIns="0" tIns="9715" rIns="0" bIns="0" rtlCol="0" anchor="ctr">
              <a:noAutofit/>
            </a:bodyPr>
            <a:lstStyle/>
            <a:p>
              <a:pPr marL="30987">
                <a:lnSpc>
                  <a:spcPts val="1530"/>
                </a:lnSpc>
              </a:pPr>
              <a:r>
                <a:rPr lang="en-US" sz="1400" b="1" spc="4" dirty="0">
                  <a:latin typeface="Arial" panose="020B0604020202020204" pitchFamily="34" charset="0"/>
                  <a:cs typeface="Arial" panose="020B0604020202020204" pitchFamily="34" charset="0"/>
                </a:rPr>
                <a:t>DISABILITY – </a:t>
              </a:r>
              <a:r>
                <a:rPr lang="en-US" sz="1400" b="1" i="1" spc="4" dirty="0">
                  <a:solidFill>
                    <a:schemeClr val="accent1"/>
                  </a:solidFill>
                  <a:latin typeface="Arial" panose="020B0604020202020204" pitchFamily="34" charset="0"/>
                  <a:cs typeface="Arial" panose="020B0604020202020204" pitchFamily="34" charset="0"/>
                </a:rPr>
                <a:t>The Hartford</a:t>
              </a:r>
              <a:endParaRPr sz="1400" i="1" dirty="0">
                <a:solidFill>
                  <a:schemeClr val="accent1"/>
                </a:solidFill>
                <a:latin typeface="Arial" panose="020B0604020202020204" pitchFamily="34" charset="0"/>
                <a:cs typeface="Arial" panose="020B0604020202020204" pitchFamily="34" charset="0"/>
              </a:endParaRPr>
            </a:p>
          </p:txBody>
        </p:sp>
      </p:grpSp>
      <p:graphicFrame>
        <p:nvGraphicFramePr>
          <p:cNvPr id="49" name="Table 53">
            <a:extLst>
              <a:ext uri="{FF2B5EF4-FFF2-40B4-BE49-F238E27FC236}">
                <a16:creationId xmlns:a16="http://schemas.microsoft.com/office/drawing/2014/main" id="{E64D1B4A-68E2-E0B4-587D-46451AE47F7B}"/>
              </a:ext>
            </a:extLst>
          </p:cNvPr>
          <p:cNvGraphicFramePr>
            <a:graphicFrameLocks noGrp="1"/>
          </p:cNvGraphicFramePr>
          <p:nvPr>
            <p:extLst>
              <p:ext uri="{D42A27DB-BD31-4B8C-83A1-F6EECF244321}">
                <p14:modId xmlns:p14="http://schemas.microsoft.com/office/powerpoint/2010/main" val="117772262"/>
              </p:ext>
            </p:extLst>
          </p:nvPr>
        </p:nvGraphicFramePr>
        <p:xfrm>
          <a:off x="4032166" y="5406577"/>
          <a:ext cx="3359413" cy="311785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607352">
                  <a:extLst>
                    <a:ext uri="{9D8B030D-6E8A-4147-A177-3AD203B41FA5}">
                      <a16:colId xmlns:a16="http://schemas.microsoft.com/office/drawing/2014/main" val="1169888029"/>
                    </a:ext>
                  </a:extLst>
                </a:gridCol>
                <a:gridCol w="1066800">
                  <a:extLst>
                    <a:ext uri="{9D8B030D-6E8A-4147-A177-3AD203B41FA5}">
                      <a16:colId xmlns:a16="http://schemas.microsoft.com/office/drawing/2014/main" val="1476536150"/>
                    </a:ext>
                  </a:extLst>
                </a:gridCol>
                <a:gridCol w="838200">
                  <a:extLst>
                    <a:ext uri="{9D8B030D-6E8A-4147-A177-3AD203B41FA5}">
                      <a16:colId xmlns:a16="http://schemas.microsoft.com/office/drawing/2014/main" val="1029279647"/>
                    </a:ext>
                  </a:extLst>
                </a:gridCol>
                <a:gridCol w="847061">
                  <a:extLst>
                    <a:ext uri="{9D8B030D-6E8A-4147-A177-3AD203B41FA5}">
                      <a16:colId xmlns:a16="http://schemas.microsoft.com/office/drawing/2014/main" val="2348656372"/>
                    </a:ext>
                  </a:extLst>
                </a:gridCol>
              </a:tblGrid>
              <a:tr h="507408">
                <a:tc gridSpan="2">
                  <a:txBody>
                    <a:bodyPr/>
                    <a:lstStyle/>
                    <a:p>
                      <a:pPr marL="74930" algn="l"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Benefits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pPr marL="74930" algn="ctr" defTabSz="914400" rtl="0" eaLnBrk="1" latinLnBrk="0" hangingPunct="1">
                        <a:lnSpc>
                          <a:spcPct val="100000"/>
                        </a:lnSpc>
                        <a:spcBef>
                          <a:spcPts val="515"/>
                        </a:spcBef>
                      </a:pPr>
                      <a:endParaRPr lang="en-US" sz="800" b="1" kern="1200" dirty="0">
                        <a:solidFill>
                          <a:schemeClr val="bg1"/>
                        </a:solidFill>
                        <a:latin typeface="Lucida Sans"/>
                        <a:ea typeface="+mn-ea"/>
                        <a:cs typeface="Calibri"/>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1</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800" b="1" kern="1200" dirty="0">
                          <a:solidFill>
                            <a:schemeClr val="bg1"/>
                          </a:solidFill>
                          <a:latin typeface="Arial" panose="020B0604020202020204" pitchFamily="34" charset="0"/>
                          <a:ea typeface="+mn-ea"/>
                          <a:cs typeface="Arial" panose="020B0604020202020204" pitchFamily="34" charset="0"/>
                        </a:rPr>
                        <a:t>Option 2</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915553834"/>
                  </a:ext>
                </a:extLst>
              </a:tr>
              <a:tr h="765166">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Amount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your weekly benefit. Benefits are in $100 increments, not to exceed 60% of your weekly earnings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$300 - $1,400</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Starts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when you want your benefit to start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Day 15</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9226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Benefit Duration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You may choose how long you want to receive your benefit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26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52 weeks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04529"/>
                  </a:ext>
                </a:extLst>
              </a:tr>
            </a:tbl>
          </a:graphicData>
        </a:graphic>
      </p:graphicFrame>
      <p:sp>
        <p:nvSpPr>
          <p:cNvPr id="52" name="object 10">
            <a:extLst>
              <a:ext uri="{FF2B5EF4-FFF2-40B4-BE49-F238E27FC236}">
                <a16:creationId xmlns:a16="http://schemas.microsoft.com/office/drawing/2014/main" id="{0A22A89D-4618-658C-D866-A5D8CC2EF1E4}"/>
              </a:ext>
            </a:extLst>
          </p:cNvPr>
          <p:cNvSpPr txBox="1"/>
          <p:nvPr/>
        </p:nvSpPr>
        <p:spPr>
          <a:xfrm>
            <a:off x="4062082" y="8659823"/>
            <a:ext cx="3291839" cy="1029517"/>
          </a:xfrm>
          <a:prstGeom prst="rect">
            <a:avLst/>
          </a:prstGeom>
          <a:solidFill>
            <a:schemeClr val="bg2"/>
          </a:solidFill>
        </p:spPr>
        <p:txBody>
          <a:bodyPr wrap="square" lIns="0" tIns="9715" rIns="0" bIns="0" rtlCol="0" anchor="ctr">
            <a:noAutofit/>
          </a:bodyPr>
          <a:lstStyle/>
          <a:p>
            <a:pPr marL="30987" algn="ctr">
              <a:lnSpc>
                <a:spcPts val="1530"/>
              </a:lnSpc>
            </a:pPr>
            <a:r>
              <a:rPr lang="en-US" sz="1400" kern="0" spc="-55" dirty="0">
                <a:solidFill>
                  <a:srgbClr val="000000"/>
                </a:solidFill>
                <a:latin typeface="Arial Black"/>
              </a:rPr>
              <a:t>For a full outline of benefit offerings, please refer to your Benefit Guide, Policy Documents, or contact your Benefits team.</a:t>
            </a:r>
            <a:endParaRPr sz="1400" kern="0" spc="-55" dirty="0">
              <a:solidFill>
                <a:srgbClr val="000000"/>
              </a:solidFill>
              <a:latin typeface="Arial Black"/>
            </a:endParaRPr>
          </a:p>
        </p:txBody>
      </p:sp>
      <p:sp>
        <p:nvSpPr>
          <p:cNvPr id="6" name="object 2">
            <a:extLst>
              <a:ext uri="{FF2B5EF4-FFF2-40B4-BE49-F238E27FC236}">
                <a16:creationId xmlns:a16="http://schemas.microsoft.com/office/drawing/2014/main" id="{6CE34D2D-50C3-A9FB-C6EA-F33E81B69B21}"/>
              </a:ext>
            </a:extLst>
          </p:cNvPr>
          <p:cNvSpPr/>
          <p:nvPr/>
        </p:nvSpPr>
        <p:spPr>
          <a:xfrm>
            <a:off x="7086600" y="9372600"/>
            <a:ext cx="685800" cy="685800"/>
          </a:xfrm>
          <a:custGeom>
            <a:avLst/>
            <a:gdLst/>
            <a:ahLst/>
            <a:cxnLst/>
            <a:rect l="l" t="t" r="r" b="b"/>
            <a:pathLst>
              <a:path w="685800" h="685800">
                <a:moveTo>
                  <a:pt x="685800" y="0"/>
                </a:moveTo>
                <a:lnTo>
                  <a:pt x="0" y="685800"/>
                </a:lnTo>
                <a:lnTo>
                  <a:pt x="685800" y="685800"/>
                </a:lnTo>
                <a:lnTo>
                  <a:pt x="685800" y="0"/>
                </a:lnTo>
                <a:close/>
              </a:path>
            </a:pathLst>
          </a:custGeom>
          <a:solidFill>
            <a:schemeClr val="accent1"/>
          </a:solidFill>
        </p:spPr>
        <p:txBody>
          <a:bodyPr wrap="square" lIns="0" tIns="0" rIns="0" bIns="0" rtlCol="0"/>
          <a:lstStyle/>
          <a:p>
            <a:endParaRPr>
              <a:solidFill>
                <a:schemeClr val="tx1"/>
              </a:solidFill>
            </a:endParaRPr>
          </a:p>
        </p:txBody>
      </p:sp>
      <p:sp>
        <p:nvSpPr>
          <p:cNvPr id="7" name="Holder 6">
            <a:extLst>
              <a:ext uri="{FF2B5EF4-FFF2-40B4-BE49-F238E27FC236}">
                <a16:creationId xmlns:a16="http://schemas.microsoft.com/office/drawing/2014/main" id="{FD8749D6-53A2-5D85-F349-0F2D719A04E3}"/>
              </a:ext>
            </a:extLst>
          </p:cNvPr>
          <p:cNvSpPr txBox="1">
            <a:spLocks/>
          </p:cNvSpPr>
          <p:nvPr/>
        </p:nvSpPr>
        <p:spPr>
          <a:xfrm>
            <a:off x="7471409" y="9762306"/>
            <a:ext cx="234315" cy="153888"/>
          </a:xfrm>
          <a:prstGeom prst="rect">
            <a:avLst/>
          </a:prstGeom>
        </p:spPr>
        <p:txBody>
          <a:bodyPr lIns="0" tIns="0" rIns="0" bIns="0"/>
          <a:lstStyle>
            <a:defPPr>
              <a:defRPr lang="en-US"/>
            </a:defPPr>
            <a:lvl1pPr marL="0" algn="l" defTabSz="914400" rtl="0" eaLnBrk="1" latinLnBrk="0" hangingPunct="1">
              <a:defRPr sz="1000" b="0" i="0" kern="1200">
                <a:solidFill>
                  <a:schemeClr val="bg1"/>
                </a:solidFill>
                <a:latin typeface="Arial Black"/>
                <a:ea typeface="+mn-ea"/>
                <a:cs typeface="Arial Black"/>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170"/>
              </a:spcBef>
            </a:pPr>
            <a:fld id="{81D60167-4931-47E6-BA6A-407CBD079E47}" type="slidenum">
              <a:rPr lang="en-US" spc="-25" smtClean="0"/>
              <a:pPr marL="38100">
                <a:spcBef>
                  <a:spcPts val="170"/>
                </a:spcBef>
              </a:pPr>
              <a:t>4</a:t>
            </a:fld>
            <a:endParaRPr lang="en-US" spc="-25" dirty="0"/>
          </a:p>
        </p:txBody>
      </p:sp>
      <p:graphicFrame>
        <p:nvGraphicFramePr>
          <p:cNvPr id="12" name="Table 53">
            <a:extLst>
              <a:ext uri="{FF2B5EF4-FFF2-40B4-BE49-F238E27FC236}">
                <a16:creationId xmlns:a16="http://schemas.microsoft.com/office/drawing/2014/main" id="{034A0124-A495-EE34-F740-C1BE29D84A14}"/>
              </a:ext>
            </a:extLst>
          </p:cNvPr>
          <p:cNvGraphicFramePr>
            <a:graphicFrameLocks noGrp="1"/>
          </p:cNvGraphicFramePr>
          <p:nvPr>
            <p:extLst>
              <p:ext uri="{D42A27DB-BD31-4B8C-83A1-F6EECF244321}">
                <p14:modId xmlns:p14="http://schemas.microsoft.com/office/powerpoint/2010/main" val="4254855233"/>
              </p:ext>
            </p:extLst>
          </p:nvPr>
        </p:nvGraphicFramePr>
        <p:xfrm>
          <a:off x="381623" y="1758664"/>
          <a:ext cx="3455098" cy="2929944"/>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174131">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Base</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Buy-Up</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28335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Deductible</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Individual/Family</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$50/$150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33705">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Annual Maximum Per Person</a:t>
                      </a:r>
                      <a:r>
                        <a:rPr lang="en-US" sz="700" b="1" kern="1200" spc="0" dirty="0">
                          <a:solidFill>
                            <a:schemeClr val="tx1"/>
                          </a:solidFill>
                          <a:latin typeface="Arial" panose="020B0604020202020204" pitchFamily="34" charset="0"/>
                          <a:ea typeface="+mn-ea"/>
                          <a:cs typeface="Arial" panose="020B0604020202020204" pitchFamily="34" charset="0"/>
                        </a:rPr>
                        <a:t> </a:t>
                      </a:r>
                      <a:endParaRPr lang="en-US" sz="7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76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2,000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489477">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Preventive Care</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Routine </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b="0" kern="1200" spc="-30" dirty="0">
                          <a:solidFill>
                            <a:schemeClr val="tx1"/>
                          </a:solidFill>
                          <a:latin typeface="Arial" panose="020B0604020202020204" pitchFamily="34" charset="0"/>
                          <a:ea typeface="+mn-ea"/>
                          <a:cs typeface="Arial" panose="020B0604020202020204" pitchFamily="34" charset="0"/>
                        </a:rPr>
                        <a:t>Cleanings, Exams (twice a year)</a:t>
                      </a:r>
                      <a:endParaRPr lang="en-US" sz="700" b="0" kern="1200" spc="0" dirty="0">
                        <a:solidFill>
                          <a:schemeClr val="tx1"/>
                        </a:solidFill>
                        <a:latin typeface="Arial" panose="020B0604020202020204" pitchFamily="34" charset="0"/>
                        <a:ea typeface="+mn-ea"/>
                        <a:cs typeface="Arial" panose="020B0604020202020204" pitchFamily="34" charset="0"/>
                      </a:endParaRP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lang="en-US" sz="700" spc="-20" dirty="0">
                          <a:solidFill>
                            <a:schemeClr val="tx1"/>
                          </a:solidFill>
                          <a:latin typeface="Arial" panose="020B0604020202020204" pitchFamily="34" charset="0"/>
                          <a:cs typeface="Arial" panose="020B0604020202020204" pitchFamily="34" charset="0"/>
                        </a:rPr>
                        <a:t>Covered 100%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404385">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Basic Services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Fillings, Routine Extractions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20%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Major Services</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Crowns, Dentures, Bridges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31273">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a:t>
                      </a:r>
                    </a:p>
                    <a:p>
                      <a:pPr marL="30480" algn="l" defTabSz="914400" rtl="0" eaLnBrk="1" latinLnBrk="0" hangingPunct="1">
                        <a:lnSpc>
                          <a:spcPct val="101725"/>
                        </a:lnSpc>
                      </a:pPr>
                      <a:r>
                        <a:rPr lang="en-US" sz="700" kern="1200" spc="-30" dirty="0">
                          <a:solidFill>
                            <a:schemeClr val="accent1"/>
                          </a:solidFill>
                          <a:latin typeface="Arial" panose="020B0604020202020204" pitchFamily="34" charset="0"/>
                          <a:ea typeface="+mn-ea"/>
                          <a:cs typeface="Arial" panose="020B0604020202020204" pitchFamily="34" charset="0"/>
                        </a:rPr>
                        <a:t>Children up to age 18</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solidFill>
                          <a:schemeClr val="tx1"/>
                        </a:solidFill>
                        <a:latin typeface="Arial" panose="020B0604020202020204" pitchFamily="34" charset="0"/>
                        <a:cs typeface="Arial" panose="020B0604020202020204" pitchFamily="34" charset="0"/>
                      </a:endParaRPr>
                    </a:p>
                    <a:p>
                      <a:pPr marL="24130" algn="ctr">
                        <a:lnSpc>
                          <a:spcPct val="100000"/>
                        </a:lnSpc>
                      </a:pPr>
                      <a:r>
                        <a:rPr sz="700" dirty="0">
                          <a:solidFill>
                            <a:schemeClr val="tx1"/>
                          </a:solidFill>
                          <a:latin typeface="Arial" panose="020B0604020202020204" pitchFamily="34" charset="0"/>
                          <a:cs typeface="Arial" panose="020B0604020202020204" pitchFamily="34" charset="0"/>
                        </a:rPr>
                        <a:t>50%</a:t>
                      </a:r>
                      <a:r>
                        <a:rPr sz="700" spc="-20"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after</a:t>
                      </a:r>
                      <a:r>
                        <a:rPr sz="700" spc="-25" dirty="0">
                          <a:solidFill>
                            <a:schemeClr val="tx1"/>
                          </a:solidFill>
                          <a:latin typeface="Arial" panose="020B0604020202020204" pitchFamily="34" charset="0"/>
                          <a:cs typeface="Arial" panose="020B0604020202020204" pitchFamily="34" charset="0"/>
                        </a:rPr>
                        <a:t> </a:t>
                      </a:r>
                      <a:r>
                        <a:rPr sz="700" spc="-10" dirty="0">
                          <a:solidFill>
                            <a:schemeClr val="tx1"/>
                          </a:solidFill>
                          <a:latin typeface="Arial" panose="020B0604020202020204" pitchFamily="34" charset="0"/>
                          <a:cs typeface="Arial" panose="020B0604020202020204" pitchFamily="34" charset="0"/>
                        </a:rPr>
                        <a:t>deductible</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316365">
                <a:tc>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Orthodontia Lifetime Maximum </a:t>
                      </a:r>
                    </a:p>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(Per Person)</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000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Bef>
                          <a:spcPts val="35"/>
                        </a:spcBef>
                      </a:pPr>
                      <a:endParaRPr sz="700" dirty="0">
                        <a:latin typeface="Arial" panose="020B0604020202020204" pitchFamily="34" charset="0"/>
                        <a:cs typeface="Arial" panose="020B0604020202020204" pitchFamily="34" charset="0"/>
                      </a:endParaRPr>
                    </a:p>
                    <a:p>
                      <a:pPr marL="24130" algn="ctr">
                        <a:lnSpc>
                          <a:spcPct val="100000"/>
                        </a:lnSpc>
                      </a:pPr>
                      <a:r>
                        <a:rPr sz="700" spc="-10" dirty="0">
                          <a:solidFill>
                            <a:schemeClr val="tx1"/>
                          </a:solidFill>
                          <a:latin typeface="Arial" panose="020B0604020202020204" pitchFamily="34" charset="0"/>
                          <a:cs typeface="Arial" panose="020B0604020202020204" pitchFamily="34" charset="0"/>
                        </a:rPr>
                        <a:t>$1,</a:t>
                      </a:r>
                      <a:r>
                        <a:rPr lang="en-US" sz="700" spc="-10" dirty="0">
                          <a:solidFill>
                            <a:schemeClr val="tx1"/>
                          </a:solidFill>
                          <a:latin typeface="Arial" panose="020B0604020202020204" pitchFamily="34" charset="0"/>
                          <a:cs typeface="Arial" panose="020B0604020202020204" pitchFamily="34" charset="0"/>
                        </a:rPr>
                        <a:t>500</a:t>
                      </a:r>
                      <a:endParaRPr sz="700" dirty="0">
                        <a:solidFill>
                          <a:schemeClr val="tx1"/>
                        </a:solidFill>
                        <a:latin typeface="Arial" panose="020B0604020202020204" pitchFamily="34" charset="0"/>
                        <a:cs typeface="Arial" panose="020B0604020202020204" pitchFamily="34" charset="0"/>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graphicFrame>
        <p:nvGraphicFramePr>
          <p:cNvPr id="13" name="Table 53">
            <a:extLst>
              <a:ext uri="{FF2B5EF4-FFF2-40B4-BE49-F238E27FC236}">
                <a16:creationId xmlns:a16="http://schemas.microsoft.com/office/drawing/2014/main" id="{0CD0F83F-1063-F0E6-0A1E-234D9C7BA2C8}"/>
              </a:ext>
            </a:extLst>
          </p:cNvPr>
          <p:cNvGraphicFramePr>
            <a:graphicFrameLocks noGrp="1"/>
          </p:cNvGraphicFramePr>
          <p:nvPr>
            <p:extLst>
              <p:ext uri="{D42A27DB-BD31-4B8C-83A1-F6EECF244321}">
                <p14:modId xmlns:p14="http://schemas.microsoft.com/office/powerpoint/2010/main" val="352472701"/>
              </p:ext>
            </p:extLst>
          </p:nvPr>
        </p:nvGraphicFramePr>
        <p:xfrm>
          <a:off x="391694" y="5864964"/>
          <a:ext cx="3455098" cy="3767019"/>
        </p:xfrm>
        <a:graphic>
          <a:graphicData uri="http://schemas.openxmlformats.org/drawingml/2006/table">
            <a:tbl>
              <a:tblPr firstRow="1" bandRow="1">
                <a:effectLst>
                  <a:outerShdw blurRad="50800" dist="38100" dir="5400000" algn="ctr" rotWithShape="0">
                    <a:srgbClr val="000000">
                      <a:alpha val="20000"/>
                    </a:srgbClr>
                  </a:outerShdw>
                </a:effectLst>
                <a:tableStyleId>{5C22544A-7EE6-4342-B048-85BDC9FD1C3A}</a:tableStyleId>
              </a:tblPr>
              <a:tblGrid>
                <a:gridCol w="1228755">
                  <a:extLst>
                    <a:ext uri="{9D8B030D-6E8A-4147-A177-3AD203B41FA5}">
                      <a16:colId xmlns:a16="http://schemas.microsoft.com/office/drawing/2014/main" val="1169888029"/>
                    </a:ext>
                  </a:extLst>
                </a:gridCol>
                <a:gridCol w="1018815">
                  <a:extLst>
                    <a:ext uri="{9D8B030D-6E8A-4147-A177-3AD203B41FA5}">
                      <a16:colId xmlns:a16="http://schemas.microsoft.com/office/drawing/2014/main" val="2048712685"/>
                    </a:ext>
                  </a:extLst>
                </a:gridCol>
                <a:gridCol w="1207528">
                  <a:extLst>
                    <a:ext uri="{9D8B030D-6E8A-4147-A177-3AD203B41FA5}">
                      <a16:colId xmlns:a16="http://schemas.microsoft.com/office/drawing/2014/main" val="4237226763"/>
                    </a:ext>
                  </a:extLst>
                </a:gridCol>
              </a:tblGrid>
              <a:tr h="602480">
                <a:tc>
                  <a:txBody>
                    <a:bodyPr/>
                    <a:lstStyle/>
                    <a:p>
                      <a:pPr marL="74930" algn="l" defTabSz="914400" rtl="0" eaLnBrk="1" latinLnBrk="0" hangingPunct="1">
                        <a:lnSpc>
                          <a:spcPct val="100000"/>
                        </a:lnSpc>
                        <a:spcBef>
                          <a:spcPts val="515"/>
                        </a:spcBef>
                      </a:pPr>
                      <a:endParaRPr lang="en-US" sz="800" b="1" kern="1200" dirty="0">
                        <a:solidFill>
                          <a:schemeClr val="bg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Member Cost</a:t>
                      </a:r>
                    </a:p>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In-Network*</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a:txBody>
                    <a:bodyPr/>
                    <a:lstStyle/>
                    <a:p>
                      <a:pPr marL="74930" algn="ctr" defTabSz="914400" rtl="0" eaLnBrk="1" latinLnBrk="0" hangingPunct="1">
                        <a:lnSpc>
                          <a:spcPct val="100000"/>
                        </a:lnSpc>
                        <a:spcBef>
                          <a:spcPts val="515"/>
                        </a:spcBef>
                      </a:pPr>
                      <a:r>
                        <a:rPr lang="en-US" sz="900" b="1" kern="1200" dirty="0">
                          <a:solidFill>
                            <a:schemeClr val="bg1"/>
                          </a:solidFill>
                          <a:latin typeface="Arial" panose="020B0604020202020204" pitchFamily="34" charset="0"/>
                          <a:ea typeface="+mn-ea"/>
                          <a:cs typeface="Arial" panose="020B0604020202020204" pitchFamily="34" charset="0"/>
                        </a:rPr>
                        <a:t>Out-of-Network Reimbursement</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566546439"/>
                  </a:ext>
                </a:extLst>
              </a:tr>
              <a:tr h="389540">
                <a:tc>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Eye Exam</a:t>
                      </a:r>
                    </a:p>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dirty="0">
                        <a:latin typeface="Arial" panose="020B0604020202020204" pitchFamily="34" charset="0"/>
                        <a:cs typeface="Arial" panose="020B0604020202020204" pitchFamily="34" charset="0"/>
                      </a:endParaRPr>
                    </a:p>
                    <a:p>
                      <a:pPr marL="23495" algn="ctr">
                        <a:lnSpc>
                          <a:spcPct val="100000"/>
                        </a:lnSpc>
                      </a:pPr>
                      <a:r>
                        <a:rPr sz="700" spc="-10" dirty="0">
                          <a:solidFill>
                            <a:schemeClr val="tx1"/>
                          </a:solidFill>
                          <a:latin typeface="Arial" panose="020B0604020202020204" pitchFamily="34" charset="0"/>
                          <a:cs typeface="Arial" panose="020B0604020202020204" pitchFamily="34" charset="0"/>
                        </a:rPr>
                        <a:t>$</a:t>
                      </a:r>
                      <a:r>
                        <a:rPr lang="en-US" sz="700" spc="-10" dirty="0">
                          <a:solidFill>
                            <a:schemeClr val="tx1"/>
                          </a:solidFill>
                          <a:latin typeface="Arial" panose="020B0604020202020204" pitchFamily="34" charset="0"/>
                          <a:cs typeface="Arial" panose="020B0604020202020204" pitchFamily="34" charset="0"/>
                        </a:rPr>
                        <a:t>10 copay</a:t>
                      </a:r>
                      <a:endParaRPr sz="700" dirty="0">
                        <a:solidFill>
                          <a:schemeClr val="tx1"/>
                        </a:solidFill>
                        <a:latin typeface="Arial" panose="020B0604020202020204" pitchFamily="34" charset="0"/>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$25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96536482"/>
                  </a:ext>
                </a:extLst>
              </a:tr>
              <a:tr h="289704">
                <a:tc gridSpan="3">
                  <a:txBody>
                    <a:bodyPr/>
                    <a:lstStyle/>
                    <a:p>
                      <a:pPr marL="74930" algn="l" defTabSz="914400" rtl="0" eaLnBrk="1" latinLnBrk="0" hangingPunct="1">
                        <a:lnSpc>
                          <a:spcPct val="100000"/>
                        </a:lnSpc>
                        <a:spcBef>
                          <a:spcPts val="515"/>
                        </a:spcBef>
                      </a:pPr>
                      <a:r>
                        <a:rPr lang="en-US" sz="700" kern="1200" spc="-30" dirty="0">
                          <a:solidFill>
                            <a:schemeClr val="tx1"/>
                          </a:solidFill>
                          <a:latin typeface="Arial" panose="020B0604020202020204" pitchFamily="34" charset="0"/>
                          <a:ea typeface="+mn-ea"/>
                          <a:cs typeface="Arial" panose="020B0604020202020204" pitchFamily="34" charset="0"/>
                        </a:rPr>
                        <a:t>Lenses </a:t>
                      </a:r>
                      <a:r>
                        <a:rPr lang="en-US" sz="700" b="0" kern="1200" spc="-30" dirty="0">
                          <a:solidFill>
                            <a:schemeClr val="tx1"/>
                          </a:solidFill>
                          <a:latin typeface="Arial" panose="020B0604020202020204" pitchFamily="34" charset="0"/>
                          <a:ea typeface="+mn-ea"/>
                          <a:cs typeface="Arial" panose="020B0604020202020204" pitchFamily="34" charset="0"/>
                        </a:rPr>
                        <a:t>(Once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377197"/>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Single</a:t>
                      </a:r>
                      <a:endParaRPr lang="en-US" sz="600" b="0"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6039126"/>
                  </a:ext>
                </a:extLst>
              </a:tr>
              <a:tr h="200965">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Bifocal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$15 copay</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$28</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492291"/>
                  </a:ext>
                </a:extLst>
              </a:tr>
              <a:tr h="348758">
                <a:tc>
                  <a:txBody>
                    <a:bodyPr/>
                    <a:lstStyle/>
                    <a:p>
                      <a:pPr marL="30480" marR="0" lvl="0" indent="0" algn="r"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Trifocal</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marR="0" lvl="0" indent="0" algn="ctr" defTabSz="914400" rtl="0" eaLnBrk="1" fontAlgn="auto" latinLnBrk="0" hangingPunct="1">
                        <a:lnSpc>
                          <a:spcPct val="100000"/>
                        </a:lnSpc>
                        <a:spcBef>
                          <a:spcPts val="0"/>
                        </a:spcBef>
                        <a:spcAft>
                          <a:spcPts val="0"/>
                        </a:spcAft>
                        <a:buClrTx/>
                        <a:buSzTx/>
                        <a:buFontTx/>
                        <a:buNone/>
                        <a:tabLst/>
                        <a:defRPr/>
                      </a:pPr>
                      <a:endParaRPr lang="en-US" sz="700" kern="1200" spc="-10" dirty="0">
                        <a:solidFill>
                          <a:schemeClr val="tx1"/>
                        </a:solidFill>
                        <a:latin typeface="Arial" panose="020B0604020202020204" pitchFamily="34" charset="0"/>
                        <a:ea typeface="+mn-ea"/>
                        <a:cs typeface="Arial" panose="020B0604020202020204" pitchFamily="34" charset="0"/>
                      </a:endParaRPr>
                    </a:p>
                    <a:p>
                      <a:pPr marL="23495" marR="0" lvl="0" indent="0" algn="ctr" defTabSz="914400" rtl="0" eaLnBrk="1" fontAlgn="auto" latinLnBrk="0" hangingPunct="1">
                        <a:lnSpc>
                          <a:spcPct val="100000"/>
                        </a:lnSpc>
                        <a:spcBef>
                          <a:spcPts val="0"/>
                        </a:spcBef>
                        <a:spcAft>
                          <a:spcPts val="0"/>
                        </a:spcAft>
                        <a:buClrTx/>
                        <a:buSzTx/>
                        <a:buFontTx/>
                        <a:buNone/>
                        <a:tabLst/>
                        <a:defRPr/>
                      </a:pPr>
                      <a:r>
                        <a:rPr lang="en-US" sz="700" kern="1200" spc="-10" dirty="0">
                          <a:solidFill>
                            <a:schemeClr val="tx1"/>
                          </a:solidFill>
                          <a:latin typeface="Arial" panose="020B0604020202020204" pitchFamily="34" charset="0"/>
                          <a:ea typeface="+mn-ea"/>
                          <a:cs typeface="Arial" panose="020B0604020202020204" pitchFamily="34" charset="0"/>
                        </a:rPr>
                        <a:t>$15 copay</a:t>
                      </a:r>
                    </a:p>
                    <a:p>
                      <a:pPr marL="23495" algn="ctr" defTabSz="914400" rtl="0" eaLnBrk="1" latinLnBrk="0" hangingPunct="1">
                        <a:lnSpc>
                          <a:spcPct val="100000"/>
                        </a:lnSpc>
                      </a:pP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3495"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$53</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85790909"/>
                  </a:ext>
                </a:extLst>
              </a:tr>
              <a:tr h="578079">
                <a:tc>
                  <a:txBody>
                    <a:bodyPr/>
                    <a:lstStyle/>
                    <a:p>
                      <a:pPr marL="30480" marR="0" lvl="0" indent="0" algn="l" defTabSz="914400" rtl="0" eaLnBrk="1" fontAlgn="auto" latinLnBrk="0" hangingPunct="1">
                        <a:lnSpc>
                          <a:spcPct val="101725"/>
                        </a:lnSpc>
                        <a:spcBef>
                          <a:spcPts val="0"/>
                        </a:spcBef>
                        <a:spcAft>
                          <a:spcPts val="0"/>
                        </a:spcAft>
                        <a:buClrTx/>
                        <a:buSzTx/>
                        <a:buFontTx/>
                        <a:buNone/>
                        <a:tabLst/>
                        <a:defRPr/>
                      </a:pPr>
                      <a:r>
                        <a:rPr lang="en-US" sz="700" kern="1200" spc="-30" dirty="0">
                          <a:solidFill>
                            <a:schemeClr val="tx1"/>
                          </a:solidFill>
                          <a:latin typeface="Arial" panose="020B0604020202020204" pitchFamily="34" charset="0"/>
                          <a:ea typeface="+mn-ea"/>
                          <a:cs typeface="Arial" panose="020B0604020202020204" pitchFamily="34" charset="0"/>
                        </a:rPr>
                        <a:t>Frames</a:t>
                      </a:r>
                    </a:p>
                    <a:p>
                      <a:pPr marL="30480" marR="0" lvl="0" indent="0" algn="l" defTabSz="914400" rtl="0" eaLnBrk="1" fontAlgn="auto" latinLnBrk="0" hangingPunct="1">
                        <a:lnSpc>
                          <a:spcPct val="101725"/>
                        </a:lnSpc>
                        <a:spcBef>
                          <a:spcPts val="0"/>
                        </a:spcBef>
                        <a:spcAft>
                          <a:spcPts val="0"/>
                        </a:spcAft>
                        <a:buClrTx/>
                        <a:buSzTx/>
                        <a:buFontTx/>
                        <a:buNone/>
                        <a:tabLst/>
                        <a:defRPr/>
                      </a:pPr>
                      <a:r>
                        <a:rPr lang="en-US" sz="600" kern="1200" spc="-30" dirty="0">
                          <a:solidFill>
                            <a:schemeClr val="tx1"/>
                          </a:solidFill>
                          <a:latin typeface="Arial" panose="020B0604020202020204" pitchFamily="34" charset="0"/>
                          <a:ea typeface="+mn-ea"/>
                          <a:cs typeface="Arial" panose="020B0604020202020204" pitchFamily="34" charset="0"/>
                        </a:rPr>
                        <a:t>(Once every 24 months)***</a:t>
                      </a:r>
                    </a:p>
                    <a:p>
                      <a:pPr marL="30480" algn="ctr" defTabSz="914400" rtl="0" eaLnBrk="1" latinLnBrk="0" hangingPunct="1">
                        <a:lnSpc>
                          <a:spcPct val="101725"/>
                        </a:lnSpc>
                      </a:pPr>
                      <a:endParaRPr lang="en-US" sz="700" b="1" kern="1200" spc="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$150 allowance plus 20%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defTabSz="914400" rtl="0" eaLnBrk="1" latinLnBrk="0" hangingPunct="1">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defTabSz="914400" rtl="0" eaLnBrk="1" latinLnBrk="0" hangingPunct="1">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$75</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23979719"/>
                  </a:ext>
                </a:extLst>
              </a:tr>
              <a:tr h="272658">
                <a:tc gridSpan="3">
                  <a:txBody>
                    <a:bodyPr/>
                    <a:lstStyle/>
                    <a:p>
                      <a:pPr marL="30480" algn="l"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Contact Lenses*** (Once every 12 months)</a:t>
                      </a: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pPr>
                        <a:lnSpc>
                          <a:spcPct val="100000"/>
                        </a:lnSpc>
                        <a:spcBef>
                          <a:spcPts val="35"/>
                        </a:spcBef>
                      </a:pPr>
                      <a:endParaRPr sz="700" dirty="0">
                        <a:latin typeface="Times New Roman"/>
                        <a:cs typeface="Times New Roman"/>
                      </a:endParaRPr>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marL="0" marR="0" marT="4445"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3707758"/>
                  </a:ext>
                </a:extLst>
              </a:tr>
              <a:tr h="272658">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Medically Necessary</a:t>
                      </a:r>
                      <a:endParaRPr lang="en-US" sz="600" kern="1200" spc="-30" dirty="0">
                        <a:solidFill>
                          <a:schemeClr val="accent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Covered in full</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endParaRPr sz="700" kern="1200" spc="-10" dirty="0">
                        <a:solidFill>
                          <a:schemeClr val="tx1"/>
                        </a:solidFill>
                        <a:latin typeface="Arial" panose="020B0604020202020204" pitchFamily="34" charset="0"/>
                        <a:ea typeface="+mn-ea"/>
                        <a:cs typeface="Arial" panose="020B0604020202020204" pitchFamily="34" charset="0"/>
                      </a:endParaRPr>
                    </a:p>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Reimbursed up to $200</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6224138"/>
                  </a:ext>
                </a:extLst>
              </a:tr>
              <a:tr h="463419">
                <a:tc>
                  <a:txBody>
                    <a:bodyPr/>
                    <a:lstStyle/>
                    <a:p>
                      <a:pPr marL="30480" algn="r" defTabSz="914400" rtl="0" eaLnBrk="1" latinLnBrk="0" hangingPunct="1">
                        <a:lnSpc>
                          <a:spcPct val="101725"/>
                        </a:lnSpc>
                      </a:pPr>
                      <a:r>
                        <a:rPr lang="en-US" sz="700" kern="1200" spc="-30" dirty="0">
                          <a:solidFill>
                            <a:schemeClr val="tx1"/>
                          </a:solidFill>
                          <a:latin typeface="Arial" panose="020B0604020202020204" pitchFamily="34" charset="0"/>
                          <a:ea typeface="+mn-ea"/>
                          <a:cs typeface="Arial" panose="020B0604020202020204" pitchFamily="34" charset="0"/>
                        </a:rPr>
                        <a:t>Elective</a:t>
                      </a:r>
                      <a:endParaRPr lang="en-US" sz="600" kern="1200" spc="-30" dirty="0">
                        <a:solidFill>
                          <a:schemeClr val="tx1"/>
                        </a:solidFill>
                        <a:latin typeface="Arial" panose="020B0604020202020204" pitchFamily="34" charset="0"/>
                        <a:ea typeface="+mn-ea"/>
                        <a:cs typeface="Arial" panose="020B0604020202020204" pitchFamily="34" charset="0"/>
                      </a:endParaRPr>
                    </a:p>
                  </a:txBody>
                  <a:tcPr marL="85568" marR="85568" marT="42784" marB="4278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24130" algn="ctr">
                        <a:lnSpc>
                          <a:spcPct val="100000"/>
                        </a:lnSpc>
                      </a:pPr>
                      <a:r>
                        <a:rPr lang="en-US" sz="700" kern="1200" spc="-10" dirty="0">
                          <a:solidFill>
                            <a:schemeClr val="tx1"/>
                          </a:solidFill>
                          <a:latin typeface="Arial" panose="020B0604020202020204" pitchFamily="34" charset="0"/>
                          <a:ea typeface="+mn-ea"/>
                          <a:cs typeface="Arial" panose="020B0604020202020204" pitchFamily="34" charset="0"/>
                        </a:rPr>
                        <a:t>Up to $130 allowance plus 15% off any amount above allowance</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35"/>
                        </a:spcBef>
                      </a:pPr>
                      <a:r>
                        <a:rPr lang="en-US" sz="700" kern="1200" spc="-10" dirty="0">
                          <a:solidFill>
                            <a:schemeClr val="tx1"/>
                          </a:solidFill>
                          <a:latin typeface="Arial" panose="020B0604020202020204" pitchFamily="34" charset="0"/>
                          <a:ea typeface="+mn-ea"/>
                          <a:cs typeface="Arial" panose="020B0604020202020204" pitchFamily="34" charset="0"/>
                        </a:rPr>
                        <a:t>Reimbursed up to $104</a:t>
                      </a:r>
                      <a:endParaRPr sz="700" kern="1200" spc="-10" dirty="0">
                        <a:solidFill>
                          <a:schemeClr val="tx1"/>
                        </a:solidFill>
                        <a:latin typeface="Arial" panose="020B0604020202020204" pitchFamily="34" charset="0"/>
                        <a:ea typeface="+mn-ea"/>
                        <a:cs typeface="Arial" panose="020B0604020202020204" pitchFamily="34" charset="0"/>
                      </a:endParaRPr>
                    </a:p>
                  </a:txBody>
                  <a:tcPr marL="0" marR="0" marT="444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166232"/>
                  </a:ext>
                </a:extLst>
              </a:tr>
            </a:tbl>
          </a:graphicData>
        </a:graphic>
      </p:graphicFrame>
    </p:spTree>
    <p:extLst>
      <p:ext uri="{BB962C8B-B14F-4D97-AF65-F5344CB8AC3E}">
        <p14:creationId xmlns:p14="http://schemas.microsoft.com/office/powerpoint/2010/main" val="3959201711"/>
      </p:ext>
    </p:extLst>
  </p:cSld>
  <p:clrMapOvr>
    <a:masterClrMapping/>
  </p:clrMapOvr>
</p:sld>
</file>

<file path=ppt/theme/theme1.xml><?xml version="1.0" encoding="utf-8"?>
<a:theme xmlns:a="http://schemas.openxmlformats.org/drawingml/2006/main" name="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BAYADA">
      <a:dk1>
        <a:srgbClr val="000000"/>
      </a:dk1>
      <a:lt1>
        <a:srgbClr val="FFFFFF"/>
      </a:lt1>
      <a:dk2>
        <a:srgbClr val="7E8083"/>
      </a:dk2>
      <a:lt2>
        <a:srgbClr val="DADADA"/>
      </a:lt2>
      <a:accent1>
        <a:srgbClr val="D1092F"/>
      </a:accent1>
      <a:accent2>
        <a:srgbClr val="7E8083"/>
      </a:accent2>
      <a:accent3>
        <a:srgbClr val="DCDDDE"/>
      </a:accent3>
      <a:accent4>
        <a:srgbClr val="7E8083"/>
      </a:accent4>
      <a:accent5>
        <a:srgbClr val="DADADA"/>
      </a:accent5>
      <a:accent6>
        <a:srgbClr val="D1092F"/>
      </a:accent6>
      <a:hlink>
        <a:srgbClr val="D1092F"/>
      </a:hlink>
      <a:folHlink>
        <a:srgbClr val="D1092F"/>
      </a:folHlink>
    </a:clrScheme>
    <a:fontScheme name="Custom 3">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D840127D361C40BF6DA88C7C8856B4" ma:contentTypeVersion="9" ma:contentTypeDescription="Create a new document." ma:contentTypeScope="" ma:versionID="e53267099a20b6696289702cfa3922e8">
  <xsd:schema xmlns:xsd="http://www.w3.org/2001/XMLSchema" xmlns:xs="http://www.w3.org/2001/XMLSchema" xmlns:p="http://schemas.microsoft.com/office/2006/metadata/properties" xmlns:ns3="0bb8ec22-731f-4800-99c6-99ff218ecb28" targetNamespace="http://schemas.microsoft.com/office/2006/metadata/properties" ma:root="true" ma:fieldsID="50f903db841e03a993daca153c553c5d" ns3:_="">
    <xsd:import namespace="0bb8ec22-731f-4800-99c6-99ff218ecb2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b8ec22-731f-4800-99c6-99ff218ecb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E0056-E693-4BEC-AB10-7433A29AB40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0bb8ec22-731f-4800-99c6-99ff218ecb28"/>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0EBFEFA-6D5B-4C2E-A6A3-620136B72CB9}">
  <ds:schemaRefs>
    <ds:schemaRef ds:uri="http://schemas.microsoft.com/sharepoint/v3/contenttype/forms"/>
  </ds:schemaRefs>
</ds:datastoreItem>
</file>

<file path=customXml/itemProps3.xml><?xml version="1.0" encoding="utf-8"?>
<ds:datastoreItem xmlns:ds="http://schemas.openxmlformats.org/officeDocument/2006/customXml" ds:itemID="{78DE222A-03DD-49CF-9274-B2B6FFC7F1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b8ec22-731f-4800-99c6-99ff218ecb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14686</TotalTime>
  <Words>2635</Words>
  <Application>Microsoft Office PowerPoint</Application>
  <PresentationFormat>Custom</PresentationFormat>
  <Paragraphs>416</Paragraphs>
  <Slides>4</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vt:i4>
      </vt:variant>
    </vt:vector>
  </HeadingPairs>
  <TitlesOfParts>
    <vt:vector size="15" baseType="lpstr">
      <vt:lpstr>Arial</vt:lpstr>
      <vt:lpstr>Arial Black</vt:lpstr>
      <vt:lpstr>Calibri</vt:lpstr>
      <vt:lpstr>Gill Sans MT</vt:lpstr>
      <vt:lpstr>Lucida Sans</vt:lpstr>
      <vt:lpstr>Tahoma</vt:lpstr>
      <vt:lpstr>Times</vt:lpstr>
      <vt:lpstr>Times New Roman</vt:lpstr>
      <vt:lpstr>Wingdings</vt:lpstr>
      <vt:lpstr>Office Theme</vt:lpstr>
      <vt:lpstr>1_Office Theme</vt:lpstr>
      <vt:lpstr>2025 Benefits At A Glance Full-Time Home Care Caregivers and Clinicians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Schwager</dc:creator>
  <cp:lastModifiedBy>Dowling, Katelyn</cp:lastModifiedBy>
  <cp:revision>104</cp:revision>
  <dcterms:modified xsi:type="dcterms:W3CDTF">2025-03-06T16:43:06Z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0x01010080D840127D361C40BF6DA88C7C8856B4</vt:lpwstr>
  </property>
  <property fmtid="{D5CDD505-2E9C-101B-9397-08002B2CF9AE}" pid="3" name="_dlc_DocIdItemGuid">
    <vt:lpwstr>03270cc4-5578-42ba-93dc-e8897b37adc1</vt:lpwstr>
  </property>
</Properties>
</file>