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303" r:id="rId2"/>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EF4C08-0B6D-2B56-FDBF-DCB4D4E71AB0}" name="Crudele, David" initials="DC" userId="S::dcrudele@bayada.com::4234ac3a-1470-441f-8b3b-dd2dd7adbb40" providerId="AD"/>
  <p188:author id="{BADD270F-2FC9-5405-9785-A0B1CC0FEAC1}" name="David Schwager" initials="DS" userId="S::David.Schwager@alliant.com::5d17f50f-ba4e-45e8-9cd9-0b5f4fc791f3" providerId="AD"/>
  <p188:author id="{54269D2E-9FDB-81C1-3BC0-53FAC3B58F58}" name="Weinstein, Lisa" initials="LW" userId="S::lweinstein1@bayada.com::5bfd0498-fe97-44c0-a55b-08ad59e4afba"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9096349C-35EE-63AB-2914-56BD4EE3864E}" name="Rodriguez, Kristen" initials="KR" userId="S::krodriguez3@bayada.com::0f2170c0-df1e-4aa6-9b37-5d33158f63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1E"/>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3792" autoAdjust="0"/>
  </p:normalViewPr>
  <p:slideViewPr>
    <p:cSldViewPr>
      <p:cViewPr varScale="1">
        <p:scale>
          <a:sx n="33" d="100"/>
          <a:sy n="33" d="100"/>
        </p:scale>
        <p:origin x="612"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51FF1BB7-3F8A-4B6F-AC9E-31EEFBFA7671}" type="datetimeFigureOut">
              <a:rPr lang="en-US" smtClean="0"/>
              <a:t>9/24/2024</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FAF3C6A4-A372-462B-9354-4CE1D854677A}" type="slidenum">
              <a:rPr lang="en-US" smtClean="0"/>
              <a:t>‹#›</a:t>
            </a:fld>
            <a:endParaRPr lang="en-US"/>
          </a:p>
        </p:txBody>
      </p:sp>
    </p:spTree>
    <p:extLst>
      <p:ext uri="{BB962C8B-B14F-4D97-AF65-F5344CB8AC3E}">
        <p14:creationId xmlns:p14="http://schemas.microsoft.com/office/powerpoint/2010/main" val="55199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9/24/2024</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latin typeface="Arial" panose="020B0604020202020204" pitchFamily="34" charset="0"/>
                <a:cs typeface="Arial" panose="020B0604020202020204" pitchFamily="34"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9/24/2024</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Arial" panose="020B0604020202020204" pitchFamily="34" charset="0"/>
                <a:cs typeface="Arial" panose="020B0604020202020204" pitchFamily="34" charset="0"/>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Arial" panose="020B0604020202020204" pitchFamily="34" charset="0"/>
                <a:cs typeface="Arial" panose="020B0604020202020204" pitchFamily="34" charset="0"/>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9/24/2024</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9/24/2024</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95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9/24/2024</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9/24/2024</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4" r:id="rId5"/>
    <p:sldLayoutId id="2147483665"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rgbClr val="00010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 name="object 4"/>
          <p:cNvSpPr/>
          <p:nvPr/>
        </p:nvSpPr>
        <p:spPr>
          <a:xfrm>
            <a:off x="6248403" y="8534400"/>
            <a:ext cx="1524000" cy="1524000"/>
          </a:xfrm>
          <a:custGeom>
            <a:avLst/>
            <a:gdLst/>
            <a:ahLst/>
            <a:cxnLst/>
            <a:rect l="l" t="t" r="r" b="b"/>
            <a:pathLst>
              <a:path w="1524000" h="1524000">
                <a:moveTo>
                  <a:pt x="1524000" y="0"/>
                </a:moveTo>
                <a:lnTo>
                  <a:pt x="0" y="1524000"/>
                </a:lnTo>
                <a:lnTo>
                  <a:pt x="1524000" y="1524000"/>
                </a:lnTo>
                <a:lnTo>
                  <a:pt x="1524000" y="0"/>
                </a:lnTo>
                <a:close/>
              </a:path>
            </a:pathLst>
          </a:custGeom>
          <a:solidFill>
            <a:schemeClr val="bg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nvGrpSpPr>
          <p:cNvPr id="5" name="object 5"/>
          <p:cNvGrpSpPr/>
          <p:nvPr/>
        </p:nvGrpSpPr>
        <p:grpSpPr>
          <a:xfrm>
            <a:off x="-8573" y="0"/>
            <a:ext cx="7772400" cy="3254718"/>
            <a:chOff x="0" y="-130518"/>
            <a:chExt cx="7772400" cy="3254718"/>
          </a:xfrm>
          <a:solidFill>
            <a:schemeClr val="bg2"/>
          </a:solidFill>
        </p:grpSpPr>
        <p:sp>
          <p:nvSpPr>
            <p:cNvPr id="6" name="object 6"/>
            <p:cNvSpPr/>
            <p:nvPr/>
          </p:nvSpPr>
          <p:spPr>
            <a:xfrm>
              <a:off x="0" y="-130518"/>
              <a:ext cx="3124200" cy="3254718"/>
            </a:xfrm>
            <a:custGeom>
              <a:avLst/>
              <a:gdLst/>
              <a:ahLst/>
              <a:cxnLst/>
              <a:rect l="l" t="t" r="r" b="b"/>
              <a:pathLst>
                <a:path w="3124200" h="3124200">
                  <a:moveTo>
                    <a:pt x="3124200" y="0"/>
                  </a:moveTo>
                  <a:lnTo>
                    <a:pt x="0" y="0"/>
                  </a:lnTo>
                  <a:lnTo>
                    <a:pt x="0" y="3124200"/>
                  </a:lnTo>
                  <a:lnTo>
                    <a:pt x="3124200" y="0"/>
                  </a:lnTo>
                  <a:close/>
                </a:path>
              </a:pathLst>
            </a:custGeom>
            <a:gr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7"/>
            <p:cNvSpPr/>
            <p:nvPr/>
          </p:nvSpPr>
          <p:spPr>
            <a:xfrm>
              <a:off x="0" y="466344"/>
              <a:ext cx="7772400" cy="753110"/>
            </a:xfrm>
            <a:custGeom>
              <a:avLst/>
              <a:gdLst/>
              <a:ahLst/>
              <a:cxnLst/>
              <a:rect l="l" t="t" r="r" b="b"/>
              <a:pathLst>
                <a:path w="7772400" h="753110">
                  <a:moveTo>
                    <a:pt x="7772400" y="0"/>
                  </a:moveTo>
                  <a:lnTo>
                    <a:pt x="0" y="0"/>
                  </a:lnTo>
                  <a:lnTo>
                    <a:pt x="0" y="752855"/>
                  </a:lnTo>
                  <a:lnTo>
                    <a:pt x="7772400" y="752855"/>
                  </a:lnTo>
                  <a:lnTo>
                    <a:pt x="7772400" y="0"/>
                  </a:lnTo>
                  <a:close/>
                </a:path>
              </a:pathLst>
            </a:custGeom>
            <a:solidFill>
              <a:schemeClr val="accent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8" name="object 8"/>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 name="object 9"/>
          <p:cNvSpPr txBox="1">
            <a:spLocks noGrp="1"/>
          </p:cNvSpPr>
          <p:nvPr>
            <p:ph type="title"/>
          </p:nvPr>
        </p:nvSpPr>
        <p:spPr>
          <a:xfrm>
            <a:off x="8573" y="721104"/>
            <a:ext cx="7772399" cy="504625"/>
          </a:xfrm>
          <a:prstGeom prst="rect">
            <a:avLst/>
          </a:prstGeom>
        </p:spPr>
        <p:txBody>
          <a:bodyPr vert="horz" wrap="square" lIns="0" tIns="12065" rIns="0" bIns="0" rtlCol="0">
            <a:spAutoFit/>
          </a:bodyPr>
          <a:lstStyle/>
          <a:p>
            <a:pPr marL="12700">
              <a:lnSpc>
                <a:spcPct val="100000"/>
              </a:lnSpc>
              <a:spcBef>
                <a:spcPts val="95"/>
              </a:spcBef>
            </a:pPr>
            <a:r>
              <a:rPr lang="en-US" sz="3200" spc="-20" dirty="0"/>
              <a:t>Minimum Essential Coverage Medical Plan</a:t>
            </a:r>
            <a:endParaRPr sz="3200" spc="-10" dirty="0"/>
          </a:p>
        </p:txBody>
      </p:sp>
      <p:sp>
        <p:nvSpPr>
          <p:cNvPr id="11" name="object 11"/>
          <p:cNvSpPr/>
          <p:nvPr/>
        </p:nvSpPr>
        <p:spPr>
          <a:xfrm>
            <a:off x="534987" y="2511894"/>
            <a:ext cx="1836420" cy="648335"/>
          </a:xfrm>
          <a:custGeom>
            <a:avLst/>
            <a:gdLst/>
            <a:ahLst/>
            <a:cxnLst/>
            <a:rect l="l" t="t" r="r" b="b"/>
            <a:pathLst>
              <a:path w="1836420" h="648335">
                <a:moveTo>
                  <a:pt x="1836000" y="0"/>
                </a:moveTo>
                <a:lnTo>
                  <a:pt x="1293812" y="0"/>
                </a:lnTo>
                <a:lnTo>
                  <a:pt x="0" y="0"/>
                </a:lnTo>
                <a:lnTo>
                  <a:pt x="0" y="648004"/>
                </a:lnTo>
                <a:lnTo>
                  <a:pt x="1293812" y="648004"/>
                </a:lnTo>
                <a:lnTo>
                  <a:pt x="1836000" y="648004"/>
                </a:lnTo>
                <a:lnTo>
                  <a:pt x="1836000" y="324002"/>
                </a:lnTo>
                <a:lnTo>
                  <a:pt x="1836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aphicFrame>
        <p:nvGraphicFramePr>
          <p:cNvPr id="14" name="Table 13">
            <a:extLst>
              <a:ext uri="{FF2B5EF4-FFF2-40B4-BE49-F238E27FC236}">
                <a16:creationId xmlns:a16="http://schemas.microsoft.com/office/drawing/2014/main" id="{011D90FA-A82C-B54A-CC74-07C9D26838BC}"/>
              </a:ext>
            </a:extLst>
          </p:cNvPr>
          <p:cNvGraphicFramePr>
            <a:graphicFrameLocks noGrp="1"/>
          </p:cNvGraphicFramePr>
          <p:nvPr/>
        </p:nvGraphicFramePr>
        <p:xfrm>
          <a:off x="409415" y="1636783"/>
          <a:ext cx="6936424" cy="7393488"/>
        </p:xfrm>
        <a:graphic>
          <a:graphicData uri="http://schemas.openxmlformats.org/drawingml/2006/table">
            <a:tbl>
              <a:tblPr firstRow="1" bandRow="1">
                <a:tableStyleId>{5C22544A-7EE6-4342-B048-85BDC9FD1C3A}</a:tableStyleId>
              </a:tblPr>
              <a:tblGrid>
                <a:gridCol w="1852156">
                  <a:extLst>
                    <a:ext uri="{9D8B030D-6E8A-4147-A177-3AD203B41FA5}">
                      <a16:colId xmlns:a16="http://schemas.microsoft.com/office/drawing/2014/main" val="2080614067"/>
                    </a:ext>
                  </a:extLst>
                </a:gridCol>
                <a:gridCol w="1271067">
                  <a:extLst>
                    <a:ext uri="{9D8B030D-6E8A-4147-A177-3AD203B41FA5}">
                      <a16:colId xmlns:a16="http://schemas.microsoft.com/office/drawing/2014/main" val="2638972526"/>
                    </a:ext>
                  </a:extLst>
                </a:gridCol>
                <a:gridCol w="1271067">
                  <a:extLst>
                    <a:ext uri="{9D8B030D-6E8A-4147-A177-3AD203B41FA5}">
                      <a16:colId xmlns:a16="http://schemas.microsoft.com/office/drawing/2014/main" val="3178957242"/>
                    </a:ext>
                  </a:extLst>
                </a:gridCol>
                <a:gridCol w="1271067">
                  <a:extLst>
                    <a:ext uri="{9D8B030D-6E8A-4147-A177-3AD203B41FA5}">
                      <a16:colId xmlns:a16="http://schemas.microsoft.com/office/drawing/2014/main" val="4122072518"/>
                    </a:ext>
                  </a:extLst>
                </a:gridCol>
                <a:gridCol w="1271067">
                  <a:extLst>
                    <a:ext uri="{9D8B030D-6E8A-4147-A177-3AD203B41FA5}">
                      <a16:colId xmlns:a16="http://schemas.microsoft.com/office/drawing/2014/main" val="749253886"/>
                    </a:ext>
                  </a:extLst>
                </a:gridCol>
              </a:tblGrid>
              <a:tr h="527026">
                <a:tc>
                  <a:txBody>
                    <a:bodyPr/>
                    <a:lstStyle/>
                    <a:p>
                      <a:pPr algn="ctr"/>
                      <a:endParaRPr lang="en-US" sz="1050" b="1" dirty="0">
                        <a:solidFill>
                          <a:schemeClr val="tx1"/>
                        </a:solidFill>
                        <a:latin typeface="Arial" panose="020B0604020202020204" pitchFamily="34" charset="0"/>
                        <a:ea typeface="+mn-ea"/>
                        <a:cs typeface="Arial" panose="020B0604020202020204" pitchFamily="34" charset="0"/>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Arial Black" panose="020B0A04020102020204" pitchFamily="34" charset="0"/>
                          <a:cs typeface="Arial" panose="020B0604020202020204" pitchFamily="34" charset="0"/>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Arial Black" panose="020B0A04020102020204" pitchFamily="34" charset="0"/>
                          <a:cs typeface="Arial" panose="020B0604020202020204" pitchFamily="34" charset="0"/>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Arial Black" panose="020B0A04020102020204" pitchFamily="34" charset="0"/>
                          <a:cs typeface="Arial" panose="020B0604020202020204" pitchFamily="34" charset="0"/>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Arial Black" panose="020B0A04020102020204" pitchFamily="34" charset="0"/>
                          <a:cs typeface="Arial" panose="020B0604020202020204" pitchFamily="34" charset="0"/>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256845">
                <a:tc gridSpan="5">
                  <a:txBody>
                    <a:bodyPr/>
                    <a:lstStyle/>
                    <a:p>
                      <a:r>
                        <a:rPr lang="en-US" sz="1000" b="1" spc="-70" dirty="0">
                          <a:solidFill>
                            <a:srgbClr val="FFFFFF"/>
                          </a:solidFill>
                          <a:latin typeface="Arial" panose="020B0604020202020204" pitchFamily="34" charset="0"/>
                          <a:ea typeface="+mn-ea"/>
                          <a:cs typeface="Arial" panose="020B0604020202020204" pitchFamily="34" charset="0"/>
                        </a:rPr>
                        <a:t>Plan</a:t>
                      </a:r>
                      <a:r>
                        <a:rPr lang="en-US" sz="1050" b="1" dirty="0">
                          <a:latin typeface="Arial" panose="020B0604020202020204" pitchFamily="34" charset="0"/>
                          <a:cs typeface="Arial" panose="020B0604020202020204" pitchFamily="34" charset="0"/>
                        </a:rPr>
                        <a:t> </a:t>
                      </a:r>
                      <a:r>
                        <a:rPr lang="en-US" sz="1000" b="1" spc="-70" dirty="0">
                          <a:solidFill>
                            <a:srgbClr val="FFFFFF"/>
                          </a:solidFill>
                          <a:latin typeface="Arial" panose="020B0604020202020204" pitchFamily="34" charset="0"/>
                          <a:ea typeface="+mn-ea"/>
                          <a:cs typeface="Arial" panose="020B0604020202020204" pitchFamily="34" charset="0"/>
                        </a:rPr>
                        <a:t>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468468">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92793">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292793">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373593">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292793">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292793">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644145">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468468">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468468">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92793">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92793">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92793">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468468">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92793">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92793">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468468">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468468">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pic>
        <p:nvPicPr>
          <p:cNvPr id="15" name="Picture 4" descr="Fringe Benefit Group">
            <a:extLst>
              <a:ext uri="{FF2B5EF4-FFF2-40B4-BE49-F238E27FC236}">
                <a16:creationId xmlns:a16="http://schemas.microsoft.com/office/drawing/2014/main" id="{F8992E97-C2F4-97BF-A00B-1B75BE6F6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9385300"/>
            <a:ext cx="3350513" cy="52264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EF3C763-C139-7A59-096D-02C05B3AC73E}"/>
              </a:ext>
            </a:extLst>
          </p:cNvPr>
          <p:cNvSpPr txBox="1"/>
          <p:nvPr/>
        </p:nvSpPr>
        <p:spPr>
          <a:xfrm>
            <a:off x="317500" y="9022359"/>
            <a:ext cx="6829585" cy="4154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rPr>
              <a:t>* You MUST visit a First Health Network provider for services to be covered. Services from out-of-network providers are NOT covered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rPr>
              <a:t>Note: The MEC Enhanced plans will not be eligible for NH, NM, and VT and MEC Copay Plus plans will not be eligible for NM, and VT due to state regulations around fixed indemnity components</a:t>
            </a:r>
          </a:p>
        </p:txBody>
      </p:sp>
      <p:sp>
        <p:nvSpPr>
          <p:cNvPr id="17" name="Slide Number Placeholder 16">
            <a:extLst>
              <a:ext uri="{FF2B5EF4-FFF2-40B4-BE49-F238E27FC236}">
                <a16:creationId xmlns:a16="http://schemas.microsoft.com/office/drawing/2014/main" id="{D616F355-D8CE-04CA-0612-E88472BA63B3}"/>
              </a:ext>
            </a:extLst>
          </p:cNvPr>
          <p:cNvSpPr>
            <a:spLocks noGrp="1"/>
          </p:cNvSpPr>
          <p:nvPr>
            <p:ph type="sldNum" sz="quarter" idx="7"/>
          </p:nvPr>
        </p:nvSpPr>
        <p:spPr/>
        <p:txBody>
          <a:bodyPr/>
          <a:lstStyle/>
          <a:p>
            <a:pPr marL="38100" marR="0" lvl="0" indent="0" defTabSz="914400" eaLnBrk="1" fontAlgn="auto" latinLnBrk="0" hangingPunct="1">
              <a:lnSpc>
                <a:spcPct val="100000"/>
              </a:lnSpc>
              <a:spcBef>
                <a:spcPts val="170"/>
              </a:spcBef>
              <a:spcAft>
                <a:spcPts val="0"/>
              </a:spcAft>
              <a:buClrTx/>
              <a:buSzTx/>
              <a:buFontTx/>
              <a:buNone/>
              <a:tabLst/>
              <a:defRPr/>
            </a:pPr>
            <a:fld id="{81D60167-4931-47E6-BA6A-407CBD079E47}" type="slidenum">
              <a:rPr kumimoji="0" lang="en-US" sz="1000" b="0" i="0" u="none" strike="noStrike" kern="0" cap="none" spc="-25" normalizeH="0" baseline="0" noProof="0" smtClean="0">
                <a:ln>
                  <a:noFill/>
                </a:ln>
                <a:solidFill>
                  <a:srgbClr val="000000"/>
                </a:solidFill>
                <a:effectLst/>
                <a:uLnTx/>
                <a:uFillTx/>
                <a:latin typeface="Arial Black"/>
              </a:rPr>
              <a:pPr marL="38100" marR="0" lvl="0" indent="0" defTabSz="914400" eaLnBrk="1" fontAlgn="auto" latinLnBrk="0" hangingPunct="1">
                <a:lnSpc>
                  <a:spcPct val="100000"/>
                </a:lnSpc>
                <a:spcBef>
                  <a:spcPts val="170"/>
                </a:spcBef>
                <a:spcAft>
                  <a:spcPts val="0"/>
                </a:spcAft>
                <a:buClrTx/>
                <a:buSzTx/>
                <a:buFontTx/>
                <a:buNone/>
                <a:tabLst/>
                <a:defRPr/>
              </a:pPr>
              <a:t>1</a:t>
            </a:fld>
            <a:endParaRPr kumimoji="0" lang="en-US" sz="1000" b="0" i="0" u="none" strike="noStrike" kern="0" cap="none" spc="-25" normalizeH="0" baseline="0" noProof="0" dirty="0">
              <a:ln>
                <a:noFill/>
              </a:ln>
              <a:solidFill>
                <a:srgbClr val="000000"/>
              </a:solidFill>
              <a:effectLst/>
              <a:uLnTx/>
              <a:uFillTx/>
              <a:latin typeface="Arial Black"/>
            </a:endParaRPr>
          </a:p>
        </p:txBody>
      </p:sp>
    </p:spTree>
    <p:extLst>
      <p:ext uri="{BB962C8B-B14F-4D97-AF65-F5344CB8AC3E}">
        <p14:creationId xmlns:p14="http://schemas.microsoft.com/office/powerpoint/2010/main" val="2506469337"/>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20071</TotalTime>
  <Words>424</Words>
  <Application>Microsoft Office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Calibri</vt:lpstr>
      <vt:lpstr>Gill Sans MT</vt:lpstr>
      <vt:lpstr>Tahoma</vt:lpstr>
      <vt:lpstr>Times</vt:lpstr>
      <vt:lpstr>Wingdings</vt:lpstr>
      <vt:lpstr>Office Theme</vt:lpstr>
      <vt:lpstr>Minimum Essential Coverage Medical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Christensen</dc:creator>
  <cp:lastModifiedBy>Alexandra Garavaglia</cp:lastModifiedBy>
  <cp:revision>180</cp:revision>
  <dcterms:created xsi:type="dcterms:W3CDTF">2024-07-15T19:21:20Z</dcterms:created>
  <dcterms:modified xsi:type="dcterms:W3CDTF">2024-09-24T13:44:46Z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0x0101009B2E14B1AC40A841AEE6D472278D3838</vt:lpwstr>
  </property>
  <property fmtid="{D5CDD505-2E9C-101B-9397-08002B2CF9AE}" pid="3" name="Created">
    <vt:filetime>2024-06-26T00:00:00Z</vt:filetime>
  </property>
  <property fmtid="{D5CDD505-2E9C-101B-9397-08002B2CF9AE}" pid="4" name="Creator">
    <vt:lpwstr>Adobe InDesign 18.4 (Macintosh)</vt:lpwstr>
  </property>
  <property fmtid="{D5CDD505-2E9C-101B-9397-08002B2CF9AE}" pid="5" name="LastSaved">
    <vt:filetime>2024-07-15T00:00:00Z</vt:filetime>
  </property>
  <property fmtid="{D5CDD505-2E9C-101B-9397-08002B2CF9AE}" pid="6" name="Producer">
    <vt:lpwstr>Adobe PDF Library 17.0</vt:lpwstr>
  </property>
  <property fmtid="{D5CDD505-2E9C-101B-9397-08002B2CF9AE}" pid="7" name="_dlc_DocIdItemGuid">
    <vt:lpwstr>199c2167-5597-4974-8baf-994beecf4294</vt:lpwstr>
  </property>
</Properties>
</file>