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326" r:id="rId2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EF4C08-0B6D-2B56-FDBF-DCB4D4E71AB0}" name="Crudele, David" initials="DC" userId="S::dcrudele@bayada.com::4234ac3a-1470-441f-8b3b-dd2dd7adbb40" providerId="AD"/>
  <p188:author id="{BADD270F-2FC9-5405-9785-A0B1CC0FEAC1}" name="David Schwager" initials="DS" userId="S::David.Schwager@alliant.com::5d17f50f-ba4e-45e8-9cd9-0b5f4fc791f3" providerId="AD"/>
  <p188:author id="{54269D2E-9FDB-81C1-3BC0-53FAC3B58F58}" name="Weinstein, Lisa" initials="LW" userId="S::lweinstein1@bayada.com::5bfd0498-fe97-44c0-a55b-08ad59e4afba" providerId="AD"/>
  <p188:author id="{C4D17C47-56F5-ED71-C712-6922C24B47FA}" name="Dowling, Katelyn" initials="KD" userId="S::kdowling@bayada.com::3a1c91f9-830f-432f-8cdb-06129e06fef0" providerId="AD"/>
  <p188:author id="{58D74C8A-EE61-DD88-563A-23B6F91A707C}" name="Wagner, Kait" initials="KW" userId="S::kwagner1@bayada.com::45ecb98f-6b2c-4da9-9165-082755caa45f" providerId="AD"/>
  <p188:author id="{846A9C90-A844-D2C1-6A27-81FA41F6B5A3}" name="Alexandra Garavaglia" initials="AG" userId="S::Alexandra.Garavaglia@alliant.com::b2038530-17b9-439a-90cf-7c85415979af" providerId="AD"/>
  <p188:author id="{9096349C-35EE-63AB-2914-56BD4EE3864E}" name="Rodriguez, Kristen" initials="KR" userId="S::krodriguez3@bayada.com::0f2170c0-df1e-4aa6-9b37-5d33158f637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A1E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3792" autoAdjust="0"/>
  </p:normalViewPr>
  <p:slideViewPr>
    <p:cSldViewPr>
      <p:cViewPr varScale="1">
        <p:scale>
          <a:sx n="44" d="100"/>
          <a:sy n="44" d="100"/>
        </p:scale>
        <p:origin x="2128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F1BB7-3F8A-4B6F-AC9E-31EEFBFA7671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3C6A4-A372-462B-9354-4CE1D8546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9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1E55-CB42-4DA8-8AC7-0FA4AC5FA7AF}" type="datetime1">
              <a:rPr lang="en-US" smtClean="0"/>
              <a:t>10/11/2024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spcBef>
                <a:spcPts val="17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170"/>
                </a:spcBef>
              </a:pPr>
              <a:t>‹#›</a:t>
            </a:fld>
            <a:endParaRPr lang="en-US"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35E0E30-6487-19DD-17DA-C98888EA2595}"/>
              </a:ext>
            </a:extLst>
          </p:cNvPr>
          <p:cNvSpPr/>
          <p:nvPr userDrawn="1"/>
        </p:nvSpPr>
        <p:spPr>
          <a:xfrm>
            <a:off x="7086600" y="9372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1647" y="4303853"/>
            <a:ext cx="6780530" cy="276999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89AE9-C710-49F6-87EA-1104585198DA}" type="datetime1">
              <a:rPr lang="en-US" smtClean="0"/>
              <a:t>10/11/2024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spcBef>
                <a:spcPts val="17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170"/>
                </a:spcBef>
              </a:pPr>
              <a:t>‹#›</a:t>
            </a:fld>
            <a:endParaRPr lang="en-US"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id="{736F76BE-5328-2A36-3095-1D783F438DBE}"/>
              </a:ext>
            </a:extLst>
          </p:cNvPr>
          <p:cNvSpPr/>
          <p:nvPr userDrawn="1"/>
        </p:nvSpPr>
        <p:spPr>
          <a:xfrm>
            <a:off x="7086600" y="9372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2160" y="3537267"/>
            <a:ext cx="329692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949445" y="3404044"/>
            <a:ext cx="328295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8810085-129D-6A1B-4FDE-AF1C77A97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7BD4-36B7-4EAD-9462-CACC62C7A55E}" type="datetime1">
              <a:rPr lang="en-US" smtClean="0"/>
              <a:t>10/11/2024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9EB6B12-E2C0-FB44-AA90-ACB428C2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E2BD07-29DD-14C1-B377-3A441D15F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0AE8E11-59CE-805E-5819-D082F4C08D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9D3593FF-B429-4436-3F4A-7E94331162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8600" y="4572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rgbClr val="C3092B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771130" cy="10058400"/>
          </a:xfrm>
          <a:custGeom>
            <a:avLst/>
            <a:gdLst/>
            <a:ahLst/>
            <a:cxnLst/>
            <a:rect l="l" t="t" r="r" b="b"/>
            <a:pathLst>
              <a:path w="7771130" h="10058400">
                <a:moveTo>
                  <a:pt x="7770876" y="0"/>
                </a:moveTo>
                <a:lnTo>
                  <a:pt x="0" y="0"/>
                </a:lnTo>
                <a:lnTo>
                  <a:pt x="0" y="10058400"/>
                </a:lnTo>
                <a:lnTo>
                  <a:pt x="7770876" y="10058400"/>
                </a:lnTo>
                <a:lnTo>
                  <a:pt x="777087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5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400" y="0"/>
                </a:moveTo>
                <a:lnTo>
                  <a:pt x="4748428" y="0"/>
                </a:lnTo>
                <a:lnTo>
                  <a:pt x="0" y="4748428"/>
                </a:lnTo>
                <a:lnTo>
                  <a:pt x="0" y="10058400"/>
                </a:lnTo>
                <a:lnTo>
                  <a:pt x="4615116" y="10058400"/>
                </a:lnTo>
                <a:lnTo>
                  <a:pt x="7772400" y="6901129"/>
                </a:lnTo>
                <a:lnTo>
                  <a:pt x="77724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39495" y="466344"/>
            <a:ext cx="6692265" cy="1972310"/>
          </a:xfrm>
          <a:custGeom>
            <a:avLst/>
            <a:gdLst/>
            <a:ahLst/>
            <a:cxnLst/>
            <a:rect l="l" t="t" r="r" b="b"/>
            <a:pathLst>
              <a:path w="6692265" h="1972310">
                <a:moveTo>
                  <a:pt x="6691883" y="0"/>
                </a:moveTo>
                <a:lnTo>
                  <a:pt x="0" y="0"/>
                </a:lnTo>
                <a:lnTo>
                  <a:pt x="0" y="1972055"/>
                </a:lnTo>
                <a:lnTo>
                  <a:pt x="6691883" y="1972055"/>
                </a:lnTo>
                <a:lnTo>
                  <a:pt x="6691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E50F0-E770-40B6-8BDE-199E76D998EB}" type="datetime1">
              <a:rPr lang="en-US" smtClean="0"/>
              <a:t>10/11/2024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  <p:pic>
        <p:nvPicPr>
          <p:cNvPr id="6" name="Picture 5" descr="A person wearing a white lab coat&#10;&#10;Description automatically generated">
            <a:extLst>
              <a:ext uri="{FF2B5EF4-FFF2-40B4-BE49-F238E27FC236}">
                <a16:creationId xmlns:a16="http://schemas.microsoft.com/office/drawing/2014/main" id="{5AA07273-32FA-4390-6448-38DE050EA4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4" r="25805"/>
          <a:stretch/>
        </p:blipFill>
        <p:spPr>
          <a:xfrm>
            <a:off x="-152399" y="-87794"/>
            <a:ext cx="7970398" cy="10494693"/>
          </a:xfrm>
          <a:prstGeom prst="rect">
            <a:avLst/>
          </a:prstGeom>
        </p:spPr>
      </p:pic>
      <p:pic>
        <p:nvPicPr>
          <p:cNvPr id="7" name="Picture 2" descr="Bayada Home Health Care: Reviews and Costs in 2024 | The Senior List">
            <a:extLst>
              <a:ext uri="{FF2B5EF4-FFF2-40B4-BE49-F238E27FC236}">
                <a16:creationId xmlns:a16="http://schemas.microsoft.com/office/drawing/2014/main" id="{09996732-E27D-C656-88A5-826178AA6A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92" y="82933"/>
            <a:ext cx="2825621" cy="147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0" y="0"/>
            <a:ext cx="7771130" cy="10058400"/>
          </a:xfrm>
          <a:custGeom>
            <a:avLst/>
            <a:gdLst/>
            <a:ahLst/>
            <a:cxnLst/>
            <a:rect l="l" t="t" r="r" b="b"/>
            <a:pathLst>
              <a:path w="7771130" h="10058400">
                <a:moveTo>
                  <a:pt x="7770876" y="0"/>
                </a:moveTo>
                <a:lnTo>
                  <a:pt x="0" y="0"/>
                </a:lnTo>
                <a:lnTo>
                  <a:pt x="0" y="10058400"/>
                </a:lnTo>
                <a:lnTo>
                  <a:pt x="7770876" y="10058400"/>
                </a:lnTo>
                <a:lnTo>
                  <a:pt x="777087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0" y="-14514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400" y="0"/>
                </a:moveTo>
                <a:lnTo>
                  <a:pt x="4748428" y="0"/>
                </a:lnTo>
                <a:lnTo>
                  <a:pt x="0" y="4748428"/>
                </a:lnTo>
                <a:lnTo>
                  <a:pt x="0" y="10058400"/>
                </a:lnTo>
                <a:lnTo>
                  <a:pt x="4615116" y="10058400"/>
                </a:lnTo>
                <a:lnTo>
                  <a:pt x="7772400" y="6901129"/>
                </a:lnTo>
                <a:lnTo>
                  <a:pt x="77724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39495" y="466344"/>
            <a:ext cx="6692265" cy="1972310"/>
          </a:xfrm>
          <a:custGeom>
            <a:avLst/>
            <a:gdLst/>
            <a:ahLst/>
            <a:cxnLst/>
            <a:rect l="l" t="t" r="r" b="b"/>
            <a:pathLst>
              <a:path w="6692265" h="1972310">
                <a:moveTo>
                  <a:pt x="6691883" y="0"/>
                </a:moveTo>
                <a:lnTo>
                  <a:pt x="0" y="0"/>
                </a:lnTo>
                <a:lnTo>
                  <a:pt x="0" y="1972055"/>
                </a:lnTo>
                <a:lnTo>
                  <a:pt x="6691883" y="1972055"/>
                </a:lnTo>
                <a:lnTo>
                  <a:pt x="6691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endParaRPr dirty="0"/>
          </a:p>
        </p:txBody>
      </p:sp>
      <p:pic>
        <p:nvPicPr>
          <p:cNvPr id="6" name="Picture 5" descr="A person wearing a white lab coat&#10;&#10;Description automatically generated">
            <a:extLst>
              <a:ext uri="{FF2B5EF4-FFF2-40B4-BE49-F238E27FC236}">
                <a16:creationId xmlns:a16="http://schemas.microsoft.com/office/drawing/2014/main" id="{F3AD7415-9646-A539-0456-A059DB4982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5" r="22807"/>
          <a:stretch/>
        </p:blipFill>
        <p:spPr>
          <a:xfrm>
            <a:off x="-1270" y="-70705"/>
            <a:ext cx="8688070" cy="101583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  <p:pic>
        <p:nvPicPr>
          <p:cNvPr id="7" name="Picture 2" descr="Bayada Home Health Care: Reviews and Costs in 2024 | The Senior List">
            <a:extLst>
              <a:ext uri="{FF2B5EF4-FFF2-40B4-BE49-F238E27FC236}">
                <a16:creationId xmlns:a16="http://schemas.microsoft.com/office/drawing/2014/main" id="{232C963F-D607-4652-824D-394D1D2E7A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332" y="47705"/>
            <a:ext cx="2825621" cy="147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95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7F3DD-37AA-4D9C-82DF-39129EC0A5B7}" type="datetime1">
              <a:rPr lang="en-US" smtClean="0"/>
              <a:t>10/11/2024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86600" y="9372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88062"/>
            <a:ext cx="7772400" cy="752475"/>
          </a:xfrm>
          <a:custGeom>
            <a:avLst/>
            <a:gdLst/>
            <a:ahLst/>
            <a:cxnLst/>
            <a:rect l="l" t="t" r="r" b="b"/>
            <a:pathLst>
              <a:path w="7772400" h="752475">
                <a:moveTo>
                  <a:pt x="7772400" y="0"/>
                </a:moveTo>
                <a:lnTo>
                  <a:pt x="0" y="0"/>
                </a:lnTo>
                <a:lnTo>
                  <a:pt x="0" y="751954"/>
                </a:lnTo>
                <a:lnTo>
                  <a:pt x="7772400" y="751954"/>
                </a:lnTo>
                <a:lnTo>
                  <a:pt x="7772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2287" y="541681"/>
            <a:ext cx="6419850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1647" y="4303853"/>
            <a:ext cx="6780530" cy="2440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08C4A-236E-49CA-928F-13A4AF4BD21A}" type="datetime1">
              <a:rPr lang="en-US" smtClean="0"/>
              <a:t>10/11/2024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471409" y="9762306"/>
            <a:ext cx="23431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spcBef>
                <a:spcPts val="17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170"/>
                </a:spcBef>
              </a:pPr>
              <a:t>‹#›</a:t>
            </a:fld>
            <a:endParaRPr lang="en-US"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4" r:id="rId5"/>
    <p:sldLayoutId id="2147483665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ps.apple.com/us/app/eyemed/id1531198681" TargetMode="External"/><Relationship Id="rId4" Type="http://schemas.openxmlformats.org/officeDocument/2006/relationships/hyperlink" Target="http://www.eyemed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87137" y="1608667"/>
            <a:ext cx="2987358" cy="250023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2272" y="666765"/>
            <a:ext cx="6419850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Vision</a:t>
            </a:r>
            <a:r>
              <a:rPr spc="-110" dirty="0"/>
              <a:t> </a:t>
            </a:r>
            <a:r>
              <a:rPr spc="-20" dirty="0"/>
              <a:t>Plan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4972" y="2408590"/>
            <a:ext cx="3282950" cy="1628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Driving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work,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reading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watching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TV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likely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perform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day.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ability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all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activities,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though,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vision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eye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health.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help you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maintain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detect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various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problems.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97790">
              <a:lnSpc>
                <a:spcPct val="100000"/>
              </a:lnSpc>
              <a:spcBef>
                <a:spcPts val="600"/>
              </a:spcBef>
            </a:pP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10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EyeMed</a:t>
            </a:r>
            <a:r>
              <a:rPr lang="en-US" sz="1000" spc="-25" dirty="0">
                <a:solidFill>
                  <a:srgbClr val="8700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entitles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eye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benefits. Our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policy</a:t>
            </a:r>
            <a:r>
              <a:rPr sz="10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covers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routine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eye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exams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procedures,</a:t>
            </a:r>
            <a:r>
              <a:rPr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specified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dollar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amounts or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discounts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purchase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eyeglasses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contact lenses.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2272" y="8406001"/>
            <a:ext cx="3129280" cy="9404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000" spc="-125" dirty="0">
                <a:solidFill>
                  <a:srgbClr val="000101"/>
                </a:solidFill>
                <a:latin typeface="Arial Black"/>
                <a:cs typeface="Arial Black"/>
              </a:rPr>
              <a:t>Access</a:t>
            </a:r>
            <a:r>
              <a:rPr sz="1000" spc="-60" dirty="0">
                <a:solidFill>
                  <a:srgbClr val="000101"/>
                </a:solidFill>
                <a:latin typeface="Arial Black"/>
                <a:cs typeface="Arial Black"/>
              </a:rPr>
              <a:t> </a:t>
            </a:r>
            <a:r>
              <a:rPr sz="1000" spc="-30" dirty="0">
                <a:solidFill>
                  <a:srgbClr val="000101"/>
                </a:solidFill>
                <a:latin typeface="Arial Black"/>
                <a:cs typeface="Arial Black"/>
              </a:rPr>
              <a:t>your</a:t>
            </a:r>
            <a:r>
              <a:rPr sz="1000" spc="-40" dirty="0">
                <a:solidFill>
                  <a:srgbClr val="000101"/>
                </a:solidFill>
                <a:latin typeface="Arial Black"/>
                <a:cs typeface="Arial Black"/>
              </a:rPr>
              <a:t> </a:t>
            </a:r>
            <a:r>
              <a:rPr sz="1000" spc="-55" dirty="0">
                <a:solidFill>
                  <a:srgbClr val="000101"/>
                </a:solidFill>
                <a:latin typeface="Arial Black"/>
                <a:cs typeface="Arial Black"/>
              </a:rPr>
              <a:t>vision</a:t>
            </a:r>
            <a:r>
              <a:rPr sz="1000" spc="-45" dirty="0">
                <a:solidFill>
                  <a:srgbClr val="000101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000101"/>
                </a:solidFill>
                <a:latin typeface="Arial Black"/>
                <a:cs typeface="Arial Black"/>
              </a:rPr>
              <a:t>coverage</a:t>
            </a:r>
            <a:endParaRPr sz="1000" dirty="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595"/>
              </a:spcBef>
            </a:pPr>
            <a:r>
              <a:rPr sz="1000" spc="-5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check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coverage,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card,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in-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eye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doctors,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offers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discounts,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shop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eyewear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fashions,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more,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contact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information.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21452" y="2782823"/>
            <a:ext cx="1716405" cy="1716405"/>
          </a:xfrm>
          <a:custGeom>
            <a:avLst/>
            <a:gdLst/>
            <a:ahLst/>
            <a:cxnLst/>
            <a:rect l="l" t="t" r="r" b="b"/>
            <a:pathLst>
              <a:path w="1716404" h="1716404">
                <a:moveTo>
                  <a:pt x="1716024" y="0"/>
                </a:moveTo>
                <a:lnTo>
                  <a:pt x="0" y="1716024"/>
                </a:lnTo>
                <a:lnTo>
                  <a:pt x="1716024" y="1716024"/>
                </a:lnTo>
                <a:lnTo>
                  <a:pt x="1716024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31127" y="4495800"/>
          <a:ext cx="6706730" cy="33624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7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9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75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en-US" sz="1000" spc="-60" dirty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Times New Roman"/>
                        </a:rPr>
                        <a:t>Vision Plan</a:t>
                      </a:r>
                      <a:endParaRPr sz="1000" spc="-60" dirty="0">
                        <a:solidFill>
                          <a:schemeClr val="tx1"/>
                        </a:solidFill>
                        <a:latin typeface="Arial Black"/>
                        <a:ea typeface="+mn-ea"/>
                        <a:cs typeface="Times New Roman"/>
                      </a:endParaRPr>
                    </a:p>
                  </a:txBody>
                  <a:tcPr marL="0" marR="0" marT="13335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en-US" sz="1000" spc="-60" dirty="0">
                          <a:solidFill>
                            <a:schemeClr val="tx1"/>
                          </a:solidFill>
                          <a:latin typeface="Arial Black"/>
                          <a:ea typeface="+mn-ea"/>
                          <a:cs typeface="Times New Roman"/>
                        </a:rPr>
                        <a:t>Member Cost In-Network*</a:t>
                      </a:r>
                      <a:endParaRPr sz="1000" spc="-60" dirty="0">
                        <a:solidFill>
                          <a:schemeClr val="tx1"/>
                        </a:solidFill>
                        <a:latin typeface="Arial Black"/>
                        <a:ea typeface="+mn-ea"/>
                        <a:cs typeface="Times New Roman"/>
                      </a:endParaRPr>
                    </a:p>
                  </a:txBody>
                  <a:tcPr marL="0" marR="0" marT="1333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770296"/>
                  </a:ext>
                </a:extLst>
              </a:tr>
              <a:tr h="314431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Lucida Sans"/>
                        </a:rPr>
                        <a:t>Plan Features</a:t>
                      </a:r>
                      <a:endParaRPr sz="8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Lucida Sans"/>
                      </a:endParaRPr>
                    </a:p>
                  </a:txBody>
                  <a:tcPr marL="0" marR="0" marT="65405" marB="0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800" dirty="0">
                        <a:solidFill>
                          <a:schemeClr val="tx1"/>
                        </a:solidFill>
                        <a:latin typeface="Lucida Sans"/>
                        <a:cs typeface="Lucida Sans"/>
                      </a:endParaRPr>
                    </a:p>
                  </a:txBody>
                  <a:tcPr marL="0" marR="0" marT="7429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24842"/>
                  </a:ext>
                </a:extLst>
              </a:tr>
              <a:tr h="314431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9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Eye</a:t>
                      </a:r>
                      <a:r>
                        <a:rPr sz="9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</a:t>
                      </a:r>
                      <a:r>
                        <a:rPr sz="9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(Once</a:t>
                      </a:r>
                      <a:r>
                        <a:rPr sz="8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Every</a:t>
                      </a:r>
                      <a:r>
                        <a:rPr lang="en-US" sz="8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</a:t>
                      </a:r>
                      <a:r>
                        <a:rPr sz="800" spc="-20" dirty="0">
                          <a:solidFill>
                            <a:srgbClr val="8700B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Months)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5405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spc="-7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800" spc="-7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copay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429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361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Lenses</a:t>
                      </a:r>
                      <a:r>
                        <a:rPr sz="9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(Once</a:t>
                      </a:r>
                      <a:r>
                        <a:rPr sz="8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Every</a:t>
                      </a:r>
                      <a:r>
                        <a:rPr lang="en-US" sz="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Months)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3025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504"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  <a:r>
                        <a:rPr sz="8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Vision</a:t>
                      </a:r>
                      <a:r>
                        <a:rPr sz="8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7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800" spc="-7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copay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796"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Bifocal </a:t>
                      </a:r>
                      <a:r>
                        <a:rPr sz="8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7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800" spc="-7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copay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796"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Trifocal</a:t>
                      </a:r>
                      <a:r>
                        <a:rPr sz="800" spc="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7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800" spc="-7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copay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205">
                <a:tc>
                  <a:txBody>
                    <a:bodyPr/>
                    <a:lstStyle/>
                    <a:p>
                      <a:pPr marR="13652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1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Frames</a:t>
                      </a:r>
                      <a:r>
                        <a:rPr sz="9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(Once</a:t>
                      </a:r>
                      <a:r>
                        <a:rPr sz="8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Every</a:t>
                      </a:r>
                      <a:r>
                        <a:rPr sz="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spc="-2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r>
                        <a:rPr lang="en-US" sz="800" spc="-25" dirty="0">
                          <a:solidFill>
                            <a:srgbClr val="8700B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Months)</a:t>
                      </a:r>
                      <a:r>
                        <a:rPr lang="en-US"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0955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</a:t>
                      </a:r>
                      <a:r>
                        <a:rPr sz="800" spc="-2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800" spc="-2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7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800" spc="-7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allowance: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4130" algn="ctr">
                        <a:lnSpc>
                          <a:spcPct val="100000"/>
                        </a:lnSpc>
                      </a:pPr>
                      <a:r>
                        <a:rPr sz="800" spc="-3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</a:t>
                      </a:r>
                      <a:r>
                        <a:rPr sz="800" spc="-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spc="-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sz="800" spc="-4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 </a:t>
                      </a:r>
                      <a:r>
                        <a:rPr lang="en-US"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 over $130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572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361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00" spc="-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</a:t>
                      </a:r>
                      <a:r>
                        <a:rPr sz="9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Lenses*</a:t>
                      </a:r>
                      <a:r>
                        <a:rPr lang="en-US" sz="9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sz="900" spc="-4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(Once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Every</a:t>
                      </a:r>
                      <a:r>
                        <a:rPr sz="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spc="-2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n-US" sz="800" spc="-25" dirty="0">
                          <a:solidFill>
                            <a:srgbClr val="8700B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Months)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73025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504"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Medically</a:t>
                      </a:r>
                      <a:r>
                        <a:rPr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Necessary</a:t>
                      </a:r>
                      <a:r>
                        <a:rPr sz="800" spc="3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Covered</a:t>
                      </a:r>
                      <a:r>
                        <a:rPr sz="800" spc="-2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3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sz="800" spc="-2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100"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Elective</a:t>
                      </a:r>
                      <a:r>
                        <a:rPr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8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sz="8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sz="800" spc="-3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sz="800" spc="-2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800" spc="-7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800" spc="-7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allowance</a:t>
                      </a:r>
                      <a:r>
                        <a:rPr lang="en-US"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413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 15% off any amount above allowance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24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607743" y="7916098"/>
            <a:ext cx="5158740" cy="4071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5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800" spc="-35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sz="800" spc="-10" dirty="0">
                <a:latin typeface="Arial" panose="020B0604020202020204" pitchFamily="34" charset="0"/>
                <a:cs typeface="Arial" panose="020B0604020202020204" pitchFamily="34" charset="0"/>
              </a:rPr>
              <a:t> have</a:t>
            </a:r>
            <a:r>
              <a:rPr lang="en-US" sz="800" spc="-20" dirty="0">
                <a:latin typeface="Arial" panose="020B0604020202020204" pitchFamily="34" charset="0"/>
                <a:cs typeface="Arial" panose="020B0604020202020204" pitchFamily="34" charset="0"/>
              </a:rPr>
              <a:t> the</a:t>
            </a:r>
            <a:r>
              <a:rPr lang="en-US" sz="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20" dirty="0"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lang="en-US" sz="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1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30" dirty="0"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  <a:r>
              <a:rPr lang="en-US" sz="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10" dirty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800" spc="-30" dirty="0">
                <a:latin typeface="Arial" panose="020B0604020202020204" pitchFamily="34" charset="0"/>
                <a:cs typeface="Arial" panose="020B0604020202020204" pitchFamily="34" charset="0"/>
              </a:rPr>
              <a:t> vision</a:t>
            </a:r>
            <a:r>
              <a:rPr lang="en-US" sz="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20" dirty="0">
                <a:latin typeface="Arial" panose="020B0604020202020204" pitchFamily="34" charset="0"/>
                <a:cs typeface="Arial" panose="020B0604020202020204" pitchFamily="34" charset="0"/>
              </a:rPr>
              <a:t>provider</a:t>
            </a:r>
            <a:r>
              <a:rPr lang="en-US" sz="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10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sz="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30" dirty="0">
                <a:latin typeface="Arial" panose="020B0604020202020204" pitchFamily="34" charset="0"/>
                <a:cs typeface="Arial" panose="020B0604020202020204" pitchFamily="34" charset="0"/>
              </a:rPr>
              <a:t>wish,</a:t>
            </a:r>
            <a:r>
              <a:rPr lang="en-US" sz="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20" dirty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sz="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20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sz="800" spc="-30" dirty="0">
                <a:latin typeface="Arial" panose="020B0604020202020204" pitchFamily="34" charset="0"/>
                <a:cs typeface="Arial" panose="020B0604020202020204" pitchFamily="34" charset="0"/>
              </a:rPr>
              <a:t> will</a:t>
            </a:r>
            <a:r>
              <a:rPr lang="en-US" sz="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10" dirty="0">
                <a:latin typeface="Arial" panose="020B0604020202020204" pitchFamily="34" charset="0"/>
                <a:cs typeface="Arial" panose="020B0604020202020204" pitchFamily="34" charset="0"/>
              </a:rPr>
              <a:t>pay</a:t>
            </a:r>
            <a:r>
              <a:rPr lang="en-US" sz="800" spc="-30" dirty="0">
                <a:latin typeface="Arial" panose="020B0604020202020204" pitchFamily="34" charset="0"/>
                <a:cs typeface="Arial" panose="020B0604020202020204" pitchFamily="34" charset="0"/>
              </a:rPr>
              <a:t> less</a:t>
            </a:r>
            <a:r>
              <a:rPr lang="en-US" sz="800" spc="-10" dirty="0">
                <a:latin typeface="Arial" panose="020B0604020202020204" pitchFamily="34" charset="0"/>
                <a:cs typeface="Arial" panose="020B0604020202020204" pitchFamily="34" charset="0"/>
              </a:rPr>
              <a:t> by</a:t>
            </a:r>
            <a:r>
              <a:rPr lang="en-US" sz="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45" dirty="0">
                <a:latin typeface="Arial" panose="020B0604020202020204" pitchFamily="34" charset="0"/>
                <a:cs typeface="Arial" panose="020B0604020202020204" pitchFamily="34" charset="0"/>
              </a:rPr>
              <a:t>utilizing</a:t>
            </a:r>
            <a:r>
              <a:rPr lang="en-US" sz="8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30" dirty="0">
                <a:latin typeface="Arial" panose="020B0604020202020204" pitchFamily="34" charset="0"/>
                <a:cs typeface="Arial" panose="020B0604020202020204" pitchFamily="34" charset="0"/>
              </a:rPr>
              <a:t>in-</a:t>
            </a:r>
            <a:r>
              <a:rPr lang="en-US" sz="800" spc="-20" dirty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en-US" sz="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-10" dirty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800" spc="-10" dirty="0">
                <a:latin typeface="Arial" panose="020B0604020202020204" pitchFamily="34" charset="0"/>
                <a:cs typeface="Arial" panose="020B0604020202020204" pitchFamily="34" charset="0"/>
              </a:rPr>
              <a:t>** In lieu of glasses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800" spc="-10" dirty="0">
                <a:latin typeface="Arial" panose="020B0604020202020204" pitchFamily="34" charset="0"/>
                <a:cs typeface="Arial" panose="020B0604020202020204" pitchFamily="34" charset="0"/>
              </a:rPr>
              <a:t>*** No out-of-pocket costs for frames at Target or Sears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EyeMed - Employee Navigator">
            <a:extLst>
              <a:ext uri="{FF2B5EF4-FFF2-40B4-BE49-F238E27FC236}">
                <a16:creationId xmlns:a16="http://schemas.microsoft.com/office/drawing/2014/main" id="{BE92CD03-1B84-4352-225F-56F764F019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7" b="20567"/>
          <a:stretch/>
        </p:blipFill>
        <p:spPr bwMode="auto">
          <a:xfrm>
            <a:off x="522272" y="1517347"/>
            <a:ext cx="3253188" cy="83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object 2">
            <a:extLst>
              <a:ext uri="{FF2B5EF4-FFF2-40B4-BE49-F238E27FC236}">
                <a16:creationId xmlns:a16="http://schemas.microsoft.com/office/drawing/2014/main" id="{4B0A72BD-C2A0-C86B-6D3D-3CBA8FC444B0}"/>
              </a:ext>
            </a:extLst>
          </p:cNvPr>
          <p:cNvGrpSpPr/>
          <p:nvPr/>
        </p:nvGrpSpPr>
        <p:grpSpPr>
          <a:xfrm>
            <a:off x="4021240" y="8245134"/>
            <a:ext cx="3285067" cy="1326076"/>
            <a:chOff x="1549028" y="4597439"/>
            <a:chExt cx="3285067" cy="4954905"/>
          </a:xfrm>
        </p:grpSpPr>
        <p:sp>
          <p:nvSpPr>
            <p:cNvPr id="17" name="object 4">
              <a:extLst>
                <a:ext uri="{FF2B5EF4-FFF2-40B4-BE49-F238E27FC236}">
                  <a16:creationId xmlns:a16="http://schemas.microsoft.com/office/drawing/2014/main" id="{0D353936-7BE2-DBD3-3D0C-6BDBE20961E3}"/>
                </a:ext>
              </a:extLst>
            </p:cNvPr>
            <p:cNvSpPr/>
            <p:nvPr/>
          </p:nvSpPr>
          <p:spPr>
            <a:xfrm>
              <a:off x="1557495" y="4597439"/>
              <a:ext cx="3276600" cy="4954905"/>
            </a:xfrm>
            <a:custGeom>
              <a:avLst/>
              <a:gdLst/>
              <a:ahLst/>
              <a:cxnLst/>
              <a:rect l="l" t="t" r="r" b="b"/>
              <a:pathLst>
                <a:path w="3276600" h="4954905">
                  <a:moveTo>
                    <a:pt x="3276600" y="0"/>
                  </a:moveTo>
                  <a:lnTo>
                    <a:pt x="0" y="0"/>
                  </a:lnTo>
                  <a:lnTo>
                    <a:pt x="0" y="4954524"/>
                  </a:lnTo>
                  <a:lnTo>
                    <a:pt x="3276600" y="4954524"/>
                  </a:lnTo>
                  <a:lnTo>
                    <a:pt x="3276600" y="0"/>
                  </a:lnTo>
                  <a:close/>
                </a:path>
              </a:pathLst>
            </a:custGeom>
            <a:solidFill>
              <a:schemeClr val="bg2">
                <a:alpha val="749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C2BC3925-38F9-5AFB-950B-B450A1C7586E}"/>
                </a:ext>
              </a:extLst>
            </p:cNvPr>
            <p:cNvSpPr/>
            <p:nvPr/>
          </p:nvSpPr>
          <p:spPr>
            <a:xfrm>
              <a:off x="1549028" y="4597439"/>
              <a:ext cx="3276600" cy="4943583"/>
            </a:xfrm>
            <a:custGeom>
              <a:avLst/>
              <a:gdLst/>
              <a:ahLst/>
              <a:cxnLst/>
              <a:rect l="l" t="t" r="r" b="b"/>
              <a:pathLst>
                <a:path w="3276600" h="4860290">
                  <a:moveTo>
                    <a:pt x="22860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0" y="0"/>
                  </a:lnTo>
                  <a:close/>
                </a:path>
                <a:path w="3276600" h="4860290">
                  <a:moveTo>
                    <a:pt x="3276600" y="2574036"/>
                  </a:moveTo>
                  <a:lnTo>
                    <a:pt x="990600" y="4860036"/>
                  </a:lnTo>
                  <a:lnTo>
                    <a:pt x="3276600" y="4860036"/>
                  </a:lnTo>
                  <a:lnTo>
                    <a:pt x="3276600" y="2574036"/>
                  </a:lnTo>
                  <a:close/>
                </a:path>
              </a:pathLst>
            </a:custGeom>
            <a:solidFill>
              <a:schemeClr val="bg2">
                <a:lumMod val="90000"/>
                <a:alpha val="50195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204070" y="8339424"/>
            <a:ext cx="3837735" cy="1052211"/>
          </a:xfrm>
          <a:prstGeom prst="rect">
            <a:avLst/>
          </a:prstGeom>
          <a:noFill/>
        </p:spPr>
        <p:txBody>
          <a:bodyPr vert="horz" wrap="square" lIns="0" tIns="83185" rIns="0" bIns="0" rtlCol="0">
            <a:spAutoFit/>
          </a:bodyPr>
          <a:lstStyle/>
          <a:p>
            <a:pPr marL="353060" marR="1493520">
              <a:lnSpc>
                <a:spcPct val="131200"/>
              </a:lnSpc>
              <a:spcBef>
                <a:spcPts val="655"/>
              </a:spcBef>
            </a:pPr>
            <a:r>
              <a:rPr sz="1600" spc="-120" dirty="0">
                <a:solidFill>
                  <a:srgbClr val="DE7AFF"/>
                </a:solidFill>
                <a:latin typeface="Arial Black"/>
                <a:cs typeface="Arial Black"/>
                <a:hlinkClick r:id="rId4"/>
              </a:rPr>
              <a:t>www.</a:t>
            </a:r>
            <a:r>
              <a:rPr lang="en-US" sz="1600" spc="-120" dirty="0">
                <a:solidFill>
                  <a:srgbClr val="DE7AFF"/>
                </a:solidFill>
                <a:latin typeface="Arial Black"/>
                <a:cs typeface="Arial Black"/>
                <a:hlinkClick r:id="rId4"/>
              </a:rPr>
              <a:t>eyemed.</a:t>
            </a:r>
            <a:r>
              <a:rPr sz="1600" spc="-120" dirty="0">
                <a:solidFill>
                  <a:srgbClr val="DE7AFF"/>
                </a:solidFill>
                <a:latin typeface="Arial Black"/>
                <a:cs typeface="Arial Black"/>
                <a:hlinkClick r:id="rId4"/>
              </a:rPr>
              <a:t>com</a:t>
            </a:r>
            <a:r>
              <a:rPr sz="1600" spc="-120" dirty="0">
                <a:solidFill>
                  <a:srgbClr val="DE7AFF"/>
                </a:solidFill>
                <a:latin typeface="Arial Black"/>
                <a:cs typeface="Arial Black"/>
              </a:rPr>
              <a:t> </a:t>
            </a:r>
            <a:r>
              <a:rPr sz="1600" spc="-130" dirty="0">
                <a:solidFill>
                  <a:schemeClr val="tx1"/>
                </a:solidFill>
                <a:latin typeface="Arial Black"/>
                <a:cs typeface="Arial Black"/>
              </a:rPr>
              <a:t>8</a:t>
            </a:r>
            <a:r>
              <a:rPr lang="en-US" sz="1600" spc="-130" dirty="0">
                <a:solidFill>
                  <a:schemeClr val="tx1"/>
                </a:solidFill>
                <a:latin typeface="Arial Black"/>
                <a:cs typeface="Arial Black"/>
              </a:rPr>
              <a:t>66-804-0982</a:t>
            </a:r>
            <a:endParaRPr sz="1600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pPr marL="353060">
              <a:lnSpc>
                <a:spcPct val="100000"/>
              </a:lnSpc>
              <a:spcBef>
                <a:spcPts val="600"/>
              </a:spcBef>
            </a:pPr>
            <a:r>
              <a:rPr sz="1600" spc="-85" dirty="0">
                <a:solidFill>
                  <a:schemeClr val="tx1"/>
                </a:solidFill>
                <a:latin typeface="Arial Black"/>
                <a:cs typeface="Arial Black"/>
                <a:hlinkClick r:id="rId5"/>
              </a:rPr>
              <a:t>Download</a:t>
            </a:r>
            <a:r>
              <a:rPr sz="1600" spc="-95" dirty="0">
                <a:solidFill>
                  <a:schemeClr val="tx1"/>
                </a:solidFill>
                <a:latin typeface="Arial Black"/>
                <a:cs typeface="Arial Black"/>
                <a:hlinkClick r:id="rId5"/>
              </a:rPr>
              <a:t> </a:t>
            </a:r>
            <a:r>
              <a:rPr sz="1600" spc="-60" dirty="0">
                <a:solidFill>
                  <a:schemeClr val="tx1"/>
                </a:solidFill>
                <a:latin typeface="Arial Black"/>
                <a:cs typeface="Arial Black"/>
                <a:hlinkClick r:id="rId5"/>
              </a:rPr>
              <a:t>the</a:t>
            </a:r>
            <a:r>
              <a:rPr sz="1600" spc="-70" dirty="0">
                <a:solidFill>
                  <a:schemeClr val="tx1"/>
                </a:solidFill>
                <a:latin typeface="Arial Black"/>
                <a:cs typeface="Arial Black"/>
                <a:hlinkClick r:id="rId5"/>
              </a:rPr>
              <a:t> </a:t>
            </a:r>
            <a:r>
              <a:rPr sz="1600" spc="-25" dirty="0">
                <a:solidFill>
                  <a:schemeClr val="tx1"/>
                </a:solidFill>
                <a:latin typeface="Arial Black"/>
                <a:cs typeface="Arial Black"/>
                <a:hlinkClick r:id="rId5"/>
              </a:rPr>
              <a:t>app</a:t>
            </a:r>
            <a:endParaRPr sz="16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9FDC62-5F5A-3553-BC1E-EA3F6A53EE6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7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170"/>
                </a:spcBef>
              </a:pPr>
              <a:t>1</a:t>
            </a:fld>
            <a:endParaRPr lang="en-US"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YADA">
      <a:dk1>
        <a:srgbClr val="000000"/>
      </a:dk1>
      <a:lt1>
        <a:srgbClr val="FFFFFF"/>
      </a:lt1>
      <a:dk2>
        <a:srgbClr val="7E8083"/>
      </a:dk2>
      <a:lt2>
        <a:srgbClr val="DADADA"/>
      </a:lt2>
      <a:accent1>
        <a:srgbClr val="D1092F"/>
      </a:accent1>
      <a:accent2>
        <a:srgbClr val="7E8083"/>
      </a:accent2>
      <a:accent3>
        <a:srgbClr val="DCDDDE"/>
      </a:accent3>
      <a:accent4>
        <a:srgbClr val="7E8083"/>
      </a:accent4>
      <a:accent5>
        <a:srgbClr val="DADADA"/>
      </a:accent5>
      <a:accent6>
        <a:srgbClr val="D1092F"/>
      </a:accent6>
      <a:hlink>
        <a:srgbClr val="D1092F"/>
      </a:hlink>
      <a:folHlink>
        <a:srgbClr val="D1092F"/>
      </a:folHlink>
    </a:clrScheme>
    <a:fontScheme name="Custom 3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20075</TotalTime>
  <Words>281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Calibri</vt:lpstr>
      <vt:lpstr>Gill Sans MT</vt:lpstr>
      <vt:lpstr>Lucida Sans</vt:lpstr>
      <vt:lpstr>Tahoma</vt:lpstr>
      <vt:lpstr>Times</vt:lpstr>
      <vt:lpstr>Office Theme</vt:lpstr>
      <vt:lpstr>Vision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Christensen</dc:creator>
  <cp:lastModifiedBy>Rodriguez, Kristen</cp:lastModifiedBy>
  <cp:revision>188</cp:revision>
  <dcterms:created xsi:type="dcterms:W3CDTF">2024-07-15T19:21:20Z</dcterms:created>
  <dcterms:modified xsi:type="dcterms:W3CDTF">2024-10-11T17:44:31Z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0x0101009B2E14B1AC40A841AEE6D472278D3838</vt:lpwstr>
  </property>
  <property fmtid="{D5CDD505-2E9C-101B-9397-08002B2CF9AE}" pid="3" name="Created">
    <vt:filetime>2024-06-26T00:00:00Z</vt:filetime>
  </property>
  <property fmtid="{D5CDD505-2E9C-101B-9397-08002B2CF9AE}" pid="4" name="Creator">
    <vt:lpwstr>Adobe InDesign 18.4 (Macintosh)</vt:lpwstr>
  </property>
  <property fmtid="{D5CDD505-2E9C-101B-9397-08002B2CF9AE}" pid="5" name="LastSaved">
    <vt:filetime>2024-07-15T00:00:00Z</vt:filetime>
  </property>
  <property fmtid="{D5CDD505-2E9C-101B-9397-08002B2CF9AE}" pid="6" name="Producer">
    <vt:lpwstr>Adobe PDF Library 17.0</vt:lpwstr>
  </property>
  <property fmtid="{D5CDD505-2E9C-101B-9397-08002B2CF9AE}" pid="7" name="_dlc_DocIdItemGuid">
    <vt:lpwstr>199c2167-5597-4974-8baf-994beecf4294</vt:lpwstr>
  </property>
</Properties>
</file>