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3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mark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543800"/>
            <a:ext cx="7772400" cy="2514600"/>
            <a:chOff x="0" y="7543800"/>
            <a:chExt cx="7772400" cy="2514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43800"/>
              <a:ext cx="7772400" cy="2514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600" y="9372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85800" y="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568946"/>
              <a:ext cx="2858770" cy="2489835"/>
            </a:xfrm>
            <a:custGeom>
              <a:avLst/>
              <a:gdLst/>
              <a:ahLst/>
              <a:cxnLst/>
              <a:rect l="l" t="t" r="r" b="b"/>
              <a:pathLst>
                <a:path w="2858770" h="2489834">
                  <a:moveTo>
                    <a:pt x="2858262" y="0"/>
                  </a:moveTo>
                  <a:lnTo>
                    <a:pt x="0" y="0"/>
                  </a:lnTo>
                  <a:lnTo>
                    <a:pt x="0" y="2489454"/>
                  </a:lnTo>
                  <a:lnTo>
                    <a:pt x="368808" y="2489454"/>
                  </a:lnTo>
                  <a:lnTo>
                    <a:pt x="285826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2160" y="652154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Pharmacy</a:t>
            </a:r>
            <a:r>
              <a:rPr lang="en-US" spc="-40" dirty="0"/>
              <a:t> – CVS</a:t>
            </a:r>
            <a:endParaRPr spc="-40" dirty="0"/>
          </a:p>
        </p:txBody>
      </p:sp>
      <p:sp>
        <p:nvSpPr>
          <p:cNvPr id="8" name="object 8"/>
          <p:cNvSpPr txBox="1"/>
          <p:nvPr/>
        </p:nvSpPr>
        <p:spPr>
          <a:xfrm>
            <a:off x="522160" y="5994908"/>
            <a:ext cx="3296285" cy="120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0"/>
              </a:spcBef>
            </a:pPr>
            <a:r>
              <a:rPr sz="1600" spc="-195" dirty="0">
                <a:solidFill>
                  <a:schemeClr val="tx1"/>
                </a:solidFill>
                <a:latin typeface="Arial Black"/>
                <a:cs typeface="Arial Black"/>
              </a:rPr>
              <a:t>Access</a:t>
            </a:r>
            <a:r>
              <a:rPr sz="1600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90" dirty="0">
                <a:solidFill>
                  <a:schemeClr val="tx1"/>
                </a:solidFill>
                <a:latin typeface="Arial Black"/>
                <a:cs typeface="Arial Black"/>
              </a:rPr>
              <a:t>Your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</a:rPr>
              <a:t>Prescription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chemeClr val="tx1"/>
                </a:solidFill>
                <a:latin typeface="Arial Black"/>
                <a:cs typeface="Arial Black"/>
              </a:rPr>
              <a:t>Drug </a:t>
            </a:r>
            <a:r>
              <a:rPr sz="1600" spc="-10" dirty="0">
                <a:solidFill>
                  <a:schemeClr val="tx1"/>
                </a:solidFill>
                <a:latin typeface="Arial Black"/>
                <a:cs typeface="Arial Black"/>
              </a:rPr>
              <a:t>Coverage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list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drugs,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find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estimates,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locate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pharmacy,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mail-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delivery,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important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about your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coverage.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921" y="1427479"/>
            <a:ext cx="67151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000" spc="-30" dirty="0">
                <a:latin typeface="Arial" panose="020B0604020202020204" pitchFamily="34" charset="0"/>
                <a:cs typeface="Arial" panose="020B0604020202020204" pitchFamily="34" charset="0"/>
              </a:rPr>
              <a:t>CVS is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plans.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90-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Aetna</a:t>
            </a:r>
            <a:r>
              <a:rPr sz="1000" spc="-50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pharmacy.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30-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listed.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sz="1000" spc="-4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000" spc="-5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sz="1000" spc="-4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4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coverage.</a:t>
            </a:r>
            <a:endParaRPr sz="1000" dirty="0">
              <a:solidFill>
                <a:srgbClr val="1A1A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CE1483EA-C402-DED9-51F4-66A9956DD3D7}"/>
              </a:ext>
            </a:extLst>
          </p:cNvPr>
          <p:cNvGrpSpPr/>
          <p:nvPr/>
        </p:nvGrpSpPr>
        <p:grpSpPr>
          <a:xfrm flipH="1">
            <a:off x="4402095" y="5670189"/>
            <a:ext cx="3094713" cy="1678758"/>
            <a:chOff x="1549028" y="4597439"/>
            <a:chExt cx="3285067" cy="495490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AC8F4A90-EDBE-F64C-819E-B979E090906E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A68CEC78-214F-5ABF-0E9A-BDD42B3A316F}"/>
                </a:ext>
              </a:extLst>
            </p:cNvPr>
            <p:cNvSpPr/>
            <p:nvPr/>
          </p:nvSpPr>
          <p:spPr>
            <a:xfrm>
              <a:off x="1549028" y="4597439"/>
              <a:ext cx="3276600" cy="4943582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3995" y="5884367"/>
            <a:ext cx="3911715" cy="108523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49885" marR="1315085" algn="l">
              <a:lnSpc>
                <a:spcPct val="175000"/>
              </a:lnSpc>
              <a:spcBef>
                <a:spcPts val="40"/>
              </a:spcBef>
              <a:spcAft>
                <a:spcPts val="800"/>
              </a:spcAft>
            </a:pPr>
            <a:r>
              <a:rPr lang="en-US" sz="1200" spc="-110" dirty="0">
                <a:solidFill>
                  <a:srgbClr val="1A1A1E"/>
                </a:solidFill>
                <a:latin typeface="Arial Black"/>
                <a:cs typeface="Arial Black"/>
              </a:rPr>
              <a:t>Visit:  </a:t>
            </a:r>
            <a:r>
              <a:rPr lang="en-US" sz="1200" spc="-40" dirty="0">
                <a:solidFill>
                  <a:schemeClr val="accent1"/>
                </a:solidFill>
                <a:latin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http://www.caremark.com/</a:t>
            </a:r>
            <a:endParaRPr lang="en-US" sz="1200" spc="-40" dirty="0">
              <a:solidFill>
                <a:schemeClr val="accent1"/>
              </a:solidFill>
              <a:latin typeface="Arial Black"/>
            </a:endParaRPr>
          </a:p>
          <a:p>
            <a:pPr lvl="3" algn="l">
              <a:lnSpc>
                <a:spcPct val="107000"/>
              </a:lnSpc>
              <a:spcAft>
                <a:spcPts val="800"/>
              </a:spcAft>
            </a:pPr>
            <a:r>
              <a:rPr lang="en-US" sz="1400" spc="-110" dirty="0">
                <a:solidFill>
                  <a:srgbClr val="1A1A1E"/>
                </a:solidFill>
                <a:latin typeface="Arial Black"/>
                <a:cs typeface="Arial Black"/>
              </a:rPr>
              <a:t>        Call: 833-775-1403</a:t>
            </a:r>
            <a:endParaRPr lang="en-US" sz="1400" spc="-95" dirty="0">
              <a:solidFill>
                <a:srgbClr val="1A1A1E"/>
              </a:solidFill>
              <a:latin typeface="Arial Black"/>
              <a:cs typeface="Arial Black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60D169-B1D4-DBDF-C71B-CC047A98AF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BB7EA5BE-709F-3438-6C27-DC3BDB4BB37F}"/>
              </a:ext>
            </a:extLst>
          </p:cNvPr>
          <p:cNvGraphicFramePr>
            <a:graphicFrameLocks noGrp="1"/>
          </p:cNvGraphicFramePr>
          <p:nvPr/>
        </p:nvGraphicFramePr>
        <p:xfrm>
          <a:off x="538160" y="2292869"/>
          <a:ext cx="6853242" cy="33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2344712083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747">
                  <a:extLst>
                    <a:ext uri="{9D8B030D-6E8A-4147-A177-3AD203B41FA5}">
                      <a16:colId xmlns:a16="http://schemas.microsoft.com/office/drawing/2014/main" val="3984336550"/>
                    </a:ext>
                  </a:extLst>
                </a:gridCol>
              </a:tblGrid>
              <a:tr h="5205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307340" marR="241935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 dirty="0">
                          <a:solidFill>
                            <a:srgbClr val="1A1A1E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Aetna</a:t>
                      </a:r>
                    </a:p>
                    <a:p>
                      <a:pPr marL="307340" marR="241935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 dirty="0">
                          <a:solidFill>
                            <a:srgbClr val="1A1A1E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Core APCN+</a:t>
                      </a:r>
                      <a:endParaRPr sz="1000" dirty="0">
                        <a:solidFill>
                          <a:srgbClr val="1A1A1E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8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07340" marR="241935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 dirty="0">
                        <a:solidFill>
                          <a:srgbClr val="1A1A1E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55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07340" marR="242570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 dirty="0">
                          <a:solidFill>
                            <a:srgbClr val="1A1A1E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Aetna</a:t>
                      </a:r>
                    </a:p>
                    <a:p>
                      <a:pPr marL="307340" marR="242570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 dirty="0">
                          <a:solidFill>
                            <a:srgbClr val="1A1A1E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High Deductible APCN+</a:t>
                      </a:r>
                      <a:endParaRPr lang="en-US" sz="1000" dirty="0">
                        <a:solidFill>
                          <a:srgbClr val="1A1A1E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88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07340" marR="242570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lang="en-US" sz="1000" dirty="0">
                        <a:solidFill>
                          <a:srgbClr val="1A1A1E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5588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 In-Network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Savings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 In-Network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Savings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3 Out-of-Network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Savings</a:t>
                      </a: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 In-Network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Savings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 In-Network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Savings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3 Out-of-Network</a:t>
                      </a: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Savings</a:t>
                      </a:r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35">
                <a:tc gridSpan="7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</a:t>
                      </a:r>
                      <a:r>
                        <a:rPr sz="800" spc="-3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6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</a:t>
                      </a:r>
                      <a:r>
                        <a:rPr sz="800" spc="-9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r>
                        <a:rPr sz="800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</a:t>
                      </a:r>
                      <a:endParaRPr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Covered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54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Covered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Non-preferred</a:t>
                      </a: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235">
                <a:tc gridSpan="7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54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A1A1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Covered</a:t>
                      </a:r>
                    </a:p>
                  </a:txBody>
                  <a:tcPr marL="0" marR="0" marT="425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540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Covered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lang="en-US" sz="800" spc="-25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Non-preferred</a:t>
                      </a: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solidFill>
                          <a:srgbClr val="1A1A1E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409">
                <a:tc gridSpan="7">
                  <a:txBody>
                    <a:bodyPr/>
                    <a:lstStyle/>
                    <a:p>
                      <a:pPr marL="74930">
                        <a:lnSpc>
                          <a:spcPts val="935"/>
                        </a:lnSpc>
                        <a:spcBef>
                          <a:spcPts val="409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20072</TotalTime>
  <Words>247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Gill Sans MT</vt:lpstr>
      <vt:lpstr>Tahoma</vt:lpstr>
      <vt:lpstr>Times</vt:lpstr>
      <vt:lpstr>Office Theme</vt:lpstr>
      <vt:lpstr>Pharmacy – CVS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182</cp:revision>
  <dcterms:created xsi:type="dcterms:W3CDTF">2024-07-15T19:21:20Z</dcterms:created>
  <dcterms:modified xsi:type="dcterms:W3CDTF">2024-09-24T13:45:44Z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