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2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53" d="100"/>
          <a:sy n="53" d="100"/>
        </p:scale>
        <p:origin x="19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apple.com/us/app/eyemed/id1531198681" TargetMode="External"/><Relationship Id="rId4" Type="http://schemas.openxmlformats.org/officeDocument/2006/relationships/hyperlink" Target="http://www.eyeme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7137" y="1608667"/>
            <a:ext cx="2987358" cy="25002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272" y="666765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Vision</a:t>
            </a:r>
            <a:r>
              <a:rPr spc="-110" dirty="0"/>
              <a:t> </a:t>
            </a:r>
            <a:r>
              <a:rPr spc="-20" dirty="0"/>
              <a:t>Plan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972" y="2408590"/>
            <a:ext cx="3282950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work,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reading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TV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activities,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though,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vision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help 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problems.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7790">
              <a:lnSpc>
                <a:spcPct val="100000"/>
              </a:lnSpc>
              <a:spcBef>
                <a:spcPts val="600"/>
              </a:spcBef>
            </a:pP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EyeMed</a:t>
            </a:r>
            <a:r>
              <a:rPr lang="en-US" sz="1000" spc="-25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entitles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benefits. 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procedures,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specified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dollar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amounts or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purchase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eyeglasses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contact lenses.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272" y="8406001"/>
            <a:ext cx="3129280" cy="940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125" dirty="0">
                <a:solidFill>
                  <a:srgbClr val="000101"/>
                </a:solidFill>
                <a:latin typeface="Arial Black"/>
                <a:cs typeface="Arial Black"/>
              </a:rPr>
              <a:t>Access</a:t>
            </a:r>
            <a:r>
              <a:rPr sz="1000" spc="-6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000101"/>
                </a:solidFill>
                <a:latin typeface="Arial Black"/>
                <a:cs typeface="Arial Black"/>
              </a:rPr>
              <a:t>your</a:t>
            </a:r>
            <a:r>
              <a:rPr sz="1000" spc="-4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vision</a:t>
            </a:r>
            <a:r>
              <a:rPr sz="1000" spc="-4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0101"/>
                </a:solidFill>
                <a:latin typeface="Arial Black"/>
                <a:cs typeface="Arial Black"/>
              </a:rPr>
              <a:t>coverage</a:t>
            </a:r>
            <a:endParaRPr sz="1000" dirty="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coverage,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card,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doctors,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discounts,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eyewear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fashions,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more,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contact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21452" y="2782823"/>
            <a:ext cx="1716405" cy="1716405"/>
          </a:xfrm>
          <a:custGeom>
            <a:avLst/>
            <a:gdLst/>
            <a:ahLst/>
            <a:cxnLst/>
            <a:rect l="l" t="t" r="r" b="b"/>
            <a:pathLst>
              <a:path w="1716404" h="1716404">
                <a:moveTo>
                  <a:pt x="1716024" y="0"/>
                </a:moveTo>
                <a:lnTo>
                  <a:pt x="0" y="1716024"/>
                </a:lnTo>
                <a:lnTo>
                  <a:pt x="1716024" y="1716024"/>
                </a:lnTo>
                <a:lnTo>
                  <a:pt x="1716024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1127" y="4495800"/>
          <a:ext cx="6706730" cy="3362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7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75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Vision Plan</a:t>
                      </a:r>
                      <a:endParaRPr sz="1000" spc="-60" dirty="0">
                        <a:solidFill>
                          <a:schemeClr val="tx1"/>
                        </a:solidFill>
                        <a:latin typeface="Arial Black"/>
                        <a:ea typeface="+mn-ea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Member Cost In-Network*</a:t>
                      </a:r>
                      <a:endParaRPr sz="1000" spc="-60" dirty="0">
                        <a:solidFill>
                          <a:schemeClr val="tx1"/>
                        </a:solidFill>
                        <a:latin typeface="Arial Black"/>
                        <a:ea typeface="+mn-ea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70296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Lucida Sans"/>
                        </a:rPr>
                        <a:t>Plan Features</a:t>
                      </a:r>
                      <a:endParaRPr sz="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Lucida Sans"/>
                      </a:endParaRPr>
                    </a:p>
                  </a:txBody>
                  <a:tcPr marL="0" marR="0" marT="6540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742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24842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</a:t>
                      </a:r>
                      <a:r>
                        <a:rPr sz="9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</a:t>
                      </a: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en-US"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  <a:r>
                        <a:rPr sz="800" spc="-20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Lenses</a:t>
                      </a: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en-US"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02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Vision</a:t>
                      </a:r>
                      <a:r>
                        <a:rPr sz="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96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Bifocal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96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Trifocal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05"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Frames</a:t>
                      </a:r>
                      <a:r>
                        <a:rPr sz="9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800" spc="-25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r>
                        <a:rPr lang="en-US"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95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allowance: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spc="-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r>
                        <a:rPr sz="8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800" spc="-4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over $130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9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Lenses*</a:t>
                      </a:r>
                      <a:r>
                        <a:rPr lang="en-US"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sz="9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800" spc="-25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02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Medically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Necessary</a:t>
                      </a:r>
                      <a:r>
                        <a:rPr sz="800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00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allowance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15% off any amount above allowance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07743" y="7916098"/>
            <a:ext cx="5158740" cy="407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" spc="-3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 have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vision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lang="en-US" sz="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wish,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will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less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45" dirty="0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en-US" sz="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** In lieu of glasses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*** No out-of-pocket costs for frames at Target or Sears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yeMed - Employee Navigator">
            <a:extLst>
              <a:ext uri="{FF2B5EF4-FFF2-40B4-BE49-F238E27FC236}">
                <a16:creationId xmlns:a16="http://schemas.microsoft.com/office/drawing/2014/main" id="{BE92CD03-1B84-4352-225F-56F764F01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7" b="20567"/>
          <a:stretch/>
        </p:blipFill>
        <p:spPr bwMode="auto">
          <a:xfrm>
            <a:off x="522272" y="1517347"/>
            <a:ext cx="3253188" cy="8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object 2">
            <a:extLst>
              <a:ext uri="{FF2B5EF4-FFF2-40B4-BE49-F238E27FC236}">
                <a16:creationId xmlns:a16="http://schemas.microsoft.com/office/drawing/2014/main" id="{4B0A72BD-C2A0-C86B-6D3D-3CBA8FC444B0}"/>
              </a:ext>
            </a:extLst>
          </p:cNvPr>
          <p:cNvGrpSpPr/>
          <p:nvPr/>
        </p:nvGrpSpPr>
        <p:grpSpPr>
          <a:xfrm>
            <a:off x="4021240" y="8245134"/>
            <a:ext cx="3285067" cy="1326076"/>
            <a:chOff x="1549028" y="4597439"/>
            <a:chExt cx="3285067" cy="4954905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0D353936-7BE2-DBD3-3D0C-6BDBE20961E3}"/>
                </a:ext>
              </a:extLst>
            </p:cNvPr>
            <p:cNvSpPr/>
            <p:nvPr/>
          </p:nvSpPr>
          <p:spPr>
            <a:xfrm>
              <a:off x="1557495" y="4597439"/>
              <a:ext cx="3276600" cy="4954905"/>
            </a:xfrm>
            <a:custGeom>
              <a:avLst/>
              <a:gdLst/>
              <a:ahLst/>
              <a:cxnLst/>
              <a:rect l="l" t="t" r="r" b="b"/>
              <a:pathLst>
                <a:path w="3276600" h="4954905">
                  <a:moveTo>
                    <a:pt x="3276600" y="0"/>
                  </a:moveTo>
                  <a:lnTo>
                    <a:pt x="0" y="0"/>
                  </a:lnTo>
                  <a:lnTo>
                    <a:pt x="0" y="4954524"/>
                  </a:lnTo>
                  <a:lnTo>
                    <a:pt x="3276600" y="4954524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chemeClr val="bg2">
                <a:alpha val="749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C2BC3925-38F9-5AFB-950B-B450A1C7586E}"/>
                </a:ext>
              </a:extLst>
            </p:cNvPr>
            <p:cNvSpPr/>
            <p:nvPr/>
          </p:nvSpPr>
          <p:spPr>
            <a:xfrm>
              <a:off x="1549028" y="4597439"/>
              <a:ext cx="3276600" cy="4943583"/>
            </a:xfrm>
            <a:custGeom>
              <a:avLst/>
              <a:gdLst/>
              <a:ahLst/>
              <a:cxnLst/>
              <a:rect l="l" t="t" r="r" b="b"/>
              <a:pathLst>
                <a:path w="3276600" h="4860290">
                  <a:moveTo>
                    <a:pt x="2286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0" y="0"/>
                  </a:lnTo>
                  <a:close/>
                </a:path>
                <a:path w="3276600" h="4860290">
                  <a:moveTo>
                    <a:pt x="3276600" y="2574036"/>
                  </a:moveTo>
                  <a:lnTo>
                    <a:pt x="990600" y="4860036"/>
                  </a:lnTo>
                  <a:lnTo>
                    <a:pt x="3276600" y="4860036"/>
                  </a:lnTo>
                  <a:lnTo>
                    <a:pt x="3276600" y="2574036"/>
                  </a:lnTo>
                  <a:close/>
                </a:path>
              </a:pathLst>
            </a:custGeom>
            <a:solidFill>
              <a:schemeClr val="bg2">
                <a:lumMod val="9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04070" y="8339424"/>
            <a:ext cx="3837735" cy="1052211"/>
          </a:xfrm>
          <a:prstGeom prst="rect">
            <a:avLst/>
          </a:prstGeom>
          <a:noFill/>
        </p:spPr>
        <p:txBody>
          <a:bodyPr vert="horz" wrap="square" lIns="0" tIns="83185" rIns="0" bIns="0" rtlCol="0">
            <a:spAutoFit/>
          </a:bodyPr>
          <a:lstStyle/>
          <a:p>
            <a:pPr marL="353060" marR="1493520">
              <a:lnSpc>
                <a:spcPct val="131200"/>
              </a:lnSpc>
              <a:spcBef>
                <a:spcPts val="655"/>
              </a:spcBef>
            </a:pP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www.</a:t>
            </a:r>
            <a:r>
              <a:rPr lang="en-US"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eyemed.</a:t>
            </a: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com</a:t>
            </a: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</a:rPr>
              <a:t> </a:t>
            </a:r>
            <a:r>
              <a:rPr sz="1600" spc="-130" dirty="0">
                <a:solidFill>
                  <a:schemeClr val="tx1"/>
                </a:solidFill>
                <a:latin typeface="Arial Black"/>
                <a:cs typeface="Arial Black"/>
              </a:rPr>
              <a:t>8</a:t>
            </a:r>
            <a:r>
              <a:rPr lang="en-US" sz="1600" spc="-130" dirty="0">
                <a:solidFill>
                  <a:schemeClr val="tx1"/>
                </a:solidFill>
                <a:latin typeface="Arial Black"/>
                <a:cs typeface="Arial Black"/>
              </a:rPr>
              <a:t>66-804-0982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353060">
              <a:lnSpc>
                <a:spcPct val="100000"/>
              </a:lnSpc>
              <a:spcBef>
                <a:spcPts val="600"/>
              </a:spcBef>
            </a:pPr>
            <a:r>
              <a:rPr sz="1600" spc="-8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Download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 </a:t>
            </a:r>
            <a:r>
              <a:rPr sz="1600" spc="-60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the</a:t>
            </a:r>
            <a:r>
              <a:rPr sz="1600" spc="-70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app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FDC62-5F5A-3553-BC1E-EA3F6A53EE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20075</TotalTime>
  <Words>281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Gill Sans MT</vt:lpstr>
      <vt:lpstr>Lucida Sans</vt:lpstr>
      <vt:lpstr>Tahoma</vt:lpstr>
      <vt:lpstr>Times</vt:lpstr>
      <vt:lpstr>Office Theme</vt:lpstr>
      <vt:lpstr>Vision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188</cp:revision>
  <dcterms:created xsi:type="dcterms:W3CDTF">2024-07-15T19:21:20Z</dcterms:created>
  <dcterms:modified xsi:type="dcterms:W3CDTF">2024-09-24T13:48:46Z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