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2" r:id="rId2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4EF4C08-0B6D-2B56-FDBF-DCB4D4E71AB0}" name="Crudele, David" initials="DC" userId="S::dcrudele@bayada.com::4234ac3a-1470-441f-8b3b-dd2dd7adbb40" providerId="AD"/>
  <p188:author id="{BADD270F-2FC9-5405-9785-A0B1CC0FEAC1}" name="David Schwager" initials="DS" userId="S::David.Schwager@alliant.com::5d17f50f-ba4e-45e8-9cd9-0b5f4fc791f3" providerId="AD"/>
  <p188:author id="{54269D2E-9FDB-81C1-3BC0-53FAC3B58F58}" name="Weinstein, Lisa" initials="LW" userId="S::lweinstein1@bayada.com::5bfd0498-fe97-44c0-a55b-08ad59e4afba" providerId="AD"/>
  <p188:author id="{C4D17C47-56F5-ED71-C712-6922C24B47FA}" name="Dowling, Katelyn" initials="KD" userId="S::kdowling@bayada.com::3a1c91f9-830f-432f-8cdb-06129e06fef0" providerId="AD"/>
  <p188:author id="{58D74C8A-EE61-DD88-563A-23B6F91A707C}" name="Wagner, Kait" initials="KW" userId="S::kwagner1@bayada.com::45ecb98f-6b2c-4da9-9165-082755caa45f" providerId="AD"/>
  <p188:author id="{846A9C90-A844-D2C1-6A27-81FA41F6B5A3}" name="Alexandra Garavaglia" initials="AG" userId="S::Alexandra.Garavaglia@alliant.com::b2038530-17b9-439a-90cf-7c85415979af" providerId="AD"/>
  <p188:author id="{9096349C-35EE-63AB-2914-56BD4EE3864E}" name="Rodriguez, Kristen" initials="KR" userId="S::krodriguez3@bayada.com::0f2170c0-df1e-4aa6-9b37-5d33158f637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A1E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3792" autoAdjust="0"/>
  </p:normalViewPr>
  <p:slideViewPr>
    <p:cSldViewPr>
      <p:cViewPr varScale="1">
        <p:scale>
          <a:sx n="53" d="100"/>
          <a:sy n="53" d="100"/>
        </p:scale>
        <p:origin x="1908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F1BB7-3F8A-4B6F-AC9E-31EEFBFA767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74925" y="1257300"/>
            <a:ext cx="262255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3C6A4-A372-462B-9354-4CE1D8546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94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1E55-CB42-4DA8-8AC7-0FA4AC5FA7AF}" type="datetime1">
              <a:rPr lang="en-US" smtClean="0"/>
              <a:t>9/24/2024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38100">
              <a:spcBef>
                <a:spcPts val="170"/>
              </a:spcBef>
            </a:pPr>
            <a:fld id="{81D60167-4931-47E6-BA6A-407CBD079E47}" type="slidenum">
              <a:rPr lang="en-US" spc="-25" smtClean="0"/>
              <a:pPr marL="38100">
                <a:spcBef>
                  <a:spcPts val="170"/>
                </a:spcBef>
              </a:pPr>
              <a:t>‹#›</a:t>
            </a:fld>
            <a:endParaRPr lang="en-US"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D35E0E30-6487-19DD-17DA-C98888EA2595}"/>
              </a:ext>
            </a:extLst>
          </p:cNvPr>
          <p:cNvSpPr/>
          <p:nvPr userDrawn="1"/>
        </p:nvSpPr>
        <p:spPr>
          <a:xfrm>
            <a:off x="7086600" y="9372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685800" y="0"/>
                </a:moveTo>
                <a:lnTo>
                  <a:pt x="0" y="685800"/>
                </a:lnTo>
                <a:lnTo>
                  <a:pt x="685800" y="685800"/>
                </a:lnTo>
                <a:lnTo>
                  <a:pt x="68580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1647" y="4303853"/>
            <a:ext cx="6780530" cy="276999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89AE9-C710-49F6-87EA-1104585198DA}" type="datetime1">
              <a:rPr lang="en-US" smtClean="0"/>
              <a:t>9/24/2024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38100">
              <a:spcBef>
                <a:spcPts val="170"/>
              </a:spcBef>
            </a:pPr>
            <a:fld id="{81D60167-4931-47E6-BA6A-407CBD079E47}" type="slidenum">
              <a:rPr lang="en-US" spc="-25" smtClean="0"/>
              <a:pPr marL="38100">
                <a:spcBef>
                  <a:spcPts val="170"/>
                </a:spcBef>
              </a:pPr>
              <a:t>‹#›</a:t>
            </a:fld>
            <a:endParaRPr lang="en-US"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>
            <a:extLst>
              <a:ext uri="{FF2B5EF4-FFF2-40B4-BE49-F238E27FC236}">
                <a16:creationId xmlns:a16="http://schemas.microsoft.com/office/drawing/2014/main" id="{736F76BE-5328-2A36-3095-1D783F438DBE}"/>
              </a:ext>
            </a:extLst>
          </p:cNvPr>
          <p:cNvSpPr/>
          <p:nvPr userDrawn="1"/>
        </p:nvSpPr>
        <p:spPr>
          <a:xfrm>
            <a:off x="7086600" y="9372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685800" y="0"/>
                </a:moveTo>
                <a:lnTo>
                  <a:pt x="0" y="685800"/>
                </a:lnTo>
                <a:lnTo>
                  <a:pt x="685800" y="685800"/>
                </a:lnTo>
                <a:lnTo>
                  <a:pt x="68580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2160" y="3537267"/>
            <a:ext cx="329692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949445" y="3404044"/>
            <a:ext cx="328295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8810085-129D-6A1B-4FDE-AF1C77A97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7BD4-36B7-4EAD-9462-CACC62C7A55E}" type="datetime1">
              <a:rPr lang="en-US" smtClean="0"/>
              <a:t>9/24/2024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9EB6B12-E2C0-FB44-AA90-ACB428C2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4E2BD07-29DD-14C1-B377-3A441D15F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C0AE8E11-59CE-805E-5819-D082F4C08D7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9D3593FF-B429-4436-3F4A-7E94331162F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8600" y="4572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rgbClr val="C3092B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771130" cy="10058400"/>
          </a:xfrm>
          <a:custGeom>
            <a:avLst/>
            <a:gdLst/>
            <a:ahLst/>
            <a:cxnLst/>
            <a:rect l="l" t="t" r="r" b="b"/>
            <a:pathLst>
              <a:path w="7771130" h="10058400">
                <a:moveTo>
                  <a:pt x="7770876" y="0"/>
                </a:moveTo>
                <a:lnTo>
                  <a:pt x="0" y="0"/>
                </a:lnTo>
                <a:lnTo>
                  <a:pt x="0" y="10058400"/>
                </a:lnTo>
                <a:lnTo>
                  <a:pt x="7770876" y="10058400"/>
                </a:lnTo>
                <a:lnTo>
                  <a:pt x="7770876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5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7772400" y="0"/>
                </a:moveTo>
                <a:lnTo>
                  <a:pt x="4748428" y="0"/>
                </a:lnTo>
                <a:lnTo>
                  <a:pt x="0" y="4748428"/>
                </a:lnTo>
                <a:lnTo>
                  <a:pt x="0" y="10058400"/>
                </a:lnTo>
                <a:lnTo>
                  <a:pt x="4615116" y="10058400"/>
                </a:lnTo>
                <a:lnTo>
                  <a:pt x="7772400" y="6901129"/>
                </a:lnTo>
                <a:lnTo>
                  <a:pt x="77724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39495" y="466344"/>
            <a:ext cx="6692265" cy="1972310"/>
          </a:xfrm>
          <a:custGeom>
            <a:avLst/>
            <a:gdLst/>
            <a:ahLst/>
            <a:cxnLst/>
            <a:rect l="l" t="t" r="r" b="b"/>
            <a:pathLst>
              <a:path w="6692265" h="1972310">
                <a:moveTo>
                  <a:pt x="6691883" y="0"/>
                </a:moveTo>
                <a:lnTo>
                  <a:pt x="0" y="0"/>
                </a:lnTo>
                <a:lnTo>
                  <a:pt x="0" y="1972055"/>
                </a:lnTo>
                <a:lnTo>
                  <a:pt x="6691883" y="1972055"/>
                </a:lnTo>
                <a:lnTo>
                  <a:pt x="6691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+mj-lt"/>
                <a:cs typeface="Tahom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E50F0-E770-40B6-8BDE-199E76D998EB}" type="datetime1">
              <a:rPr lang="en-US" smtClean="0"/>
              <a:t>9/24/2024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  <p:pic>
        <p:nvPicPr>
          <p:cNvPr id="6" name="Picture 5" descr="A person wearing a white lab coat&#10;&#10;Description automatically generated">
            <a:extLst>
              <a:ext uri="{FF2B5EF4-FFF2-40B4-BE49-F238E27FC236}">
                <a16:creationId xmlns:a16="http://schemas.microsoft.com/office/drawing/2014/main" id="{5AA07273-32FA-4390-6448-38DE050EA4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4" r="25805"/>
          <a:stretch/>
        </p:blipFill>
        <p:spPr>
          <a:xfrm>
            <a:off x="-152399" y="-87794"/>
            <a:ext cx="7970398" cy="10494693"/>
          </a:xfrm>
          <a:prstGeom prst="rect">
            <a:avLst/>
          </a:prstGeom>
        </p:spPr>
      </p:pic>
      <p:pic>
        <p:nvPicPr>
          <p:cNvPr id="7" name="Picture 2" descr="Bayada Home Health Care: Reviews and Costs in 2024 | The Senior List">
            <a:extLst>
              <a:ext uri="{FF2B5EF4-FFF2-40B4-BE49-F238E27FC236}">
                <a16:creationId xmlns:a16="http://schemas.microsoft.com/office/drawing/2014/main" id="{09996732-E27D-C656-88A5-826178AA6A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492" y="82933"/>
            <a:ext cx="2825621" cy="147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0" y="0"/>
            <a:ext cx="7771130" cy="10058400"/>
          </a:xfrm>
          <a:custGeom>
            <a:avLst/>
            <a:gdLst/>
            <a:ahLst/>
            <a:cxnLst/>
            <a:rect l="l" t="t" r="r" b="b"/>
            <a:pathLst>
              <a:path w="7771130" h="10058400">
                <a:moveTo>
                  <a:pt x="7770876" y="0"/>
                </a:moveTo>
                <a:lnTo>
                  <a:pt x="0" y="0"/>
                </a:lnTo>
                <a:lnTo>
                  <a:pt x="0" y="10058400"/>
                </a:lnTo>
                <a:lnTo>
                  <a:pt x="7770876" y="10058400"/>
                </a:lnTo>
                <a:lnTo>
                  <a:pt x="7770876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0" y="-14514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7772400" y="0"/>
                </a:moveTo>
                <a:lnTo>
                  <a:pt x="4748428" y="0"/>
                </a:lnTo>
                <a:lnTo>
                  <a:pt x="0" y="4748428"/>
                </a:lnTo>
                <a:lnTo>
                  <a:pt x="0" y="10058400"/>
                </a:lnTo>
                <a:lnTo>
                  <a:pt x="4615116" y="10058400"/>
                </a:lnTo>
                <a:lnTo>
                  <a:pt x="7772400" y="6901129"/>
                </a:lnTo>
                <a:lnTo>
                  <a:pt x="77724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39495" y="466344"/>
            <a:ext cx="6692265" cy="1972310"/>
          </a:xfrm>
          <a:custGeom>
            <a:avLst/>
            <a:gdLst/>
            <a:ahLst/>
            <a:cxnLst/>
            <a:rect l="l" t="t" r="r" b="b"/>
            <a:pathLst>
              <a:path w="6692265" h="1972310">
                <a:moveTo>
                  <a:pt x="6691883" y="0"/>
                </a:moveTo>
                <a:lnTo>
                  <a:pt x="0" y="0"/>
                </a:lnTo>
                <a:lnTo>
                  <a:pt x="0" y="1972055"/>
                </a:lnTo>
                <a:lnTo>
                  <a:pt x="6691883" y="1972055"/>
                </a:lnTo>
                <a:lnTo>
                  <a:pt x="6691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+mj-lt"/>
                <a:cs typeface="Tahoma"/>
              </a:defRPr>
            </a:lvl1pPr>
          </a:lstStyle>
          <a:p>
            <a:endParaRPr dirty="0"/>
          </a:p>
        </p:txBody>
      </p:sp>
      <p:pic>
        <p:nvPicPr>
          <p:cNvPr id="6" name="Picture 5" descr="A person wearing a white lab coat&#10;&#10;Description automatically generated">
            <a:extLst>
              <a:ext uri="{FF2B5EF4-FFF2-40B4-BE49-F238E27FC236}">
                <a16:creationId xmlns:a16="http://schemas.microsoft.com/office/drawing/2014/main" id="{F3AD7415-9646-A539-0456-A059DB4982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5" r="22807"/>
          <a:stretch/>
        </p:blipFill>
        <p:spPr>
          <a:xfrm>
            <a:off x="-1270" y="-70705"/>
            <a:ext cx="8688070" cy="10158359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  <p:pic>
        <p:nvPicPr>
          <p:cNvPr id="7" name="Picture 2" descr="Bayada Home Health Care: Reviews and Costs in 2024 | The Senior List">
            <a:extLst>
              <a:ext uri="{FF2B5EF4-FFF2-40B4-BE49-F238E27FC236}">
                <a16:creationId xmlns:a16="http://schemas.microsoft.com/office/drawing/2014/main" id="{232C963F-D607-4652-824D-394D1D2E7A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332" y="47705"/>
            <a:ext cx="2825621" cy="147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95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7F3DD-37AA-4D9C-82DF-39129EC0A5B7}" type="datetime1">
              <a:rPr lang="en-US" smtClean="0"/>
              <a:t>9/24/2024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086600" y="9372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685800" y="0"/>
                </a:moveTo>
                <a:lnTo>
                  <a:pt x="0" y="685800"/>
                </a:lnTo>
                <a:lnTo>
                  <a:pt x="685800" y="685800"/>
                </a:lnTo>
                <a:lnTo>
                  <a:pt x="68580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588062"/>
            <a:ext cx="7772400" cy="752475"/>
          </a:xfrm>
          <a:custGeom>
            <a:avLst/>
            <a:gdLst/>
            <a:ahLst/>
            <a:cxnLst/>
            <a:rect l="l" t="t" r="r" b="b"/>
            <a:pathLst>
              <a:path w="7772400" h="752475">
                <a:moveTo>
                  <a:pt x="7772400" y="0"/>
                </a:moveTo>
                <a:lnTo>
                  <a:pt x="0" y="0"/>
                </a:lnTo>
                <a:lnTo>
                  <a:pt x="0" y="751954"/>
                </a:lnTo>
                <a:lnTo>
                  <a:pt x="7772400" y="751954"/>
                </a:lnTo>
                <a:lnTo>
                  <a:pt x="77724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2287" y="541681"/>
            <a:ext cx="6419850" cy="55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1647" y="4303853"/>
            <a:ext cx="6780530" cy="2440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08C4A-236E-49CA-928F-13A4AF4BD21A}" type="datetime1">
              <a:rPr lang="en-US" smtClean="0"/>
              <a:t>9/24/2024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471409" y="9762306"/>
            <a:ext cx="23431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38100">
              <a:spcBef>
                <a:spcPts val="170"/>
              </a:spcBef>
            </a:pPr>
            <a:fld id="{81D60167-4931-47E6-BA6A-407CBD079E47}" type="slidenum">
              <a:rPr lang="en-US" spc="-25" smtClean="0"/>
              <a:pPr marL="38100">
                <a:spcBef>
                  <a:spcPts val="170"/>
                </a:spcBef>
              </a:pPr>
              <a:t>‹#›</a:t>
            </a:fld>
            <a:endParaRPr lang="en-US"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4" r:id="rId5"/>
    <p:sldLayoutId id="2147483665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86600" y="9372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685800" y="0"/>
                </a:moveTo>
                <a:lnTo>
                  <a:pt x="0" y="685800"/>
                </a:lnTo>
                <a:lnTo>
                  <a:pt x="685800" y="685800"/>
                </a:lnTo>
                <a:lnTo>
                  <a:pt x="685800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67118"/>
            <a:ext cx="7772400" cy="750570"/>
          </a:xfrm>
          <a:custGeom>
            <a:avLst/>
            <a:gdLst/>
            <a:ahLst/>
            <a:cxnLst/>
            <a:rect l="l" t="t" r="r" b="b"/>
            <a:pathLst>
              <a:path w="7772400" h="750569">
                <a:moveTo>
                  <a:pt x="7772400" y="0"/>
                </a:moveTo>
                <a:lnTo>
                  <a:pt x="0" y="0"/>
                </a:lnTo>
                <a:lnTo>
                  <a:pt x="0" y="750557"/>
                </a:lnTo>
                <a:lnTo>
                  <a:pt x="7772400" y="750557"/>
                </a:lnTo>
                <a:lnTo>
                  <a:pt x="7772400" y="0"/>
                </a:lnTo>
                <a:close/>
              </a:path>
            </a:pathLst>
          </a:custGeom>
          <a:solidFill>
            <a:srgbClr val="002F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48403" y="8534400"/>
            <a:ext cx="1524000" cy="1524000"/>
          </a:xfrm>
          <a:custGeom>
            <a:avLst/>
            <a:gdLst/>
            <a:ahLst/>
            <a:cxnLst/>
            <a:rect l="l" t="t" r="r" b="b"/>
            <a:pathLst>
              <a:path w="1524000" h="1524000">
                <a:moveTo>
                  <a:pt x="1524000" y="0"/>
                </a:moveTo>
                <a:lnTo>
                  <a:pt x="0" y="1524000"/>
                </a:lnTo>
                <a:lnTo>
                  <a:pt x="1524000" y="1524000"/>
                </a:lnTo>
                <a:lnTo>
                  <a:pt x="152400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7772400" cy="3124200"/>
            <a:chOff x="0" y="0"/>
            <a:chExt cx="7772400" cy="3124200"/>
          </a:xfrm>
          <a:solidFill>
            <a:schemeClr val="bg2"/>
          </a:solidFill>
        </p:grpSpPr>
        <p:sp>
          <p:nvSpPr>
            <p:cNvPr id="6" name="object 6"/>
            <p:cNvSpPr/>
            <p:nvPr/>
          </p:nvSpPr>
          <p:spPr>
            <a:xfrm>
              <a:off x="0" y="0"/>
              <a:ext cx="3124200" cy="3124200"/>
            </a:xfrm>
            <a:custGeom>
              <a:avLst/>
              <a:gdLst/>
              <a:ahLst/>
              <a:cxnLst/>
              <a:rect l="l" t="t" r="r" b="b"/>
              <a:pathLst>
                <a:path w="3124200" h="3124200">
                  <a:moveTo>
                    <a:pt x="3124200" y="0"/>
                  </a:moveTo>
                  <a:lnTo>
                    <a:pt x="0" y="0"/>
                  </a:lnTo>
                  <a:lnTo>
                    <a:pt x="0" y="3124200"/>
                  </a:lnTo>
                  <a:lnTo>
                    <a:pt x="31242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466344"/>
              <a:ext cx="7772400" cy="753110"/>
            </a:xfrm>
            <a:custGeom>
              <a:avLst/>
              <a:gdLst/>
              <a:ahLst/>
              <a:cxnLst/>
              <a:rect l="l" t="t" r="r" b="b"/>
              <a:pathLst>
                <a:path w="7772400" h="753110">
                  <a:moveTo>
                    <a:pt x="7772400" y="0"/>
                  </a:moveTo>
                  <a:lnTo>
                    <a:pt x="0" y="0"/>
                  </a:lnTo>
                  <a:lnTo>
                    <a:pt x="0" y="752855"/>
                  </a:lnTo>
                  <a:lnTo>
                    <a:pt x="7772400" y="752855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7086600" y="9372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685800" y="0"/>
                </a:moveTo>
                <a:lnTo>
                  <a:pt x="0" y="685800"/>
                </a:lnTo>
                <a:lnTo>
                  <a:pt x="685800" y="685800"/>
                </a:lnTo>
                <a:lnTo>
                  <a:pt x="68580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22287" y="541681"/>
            <a:ext cx="6419850" cy="5507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Medical</a:t>
            </a:r>
            <a:r>
              <a:rPr spc="-85" dirty="0"/>
              <a:t> </a:t>
            </a:r>
            <a:r>
              <a:rPr dirty="0"/>
              <a:t>Plan</a:t>
            </a:r>
            <a:r>
              <a:rPr spc="-75" dirty="0"/>
              <a:t> </a:t>
            </a:r>
            <a:r>
              <a:rPr spc="-10" dirty="0"/>
              <a:t>Comparison</a:t>
            </a:r>
            <a:r>
              <a:rPr lang="en-US" spc="-10" dirty="0"/>
              <a:t> </a:t>
            </a:r>
            <a:endParaRPr spc="-10" dirty="0"/>
          </a:p>
        </p:txBody>
      </p:sp>
      <p:sp>
        <p:nvSpPr>
          <p:cNvPr id="11" name="object 11"/>
          <p:cNvSpPr/>
          <p:nvPr/>
        </p:nvSpPr>
        <p:spPr>
          <a:xfrm>
            <a:off x="534987" y="2511894"/>
            <a:ext cx="1836420" cy="648335"/>
          </a:xfrm>
          <a:custGeom>
            <a:avLst/>
            <a:gdLst/>
            <a:ahLst/>
            <a:cxnLst/>
            <a:rect l="l" t="t" r="r" b="b"/>
            <a:pathLst>
              <a:path w="1836420" h="648335">
                <a:moveTo>
                  <a:pt x="1836000" y="0"/>
                </a:moveTo>
                <a:lnTo>
                  <a:pt x="1293812" y="0"/>
                </a:lnTo>
                <a:lnTo>
                  <a:pt x="0" y="0"/>
                </a:lnTo>
                <a:lnTo>
                  <a:pt x="0" y="648004"/>
                </a:lnTo>
                <a:lnTo>
                  <a:pt x="1293812" y="648004"/>
                </a:lnTo>
                <a:lnTo>
                  <a:pt x="1836000" y="648004"/>
                </a:lnTo>
                <a:lnTo>
                  <a:pt x="1836000" y="324002"/>
                </a:lnTo>
                <a:lnTo>
                  <a:pt x="1836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528635" y="1425458"/>
          <a:ext cx="6708779" cy="7195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4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79587744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353603607"/>
                    </a:ext>
                  </a:extLst>
                </a:gridCol>
                <a:gridCol w="1827214">
                  <a:extLst>
                    <a:ext uri="{9D8B030D-6E8A-4147-A177-3AD203B41FA5}">
                      <a16:colId xmlns:a16="http://schemas.microsoft.com/office/drawing/2014/main" val="1685612883"/>
                    </a:ext>
                  </a:extLst>
                </a:gridCol>
              </a:tblGrid>
              <a:tr h="766052"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78130" marR="213360" indent="-32384" algn="ctr">
                        <a:lnSpc>
                          <a:spcPct val="100000"/>
                        </a:lnSpc>
                      </a:pPr>
                      <a:r>
                        <a:rPr lang="en-US" sz="1000" spc="-85" dirty="0">
                          <a:solidFill>
                            <a:schemeClr val="tx1"/>
                          </a:solidFill>
                          <a:latin typeface="Arial Black"/>
                          <a:ea typeface="+mn-ea"/>
                          <a:cs typeface="Times New Roman"/>
                        </a:rPr>
                        <a:t>HMSA </a:t>
                      </a:r>
                    </a:p>
                    <a:p>
                      <a:pPr marL="278130" marR="213360" indent="-32384" algn="ctr">
                        <a:lnSpc>
                          <a:spcPct val="100000"/>
                        </a:lnSpc>
                      </a:pPr>
                      <a:r>
                        <a:rPr lang="en-US" sz="1000" spc="-85" dirty="0">
                          <a:solidFill>
                            <a:schemeClr val="tx1"/>
                          </a:solidFill>
                          <a:latin typeface="Arial Black"/>
                          <a:ea typeface="+mn-ea"/>
                          <a:cs typeface="Times New Roman"/>
                        </a:rPr>
                        <a:t>PPO Plan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8130" marR="213360" indent="-32384" algn="ctr">
                        <a:lnSpc>
                          <a:spcPct val="100000"/>
                        </a:lnSpc>
                      </a:pPr>
                      <a:r>
                        <a:rPr lang="en-US" sz="1000" spc="-85">
                          <a:solidFill>
                            <a:schemeClr val="tx1"/>
                          </a:solidFill>
                          <a:latin typeface="Arial Black"/>
                          <a:ea typeface="+mn-ea"/>
                          <a:cs typeface="Times New Roman"/>
                        </a:rPr>
                        <a:t>Kaiser Permanente </a:t>
                      </a:r>
                    </a:p>
                    <a:p>
                      <a:pPr marL="278130" marR="213360" indent="-32384" algn="ctr">
                        <a:lnSpc>
                          <a:spcPct val="100000"/>
                        </a:lnSpc>
                      </a:pPr>
                      <a:r>
                        <a:rPr lang="en-US" sz="1000" spc="-85">
                          <a:solidFill>
                            <a:schemeClr val="tx1"/>
                          </a:solidFill>
                          <a:latin typeface="Arial Black"/>
                          <a:ea typeface="+mn-ea"/>
                          <a:cs typeface="Times New Roman"/>
                        </a:rPr>
                        <a:t>HMO Plan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027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spc="-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In-Network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731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spc="-6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Out-of-Network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731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en-US" sz="700" spc="-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In-Network Only</a:t>
                      </a:r>
                      <a:endParaRPr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73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465">
                <a:tc gridSpan="5"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-7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PLAN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FEATURES</a:t>
                      </a:r>
                      <a:endParaRPr sz="800" dirty="0">
                        <a:latin typeface="Arial Black"/>
                        <a:cs typeface="Arial Black"/>
                      </a:endParaRPr>
                    </a:p>
                  </a:txBody>
                  <a:tcPr marL="0" marR="0" marT="31750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5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4930">
                        <a:lnSpc>
                          <a:spcPts val="900"/>
                        </a:lnSpc>
                      </a:pPr>
                      <a:r>
                        <a:rPr sz="8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</a:t>
                      </a:r>
                      <a:r>
                        <a:rPr sz="800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Deductible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4930">
                        <a:lnSpc>
                          <a:spcPts val="780"/>
                        </a:lnSpc>
                      </a:pPr>
                      <a:r>
                        <a:rPr sz="7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(Individual/Family)</a:t>
                      </a:r>
                      <a:endParaRPr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5725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7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Embedded</a:t>
                      </a:r>
                      <a:endParaRPr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525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lang="en-US" sz="800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$350 / $1,050</a:t>
                      </a:r>
                      <a:endParaRPr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4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lang="en-US" sz="800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None</a:t>
                      </a:r>
                      <a:endParaRPr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4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7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4930" marR="193675">
                        <a:lnSpc>
                          <a:spcPct val="85400"/>
                        </a:lnSpc>
                      </a:pPr>
                      <a:r>
                        <a:rPr sz="8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</a:t>
                      </a:r>
                      <a:r>
                        <a:rPr sz="8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Out-</a:t>
                      </a:r>
                      <a:r>
                        <a:rPr sz="8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of-</a:t>
                      </a: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Pocket Maximum </a:t>
                      </a:r>
                      <a:r>
                        <a:rPr sz="7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(Individual/Family)</a:t>
                      </a:r>
                      <a:endParaRPr lang="en-US" sz="700" spc="-1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4930" marR="193675">
                        <a:lnSpc>
                          <a:spcPct val="85400"/>
                        </a:lnSpc>
                      </a:pPr>
                      <a:endParaRPr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069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7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Embedded</a:t>
                      </a:r>
                      <a:endParaRPr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525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lang="en-US" sz="800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$3,000 / $9,000</a:t>
                      </a:r>
                      <a:endParaRPr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4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lang="en-US" sz="80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$2,500 / $7,500</a:t>
                      </a:r>
                      <a:endParaRPr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4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697">
                <a:tc gridSpan="2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Coinsurance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6360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80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6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800" spc="-20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6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5697">
                <a:tc gridSpan="2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Preventive</a:t>
                      </a:r>
                      <a:r>
                        <a:rPr sz="8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Care</a:t>
                      </a:r>
                      <a:endParaRPr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6360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800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US" sz="800" spc="-40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spc="-20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6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800" spc="-2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Covered up to the HMSA allowed amount</a:t>
                      </a:r>
                      <a:endParaRPr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636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80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Cost</a:t>
                      </a:r>
                      <a:endParaRPr sz="800" dirty="0">
                        <a:solidFill>
                          <a:srgbClr val="1A1A1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6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2314">
                <a:tc gridSpan="2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</a:t>
                      </a:r>
                      <a:r>
                        <a:rPr sz="8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</a:t>
                      </a:r>
                      <a:r>
                        <a:rPr sz="8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Physician (PCP)</a:t>
                      </a:r>
                      <a:endParaRPr lang="en-US" sz="800" spc="-2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6360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800" spc="-20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$17 copay *</a:t>
                      </a:r>
                      <a:endParaRPr lang="en-US" sz="800" spc="-2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6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800" spc="-20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$17 copay *</a:t>
                      </a:r>
                    </a:p>
                    <a:p>
                      <a:pPr marL="2476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800" spc="-20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Covered up to the HMSA allowed amount</a:t>
                      </a:r>
                      <a:endParaRPr lang="en-US" sz="800" spc="-2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636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800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 copay for adults 18+</a:t>
                      </a:r>
                    </a:p>
                    <a:p>
                      <a:pPr marL="2476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800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 copay for children through age 17</a:t>
                      </a:r>
                      <a:endParaRPr sz="800" dirty="0">
                        <a:solidFill>
                          <a:srgbClr val="1A1A1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6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42314">
                <a:tc gridSpan="2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Specialist</a:t>
                      </a:r>
                      <a:r>
                        <a:rPr sz="8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Visit</a:t>
                      </a:r>
                      <a:endParaRPr lang="en-US" sz="800" spc="-1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6360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800" spc="-20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$17 copay *</a:t>
                      </a:r>
                      <a:endParaRPr lang="en-US" sz="800" spc="-1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6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800" spc="-20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$17 copay *</a:t>
                      </a:r>
                    </a:p>
                    <a:p>
                      <a:pPr marL="2476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800" spc="-20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Covered up to the HMSA allowed amount</a:t>
                      </a:r>
                      <a:endParaRPr lang="en-US" sz="800" spc="-1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636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80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 copay for adults 18+</a:t>
                      </a:r>
                    </a:p>
                    <a:p>
                      <a:pPr marL="2476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80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 copay for children through age 17</a:t>
                      </a:r>
                      <a:endParaRPr sz="800" dirty="0">
                        <a:solidFill>
                          <a:srgbClr val="1A1A1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6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5697">
                <a:tc gridSpan="2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Urgent</a:t>
                      </a:r>
                      <a:r>
                        <a:rPr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6360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800" spc="-20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$17 copay *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6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800" spc="-20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$17 copay *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636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800" spc="-7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 copay per visit</a:t>
                      </a:r>
                      <a:endParaRPr sz="800" dirty="0">
                        <a:solidFill>
                          <a:srgbClr val="1A1A1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6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13652">
                <a:tc gridSpan="2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Emergency</a:t>
                      </a:r>
                      <a:r>
                        <a:rPr sz="800" spc="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Room</a:t>
                      </a:r>
                      <a:endParaRPr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6360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800" spc="-20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80% *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6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800" spc="-7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$75 copay per day</a:t>
                      </a:r>
                      <a:r>
                        <a:rPr lang="en-US" sz="800" spc="-75" dirty="0">
                          <a:solidFill>
                            <a:srgbClr val="F1F1F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spc="-7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05697">
                <a:tc gridSpan="2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Inpatient</a:t>
                      </a:r>
                      <a:r>
                        <a:rPr sz="8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Hospital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6360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800" spc="-20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 *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6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800" spc="-20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80* up to the HMSA allowed amount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636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800" spc="-7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$75 copay per day</a:t>
                      </a:r>
                      <a:endParaRPr sz="800" dirty="0">
                        <a:solidFill>
                          <a:srgbClr val="1A1A1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6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05697">
                <a:tc gridSpan="2"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Outpatient</a:t>
                      </a:r>
                      <a:r>
                        <a:rPr sz="800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Surgery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6360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800" spc="-20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 *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6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800" spc="-2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80* up to the HMSA allowed amount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636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800" spc="-20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$15 </a:t>
                      </a:r>
                      <a:r>
                        <a:rPr lang="en-US" sz="800" spc="-7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copay per visit</a:t>
                      </a:r>
                      <a:endParaRPr sz="800" dirty="0">
                        <a:solidFill>
                          <a:srgbClr val="1A1A1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6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405697">
                <a:tc gridSpan="2"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Lab/X-</a:t>
                      </a:r>
                      <a:r>
                        <a:rPr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Ray</a:t>
                      </a:r>
                      <a:r>
                        <a:rPr sz="8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(Outpatient)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6360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66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800" spc="-20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 *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6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800" spc="-20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80* up to the HMSA allowed amount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636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800" spc="-20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</a:t>
                      </a:r>
                      <a:endParaRPr sz="800" dirty="0">
                        <a:solidFill>
                          <a:srgbClr val="1A1A1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6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5944">
                <a:tc gridSpan="5">
                  <a:txBody>
                    <a:bodyPr/>
                    <a:lstStyle/>
                    <a:p>
                      <a:pPr marL="73660">
                        <a:lnSpc>
                          <a:spcPts val="935"/>
                        </a:lnSpc>
                        <a:spcBef>
                          <a:spcPts val="110"/>
                        </a:spcBef>
                      </a:pPr>
                      <a:r>
                        <a:rPr sz="800" spc="50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sz="800" spc="-50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2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</a:t>
                      </a:r>
                      <a:r>
                        <a:rPr sz="800" spc="-20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deductible</a:t>
                      </a:r>
                      <a:endParaRPr lang="en-US" sz="800" spc="-10" dirty="0">
                        <a:solidFill>
                          <a:srgbClr val="1A1A1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970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E83ECE8-8DC7-A36F-EAC4-65970E3BC08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70"/>
              </a:spcBef>
            </a:pPr>
            <a:fld id="{81D60167-4931-47E6-BA6A-407CBD079E47}" type="slidenum">
              <a:rPr lang="en-US" spc="-25" smtClean="0"/>
              <a:pPr marL="38100">
                <a:spcBef>
                  <a:spcPts val="170"/>
                </a:spcBef>
              </a:pPr>
              <a:t>1</a:t>
            </a:fld>
            <a:endParaRPr lang="en-US" spc="-25" dirty="0"/>
          </a:p>
        </p:txBody>
      </p:sp>
      <p:pic>
        <p:nvPicPr>
          <p:cNvPr id="13" name="Picture 2" descr="Kaiser Permanente: Shaping the Future of Health Care - Advocacy -  California Chamber of Commerce">
            <a:extLst>
              <a:ext uri="{FF2B5EF4-FFF2-40B4-BE49-F238E27FC236}">
                <a16:creationId xmlns:a16="http://schemas.microsoft.com/office/drawing/2014/main" id="{6F756934-503B-07D3-CA95-19F6439BD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656" y="8077200"/>
            <a:ext cx="3830868" cy="203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Mahalo to our Sponsor">
            <a:extLst>
              <a:ext uri="{FF2B5EF4-FFF2-40B4-BE49-F238E27FC236}">
                <a16:creationId xmlns:a16="http://schemas.microsoft.com/office/drawing/2014/main" id="{1FD4F5D6-B110-6A71-12C7-78554B91C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397" y="8826797"/>
            <a:ext cx="2702006" cy="90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AYADA">
      <a:dk1>
        <a:srgbClr val="000000"/>
      </a:dk1>
      <a:lt1>
        <a:srgbClr val="FFFFFF"/>
      </a:lt1>
      <a:dk2>
        <a:srgbClr val="7E8083"/>
      </a:dk2>
      <a:lt2>
        <a:srgbClr val="DADADA"/>
      </a:lt2>
      <a:accent1>
        <a:srgbClr val="D1092F"/>
      </a:accent1>
      <a:accent2>
        <a:srgbClr val="7E8083"/>
      </a:accent2>
      <a:accent3>
        <a:srgbClr val="DCDDDE"/>
      </a:accent3>
      <a:accent4>
        <a:srgbClr val="7E8083"/>
      </a:accent4>
      <a:accent5>
        <a:srgbClr val="DADADA"/>
      </a:accent5>
      <a:accent6>
        <a:srgbClr val="D1092F"/>
      </a:accent6>
      <a:hlink>
        <a:srgbClr val="D1092F"/>
      </a:hlink>
      <a:folHlink>
        <a:srgbClr val="D1092F"/>
      </a:folHlink>
    </a:clrScheme>
    <a:fontScheme name="Custom 3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20074</TotalTime>
  <Words>222</Words>
  <Application>Microsoft Office PowerPoint</Application>
  <PresentationFormat>Custom</PresentationFormat>
  <Paragraphs>60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Black</vt:lpstr>
      <vt:lpstr>Calibri</vt:lpstr>
      <vt:lpstr>Gill Sans MT</vt:lpstr>
      <vt:lpstr>Tahoma</vt:lpstr>
      <vt:lpstr>Times</vt:lpstr>
      <vt:lpstr>Times New Roman</vt:lpstr>
      <vt:lpstr>Office Theme</vt:lpstr>
      <vt:lpstr>Medical Plan Comparison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Christensen</dc:creator>
  <cp:lastModifiedBy>Alexandra Garavaglia</cp:lastModifiedBy>
  <cp:revision>185</cp:revision>
  <dcterms:created xsi:type="dcterms:W3CDTF">2024-07-15T19:21:20Z</dcterms:created>
  <dcterms:modified xsi:type="dcterms:W3CDTF">2024-09-24T13:47:28Z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0x0101009B2E14B1AC40A841AEE6D472278D3838</vt:lpwstr>
  </property>
  <property fmtid="{D5CDD505-2E9C-101B-9397-08002B2CF9AE}" pid="3" name="Created">
    <vt:filetime>2024-06-26T00:00:00Z</vt:filetime>
  </property>
  <property fmtid="{D5CDD505-2E9C-101B-9397-08002B2CF9AE}" pid="4" name="Creator">
    <vt:lpwstr>Adobe InDesign 18.4 (Macintosh)</vt:lpwstr>
  </property>
  <property fmtid="{D5CDD505-2E9C-101B-9397-08002B2CF9AE}" pid="5" name="LastSaved">
    <vt:filetime>2024-07-15T00:00:00Z</vt:filetime>
  </property>
  <property fmtid="{D5CDD505-2E9C-101B-9397-08002B2CF9AE}" pid="6" name="Producer">
    <vt:lpwstr>Adobe PDF Library 17.0</vt:lpwstr>
  </property>
  <property fmtid="{D5CDD505-2E9C-101B-9397-08002B2CF9AE}" pid="7" name="_dlc_DocIdItemGuid">
    <vt:lpwstr>199c2167-5597-4974-8baf-994beecf4294</vt:lpwstr>
  </property>
</Properties>
</file>