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20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33" d="100"/>
          <a:sy n="33" d="100"/>
        </p:scale>
        <p:origin x="61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242" r="37650" b="-1242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forliving.com/" TargetMode="External"/><Relationship Id="rId3" Type="http://schemas.openxmlformats.org/officeDocument/2006/relationships/hyperlink" Target="http://www.hmsa.com/" TargetMode="External"/><Relationship Id="rId7" Type="http://schemas.openxmlformats.org/officeDocument/2006/relationships/hyperlink" Target="https://www.optum.com/en/financial-services/flexible-spending-accounts" TargetMode="External"/><Relationship Id="rId2" Type="http://schemas.openxmlformats.org/officeDocument/2006/relationships/hyperlink" Target="https://healthy.kaiserpermanent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hartford.com/" TargetMode="External"/><Relationship Id="rId5" Type="http://schemas.openxmlformats.org/officeDocument/2006/relationships/hyperlink" Target="https://access.online.metlife.com/" TargetMode="External"/><Relationship Id="rId4" Type="http://schemas.openxmlformats.org/officeDocument/2006/relationships/hyperlink" Target="http://www.eyemed.com/" TargetMode="External"/><Relationship Id="rId9" Type="http://schemas.openxmlformats.org/officeDocument/2006/relationships/hyperlink" Target="prudential.com/online/retir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48685"/>
              </p:ext>
            </p:extLst>
          </p:nvPr>
        </p:nvGraphicFramePr>
        <p:xfrm>
          <a:off x="533400" y="1447799"/>
          <a:ext cx="6705600" cy="6256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-1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Coverage</a:t>
                      </a:r>
                      <a:endParaRPr sz="10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1F1F1"/>
                      </a:solidFill>
                      <a:prstDash val="soli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-1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Contact</a:t>
                      </a:r>
                      <a:endParaRPr sz="10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730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-1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Phone</a:t>
                      </a:r>
                      <a:r>
                        <a:rPr lang="en-US" sz="1000" spc="-1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/Email</a:t>
                      </a:r>
                      <a:endParaRPr sz="10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730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-1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Website</a:t>
                      </a:r>
                      <a:endParaRPr sz="10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73025" marB="0"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16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/ Prescriptions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Kaiser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800-966-5955</a:t>
                      </a:r>
                      <a:endParaRPr sz="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https:healthy.kaiserpermanente.org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63838"/>
                  </a:ext>
                </a:extLst>
              </a:tr>
              <a:tr h="445216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HDS – Kaiser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800-232-2533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https:healthy.kaiserpermanente.org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36720"/>
                  </a:ext>
                </a:extLst>
              </a:tr>
              <a:tr h="445216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/ Dental / Prescriptions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HMSA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800-776-4672</a:t>
                      </a: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www.hmsa.com</a:t>
                      </a:r>
                      <a:endParaRPr sz="800" u="sng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57608"/>
                  </a:ext>
                </a:extLst>
              </a:tr>
              <a:tr h="445216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EyeMed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866-804-0982</a:t>
                      </a: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10" dirty="0">
                          <a:solidFill>
                            <a:srgbClr val="D109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</a:t>
                      </a:r>
                      <a:r>
                        <a:rPr sz="800" spc="-1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.</a:t>
                      </a:r>
                      <a:r>
                        <a:rPr lang="en-US" sz="800" spc="-1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eyemed.com</a:t>
                      </a:r>
                      <a:endParaRPr sz="8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85554"/>
                  </a:ext>
                </a:extLst>
              </a:tr>
              <a:tr h="445216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sz="8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8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AD&amp;D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MetLife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877-291-3000</a:t>
                      </a:r>
                      <a:endParaRPr sz="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https://access.online.metlife.com/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98822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MetLife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877-291-3000</a:t>
                      </a: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https://access.online.metlife.com/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937753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sz="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Illness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Hartford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844-600-7073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https://www.thehartford.com/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252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Hartford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844-600-7073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https://www.thehartford.com/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252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>
                      <a:solidFill>
                        <a:srgbClr val="666D6F"/>
                      </a:solidFill>
                      <a:prstDash val="soli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Hartford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>
                      <a:solidFill>
                        <a:srgbClr val="666D6F"/>
                      </a:solidFill>
                      <a:prstDash val="soli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844-600-7073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>
                      <a:solidFill>
                        <a:srgbClr val="666D6F"/>
                      </a:solidFill>
                      <a:prstDash val="soli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https://www.thehartford.com/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>
                      <a:solidFill>
                        <a:srgbClr val="666D6F"/>
                      </a:solidFill>
                      <a:prstDash val="soli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52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</a:t>
                      </a:r>
                      <a:r>
                        <a:rPr sz="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Spending</a:t>
                      </a:r>
                      <a:r>
                        <a:rPr sz="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Optum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833-325-0002</a:t>
                      </a:r>
                      <a:endParaRPr sz="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https://www.optum.com/en/financial-services/flexible-spending-accounts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91095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marL="55244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Aetna Resources for Living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888-238-6232</a:t>
                      </a:r>
                      <a:endParaRPr sz="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https://resourcesforliving.com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666D6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1252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r>
                        <a:rPr sz="8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 Counselor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877-318-1764 or HRCareCenter@bayada.com</a:t>
                      </a:r>
                      <a:endParaRPr sz="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431252">
                <a:tc>
                  <a:txBody>
                    <a:bodyPr/>
                    <a:lstStyle/>
                    <a:p>
                      <a:pPr marL="54610" algn="l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8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401(k)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Retirement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spc="-7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Prudential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877-778-2100</a:t>
                      </a:r>
                      <a:endParaRPr sz="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800" b="1" spc="-25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file"/>
                        </a:rPr>
                        <a:t>prudential.com/online/retirement </a:t>
                      </a:r>
                      <a:endParaRPr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 anchor="ctr">
                    <a:lnR w="12700">
                      <a:solidFill>
                        <a:srgbClr val="F1F1F1"/>
                      </a:solidFill>
                      <a:prstDash val="solid"/>
                    </a:lnR>
                    <a:lnT w="6350" cap="flat" cmpd="sng" algn="ctr">
                      <a:solidFill>
                        <a:srgbClr val="666D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92454"/>
                  </a:ext>
                </a:extLst>
              </a:tr>
            </a:tbl>
          </a:graphicData>
        </a:graphic>
      </p:graphicFrame>
      <p:sp>
        <p:nvSpPr>
          <p:cNvPr id="7" name="object 4">
            <a:extLst>
              <a:ext uri="{FF2B5EF4-FFF2-40B4-BE49-F238E27FC236}">
                <a16:creationId xmlns:a16="http://schemas.microsoft.com/office/drawing/2014/main" id="{22D15B2A-EA90-078C-7C29-3954C0D1C4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760" y="705205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Contacts</a:t>
            </a:r>
            <a:endParaRPr spc="-1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BEB72F-6808-FE33-315C-1F4CC886DB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19708</TotalTime>
  <Words>177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Gill Sans MT</vt:lpstr>
      <vt:lpstr>Tahoma</vt:lpstr>
      <vt:lpstr>Times</vt:lpstr>
      <vt:lpstr>Office Theme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179</cp:revision>
  <dcterms:created xsi:type="dcterms:W3CDTF">2024-07-15T19:21:20Z</dcterms:created>
  <dcterms:modified xsi:type="dcterms:W3CDTF">2024-09-24T13:51:04Z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